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uHdiSCb645Z4q81CZxOxxsOGi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178" y="-30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77479"/>
          <a:stretch/>
        </p:blipFill>
        <p:spPr>
          <a:xfrm>
            <a:off x="0" y="0"/>
            <a:ext cx="5143500" cy="65910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123550" y="582900"/>
            <a:ext cx="4863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  <a:highlight>
                  <a:srgbClr val="FFFFFF"/>
                </a:highlight>
              </a:rPr>
              <a:t>Eficácia e segurança da ciclofotocoagulação transescleral contínua e micropulsada no tratamento do glaucoma refratário. Ensaio clínico randomizado.</a:t>
            </a:r>
            <a:endParaRPr sz="12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08462" y="1180138"/>
            <a:ext cx="4926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</a:rPr>
              <a:t>Guilherme V. B. Alves; Diogo F. C. Landim; Luiz A. S. Melo Jr.; Ivan M. Tavares.</a:t>
            </a:r>
            <a:br>
              <a:rPr lang="pt-BR" sz="1000" b="1">
                <a:solidFill>
                  <a:schemeClr val="dk1"/>
                </a:solidFill>
              </a:rPr>
            </a:br>
            <a:r>
              <a:rPr lang="pt-BR" sz="1000" b="1">
                <a:solidFill>
                  <a:schemeClr val="dk1"/>
                </a:solidFill>
              </a:rPr>
              <a:t>Escola Paulista de Medicina/UNIFESP</a:t>
            </a:r>
            <a:endParaRPr sz="10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 w="25400" cap="flat" cmpd="sng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123550" y="1664275"/>
            <a:ext cx="2448300" cy="72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</a:rPr>
              <a:t>INTRODUÇÃO</a:t>
            </a:r>
            <a:endParaRPr sz="1200" b="1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</a:rPr>
              <a:t>A ciclofotocoagulação com laser diodo contínuo (CFC) pela via transescleral tem sido a técnica mais utilizada no tratamento do glaucoma refratário, porém sua versão micropulsada, mais recente, parece apresentar eficácia semelhante e maior segurança no tratamento.</a:t>
            </a:r>
            <a:endParaRPr sz="100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</a:rPr>
              <a:t>OBJETIVOS</a:t>
            </a:r>
            <a:endParaRPr sz="1200" b="1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</a:rPr>
              <a:t>O objetivo deste estudo é comparar prospectivamente a eficácia e segurança da ciclofotocoagulação transescleral contínua e micropulsada em glaucomas refratários. </a:t>
            </a:r>
            <a:endParaRPr sz="100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</a:rPr>
              <a:t>MÉTODOS</a:t>
            </a:r>
            <a:endParaRPr sz="1200" b="1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</a:rPr>
              <a:t>Ensaio clínico randomizado prospectivo em que 50 olhos de 50 pacientes, com glaucoma refratário e com indicação de procedimento ciclodestrutivo, serão alocados no grupo estudo (ciclofotocoagulação transescleral com laser diodo micropulsado - CFCmp) e no grupo controle (ciclofotocoagulação transescleral com laser diodo contínuo - CFC).</a:t>
            </a:r>
            <a:br>
              <a:rPr lang="pt-BR" sz="1000">
                <a:solidFill>
                  <a:schemeClr val="dk1"/>
                </a:solidFill>
              </a:rPr>
            </a:br>
            <a:r>
              <a:rPr lang="pt-BR" sz="1000">
                <a:solidFill>
                  <a:schemeClr val="dk1"/>
                </a:solidFill>
              </a:rPr>
              <a:t>A pressão intraocular, a acuidade visual, o número de medicações antiglaucomatosas e as complicações serão avaliadas entre os grupos e entre os períodos pré e pós-operatório.</a:t>
            </a:r>
            <a:endParaRPr sz="100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</a:rPr>
              <a:t>RESULTADOS INICIAIS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1000">
                <a:solidFill>
                  <a:schemeClr val="dk1"/>
                </a:solidFill>
              </a:rPr>
              <a:t>Até hoje, o estudo apresenta 12 pacientes, sendo 7 do grupo controle e 5 do grupo intervenção.</a:t>
            </a:r>
            <a:br>
              <a:rPr lang="pt-BR" sz="1000">
                <a:solidFill>
                  <a:schemeClr val="dk1"/>
                </a:solidFill>
              </a:rPr>
            </a:br>
            <a:r>
              <a:rPr lang="pt-BR" sz="1000">
                <a:solidFill>
                  <a:schemeClr val="dk1"/>
                </a:solidFill>
              </a:rPr>
              <a:t>A fim de analisar os dados de forma qualitativa, temos a pressão intraocular (PIO) média basal e a PIO média no 14º dia de pós-operatório (PIO14):</a:t>
            </a:r>
            <a:endParaRPr sz="10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pt-BR" sz="1000">
                <a:solidFill>
                  <a:schemeClr val="dk1"/>
                </a:solidFill>
              </a:rPr>
            </a:br>
            <a:r>
              <a:rPr lang="pt-BR" sz="1000">
                <a:solidFill>
                  <a:schemeClr val="dk1"/>
                </a:solidFill>
              </a:rPr>
              <a:t>Os pacientes do </a:t>
            </a:r>
            <a:r>
              <a:rPr lang="pt-BR" sz="1000" b="1">
                <a:solidFill>
                  <a:schemeClr val="dk1"/>
                </a:solidFill>
              </a:rPr>
              <a:t>grupo controle</a:t>
            </a:r>
            <a:r>
              <a:rPr lang="pt-BR" sz="1000">
                <a:solidFill>
                  <a:schemeClr val="dk1"/>
                </a:solidFill>
              </a:rPr>
              <a:t>, independentemente do sexo, obtiveram </a:t>
            </a:r>
            <a:endParaRPr sz="10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577625" y="1664263"/>
            <a:ext cx="2448300" cy="6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100"/>
              <a:buNone/>
            </a:pPr>
            <a:r>
              <a:rPr lang="pt-BR" sz="1000">
                <a:solidFill>
                  <a:schemeClr val="dk1"/>
                </a:solidFill>
              </a:rPr>
              <a:t>uma melhora no quadro do glaucoma refratário com a técnica de CFC contínuo (estasticamente, com base nos pacientes presentes, 57% dos que obtiveram sucesso são do sexo feminino e 43% são do sexo masculino, sendo todos adultos).</a:t>
            </a:r>
            <a:br>
              <a:rPr lang="pt-BR" sz="1000">
                <a:solidFill>
                  <a:schemeClr val="dk1"/>
                </a:solidFill>
              </a:rPr>
            </a:br>
            <a:r>
              <a:rPr lang="pt-BR" sz="1000">
                <a:solidFill>
                  <a:schemeClr val="dk1"/>
                </a:solidFill>
              </a:rPr>
              <a:t>Os pacientes no </a:t>
            </a:r>
            <a:r>
              <a:rPr lang="pt-BR" sz="1000" b="1">
                <a:solidFill>
                  <a:schemeClr val="dk1"/>
                </a:solidFill>
              </a:rPr>
              <a:t>grupo intervenção</a:t>
            </a:r>
            <a:r>
              <a:rPr lang="pt-BR" sz="1000">
                <a:solidFill>
                  <a:schemeClr val="dk1"/>
                </a:solidFill>
              </a:rPr>
              <a:t>, por outro lado, até agora obtiveram resultados que, até o momento, indicam um possível insucesso da técnica de CFC micropulsado, já que dois pacientes (um do sexo masculino e um do sexo feminino) foram reabordados devido a um aumento da PIO; somado a isso, outra paciente (sexo feminino, 71 anos) apresentou uma melhora inicial, com aumento da PIO no PO14; por fim, outra paciente (mulher, 72 anos) obteve uma melhora da PIO, da acuidade visual e uma redução dos medicamentos utilizados. </a:t>
            </a:r>
            <a:br>
              <a:rPr lang="pt-BR" sz="1000">
                <a:solidFill>
                  <a:schemeClr val="dk1"/>
                </a:solidFill>
              </a:rPr>
            </a:br>
            <a:r>
              <a:rPr lang="pt-BR" sz="1000">
                <a:solidFill>
                  <a:schemeClr val="dk1"/>
                </a:solidFill>
              </a:rPr>
              <a:t>No entanto, cabe ressaltar que ainda faltam muitos pacientes para completar o desenho do estudo para termos uma robustez maior sobre a técnica em estudo.</a:t>
            </a: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 b="1">
                <a:solidFill>
                  <a:schemeClr val="dk1"/>
                </a:solidFill>
              </a:rPr>
              <a:t>CONCLUSÕES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000">
                <a:solidFill>
                  <a:schemeClr val="dk1"/>
                </a:solidFill>
              </a:rPr>
              <a:t>A princípio, o grupo da ciclofotocoagulação transescleral contínua (grupo controle) apresentou uma redução mais acentuada da PIO no décimo quarto dia de pós-operatório.</a:t>
            </a:r>
            <a:endParaRPr sz="10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 b="1">
                <a:solidFill>
                  <a:schemeClr val="dk1"/>
                </a:solidFill>
              </a:rPr>
              <a:t>BIBLIOGRAFIA</a:t>
            </a:r>
            <a:endParaRPr sz="12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</a:rPr>
              <a:t>1. Lima VC, Mello PAA. </a:t>
            </a:r>
            <a:r>
              <a:rPr lang="pt-BR" sz="700" b="1">
                <a:solidFill>
                  <a:schemeClr val="dk1"/>
                </a:solidFill>
              </a:rPr>
              <a:t>Procedimentos Ciclodestrutivos</a:t>
            </a:r>
            <a:r>
              <a:rPr lang="pt-BR" sz="700">
                <a:solidFill>
                  <a:schemeClr val="dk1"/>
                </a:solidFill>
              </a:rPr>
              <a:t>. In: Paranhos Jr A, Prata Jr JA, Melo Jr LAS, Mello PAA (ed). Urgências 1 em Glaucoma. São Paulo: Ed. Lemos; 2005. </a:t>
            </a:r>
            <a:endParaRPr sz="7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</a:rPr>
              <a:t>2. Shields MB. </a:t>
            </a:r>
            <a:r>
              <a:rPr lang="pt-BR" sz="700" b="1">
                <a:solidFill>
                  <a:schemeClr val="dk1"/>
                </a:solidFill>
              </a:rPr>
              <a:t>Cyclodestructive surgery for glaucoma: past, present, and future.</a:t>
            </a:r>
            <a:r>
              <a:rPr lang="pt-BR" sz="700">
                <a:solidFill>
                  <a:schemeClr val="dk1"/>
                </a:solidFill>
              </a:rPr>
              <a:t> Trans Am Ophthalmol Soc. 1985;83:285–303</a:t>
            </a:r>
            <a:endParaRPr sz="7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</a:rPr>
              <a:t>APOIO</a:t>
            </a:r>
            <a:endParaRPr sz="1000">
              <a:solidFill>
                <a:schemeClr val="dk1"/>
              </a:solidFill>
            </a:endParaRPr>
          </a:p>
        </p:txBody>
      </p:sp>
      <p:pic>
        <p:nvPicPr>
          <p:cNvPr id="90" name="Google Shape;9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2258" y="214139"/>
            <a:ext cx="431759" cy="334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40201" y="214150"/>
            <a:ext cx="314855" cy="33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9275" y="7833550"/>
            <a:ext cx="2316851" cy="49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24887" y="8335436"/>
            <a:ext cx="953775" cy="20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Apresentação na tela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Guilherme</cp:lastModifiedBy>
  <cp:revision>1</cp:revision>
  <dcterms:created xsi:type="dcterms:W3CDTF">2024-01-09T13:58:08Z</dcterms:created>
  <dcterms:modified xsi:type="dcterms:W3CDTF">2024-01-30T00:23:54Z</dcterms:modified>
</cp:coreProperties>
</file>