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2" d="100"/>
          <a:sy n="202" d="100"/>
        </p:scale>
        <p:origin x="-252" y="364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77479"/>
          <a:stretch/>
        </p:blipFill>
        <p:spPr>
          <a:xfrm>
            <a:off x="0" y="0"/>
            <a:ext cx="5143499" cy="659106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-71456" y="500034"/>
            <a:ext cx="5340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Verdana" panose="020B0604030504040204" pitchFamily="34" charset="0"/>
              <a:buNone/>
            </a:pP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CERATOMALÁCIA BILATERAL SECUNDÁRIA À PARALISIA PALPEBRAL INDUZIDA POR PROCESSO FARMACODÉRMICO EM UM CÃO – RELATO DE CASO</a:t>
            </a:r>
            <a:endParaRPr lang="en-GB" altLang="pt-BR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1107680"/>
            <a:ext cx="522778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900" dirty="0" smtClean="0">
                <a:latin typeface="Arial" panose="020B0604020202020204" pitchFamily="34" charset="0"/>
              </a:rPr>
              <a:t>ANA CAROLINA DA SILVA </a:t>
            </a:r>
            <a:r>
              <a:rPr lang="pt-BR" altLang="pt-BR" sz="900" dirty="0" err="1" smtClean="0">
                <a:latin typeface="Arial" panose="020B0604020202020204" pitchFamily="34" charset="0"/>
              </a:rPr>
              <a:t>CONCEIÇÃO¹</a:t>
            </a:r>
            <a:r>
              <a:rPr lang="pt-BR" altLang="pt-BR" sz="900" dirty="0" smtClean="0">
                <a:latin typeface="Arial" panose="020B0604020202020204" pitchFamily="34" charset="0"/>
              </a:rPr>
              <a:t>, CRISTIANE DEON </a:t>
            </a:r>
            <a:r>
              <a:rPr lang="pt-BR" altLang="pt-BR" sz="900" dirty="0" err="1" smtClean="0">
                <a:latin typeface="Arial" panose="020B0604020202020204" pitchFamily="34" charset="0"/>
              </a:rPr>
              <a:t>FIGUEIREDO²</a:t>
            </a:r>
            <a:r>
              <a:rPr lang="pt-BR" altLang="pt-BR" sz="900" dirty="0" smtClean="0">
                <a:latin typeface="Arial" panose="020B0604020202020204" pitchFamily="34" charset="0"/>
              </a:rPr>
              <a:t>, </a:t>
            </a:r>
            <a:r>
              <a:rPr lang="pt-BR" altLang="pt-BR" sz="900" dirty="0" smtClean="0">
                <a:latin typeface="Arial" panose="020B0604020202020204" pitchFamily="34" charset="0"/>
              </a:rPr>
              <a:t>MICHELI PIRES DOS </a:t>
            </a:r>
            <a:r>
              <a:rPr lang="pt-BR" altLang="pt-BR" sz="900" dirty="0" err="1" smtClean="0">
                <a:latin typeface="Arial" panose="020B0604020202020204" pitchFamily="34" charset="0"/>
              </a:rPr>
              <a:t>SANTOS¹</a:t>
            </a:r>
            <a:r>
              <a:rPr lang="pt-BR" altLang="pt-BR" sz="900" dirty="0" smtClean="0">
                <a:latin typeface="Arial" panose="020B0604020202020204" pitchFamily="34" charset="0"/>
              </a:rPr>
              <a:t>, </a:t>
            </a:r>
            <a:r>
              <a:rPr lang="pt-BR" altLang="pt-BR" sz="900" dirty="0" smtClean="0">
                <a:latin typeface="Arial" panose="020B0604020202020204" pitchFamily="34" charset="0"/>
              </a:rPr>
              <a:t>ÂNGELA BEATRIZ O. </a:t>
            </a:r>
            <a:r>
              <a:rPr lang="pt-BR" altLang="pt-BR" sz="900" dirty="0" err="1" smtClean="0">
                <a:latin typeface="Arial" panose="020B0604020202020204" pitchFamily="34" charset="0"/>
              </a:rPr>
              <a:t>BACCHIN</a:t>
            </a:r>
            <a:r>
              <a:rPr lang="pt-BR" altLang="pt-BR" sz="900" baseline="30000" dirty="0" err="1" smtClean="0">
                <a:latin typeface="Arial" panose="020B0604020202020204" pitchFamily="34" charset="0"/>
              </a:rPr>
              <a:t>³</a:t>
            </a:r>
            <a:r>
              <a:rPr lang="pt-BR" altLang="pt-BR" sz="900" dirty="0" smtClean="0">
                <a:latin typeface="Arial" panose="020B0604020202020204" pitchFamily="34" charset="0"/>
              </a:rPr>
              <a:t/>
            </a:r>
            <a:br>
              <a:rPr lang="pt-BR" altLang="pt-BR" sz="900" dirty="0" smtClean="0">
                <a:latin typeface="Arial" panose="020B0604020202020204" pitchFamily="34" charset="0"/>
              </a:rPr>
            </a:br>
            <a:r>
              <a:rPr lang="en-GB" altLang="pt-BR" sz="800" baseline="30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GB" altLang="pt-BR" sz="800" dirty="0" err="1" smtClean="0">
                <a:latin typeface="Arial" pitchFamily="34" charset="0"/>
                <a:cs typeface="Arial" pitchFamily="34" charset="0"/>
              </a:rPr>
              <a:t>Pós-graduanda</a:t>
            </a:r>
            <a:r>
              <a:rPr lang="en-GB" altLang="pt-B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8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GB" altLang="pt-B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800" dirty="0" err="1" smtClean="0">
                <a:latin typeface="Arial" pitchFamily="34" charset="0"/>
                <a:cs typeface="Arial" pitchFamily="34" charset="0"/>
              </a:rPr>
              <a:t>Oftalmologia</a:t>
            </a:r>
            <a:r>
              <a:rPr lang="en-GB" altLang="pt-BR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altLang="pt-BR" sz="800" dirty="0" err="1" smtClean="0">
                <a:latin typeface="Arial" pitchFamily="34" charset="0"/>
                <a:cs typeface="Arial" pitchFamily="34" charset="0"/>
              </a:rPr>
              <a:t>Veterinária</a:t>
            </a:r>
            <a:r>
              <a:rPr lang="en-GB" altLang="pt-BR" sz="800" dirty="0" smtClean="0">
                <a:latin typeface="Arial" pitchFamily="34" charset="0"/>
                <a:cs typeface="Arial" pitchFamily="34" charset="0"/>
              </a:rPr>
              <a:t> - ANCLIVEPA/SP, São Paulo/SP;</a:t>
            </a:r>
            <a:br>
              <a:rPr lang="en-GB" altLang="pt-BR" sz="800" dirty="0" smtClean="0">
                <a:latin typeface="Arial" pitchFamily="34" charset="0"/>
                <a:cs typeface="Arial" pitchFamily="34" charset="0"/>
              </a:rPr>
            </a:br>
            <a:r>
              <a:rPr lang="en-GB" altLang="pt-BR" sz="800" dirty="0" smtClean="0">
                <a:latin typeface="Arial" pitchFamily="34" charset="0"/>
                <a:cs typeface="Arial" pitchFamily="34" charset="0"/>
              </a:rPr>
              <a:t>² </a:t>
            </a:r>
            <a:r>
              <a:rPr lang="pt-BR" sz="8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Médica  Veterinária do Serviço Especializado  em Dermatologia Veterinária, RS, BR;</a:t>
            </a:r>
          </a:p>
          <a:p>
            <a:pPr algn="ctr"/>
            <a:r>
              <a:rPr lang="pt-BR" sz="8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³Mestre </a:t>
            </a:r>
            <a:r>
              <a:rPr lang="pt-BR" sz="8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em Medicina Animal do Serviço  Especializado em Oftalmologia Veterinária , UFRGS, RS, BR.</a:t>
            </a:r>
            <a:endParaRPr lang="pt-BR" sz="800" baseline="30000" dirty="0" smtClean="0">
              <a:solidFill>
                <a:srgbClr val="00000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algn="ctr"/>
            <a:endParaRPr lang="en-GB" sz="1000" dirty="0">
              <a:latin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3598" y="232871"/>
            <a:ext cx="734633" cy="301150"/>
          </a:xfrm>
          <a:prstGeom prst="rect">
            <a:avLst/>
          </a:prstGeom>
        </p:spPr>
      </p:pic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9380" y="1857356"/>
            <a:ext cx="2479171" cy="200879"/>
          </a:xfrm>
          <a:prstGeom prst="rect">
            <a:avLst/>
          </a:prstGeom>
          <a:solidFill>
            <a:srgbClr val="3333CC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2571749" y="5143504"/>
            <a:ext cx="2535246" cy="216317"/>
          </a:xfrm>
          <a:prstGeom prst="rect">
            <a:avLst/>
          </a:prstGeom>
          <a:solidFill>
            <a:srgbClr val="3333CC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CONCLUSÕES </a:t>
            </a:r>
          </a:p>
        </p:txBody>
      </p:sp>
      <p:sp>
        <p:nvSpPr>
          <p:cNvPr id="29" name="TextBox 38"/>
          <p:cNvSpPr txBox="1">
            <a:spLocks noChangeArrowheads="1"/>
          </p:cNvSpPr>
          <p:nvPr/>
        </p:nvSpPr>
        <p:spPr bwMode="auto">
          <a:xfrm>
            <a:off x="-66236" y="2000232"/>
            <a:ext cx="2608986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3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4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lnSpc>
                <a:spcPct val="90000"/>
              </a:lnSpc>
              <a:spcBef>
                <a:spcPts val="32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28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lnSpc>
                <a:spcPct val="90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1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lnSpc>
                <a:spcPct val="90000"/>
              </a:lnSpc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lnSpc>
                <a:spcPct val="90000"/>
              </a:lnSpc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sz="900" dirty="0" smtClean="0">
                <a:latin typeface="+mj-lt"/>
              </a:rPr>
              <a:t>	A reação cutânea adversa a fármaco possui ocorrência incomum em cães e gatos e trata-se de uma reação observada na pele ou junção </a:t>
            </a:r>
            <a:r>
              <a:rPr lang="pt-BR" sz="900" dirty="0" err="1" smtClean="0">
                <a:latin typeface="+mj-lt"/>
              </a:rPr>
              <a:t>mucocutânea</a:t>
            </a:r>
            <a:r>
              <a:rPr lang="pt-BR" sz="900" dirty="0" smtClean="0">
                <a:latin typeface="+mj-lt"/>
              </a:rPr>
              <a:t> após o uso de um fármaco tópico, oral, injetável ou </a:t>
            </a:r>
            <a:r>
              <a:rPr lang="pt-BR" sz="900" dirty="0" err="1" smtClean="0">
                <a:latin typeface="+mj-lt"/>
              </a:rPr>
              <a:t>inalatório</a:t>
            </a:r>
            <a:r>
              <a:rPr lang="pt-BR" sz="900" dirty="0" smtClean="0">
                <a:latin typeface="+mj-lt"/>
              </a:rPr>
              <a:t>, sendo difícil a identificação exata do fármaco responsável pela reação (MILLER, W. H,. 2013). A </a:t>
            </a:r>
            <a:r>
              <a:rPr lang="pt-BR" sz="900" dirty="0" err="1" smtClean="0">
                <a:latin typeface="+mj-lt"/>
              </a:rPr>
              <a:t>ceratomalácia</a:t>
            </a:r>
            <a:r>
              <a:rPr lang="pt-BR" sz="900" dirty="0" smtClean="0">
                <a:latin typeface="+mj-lt"/>
              </a:rPr>
              <a:t> ou úlcera em </a:t>
            </a:r>
            <a:r>
              <a:rPr lang="pt-BR" sz="900" dirty="0" err="1" smtClean="0">
                <a:latin typeface="+mj-lt"/>
              </a:rPr>
              <a:t>melting</a:t>
            </a:r>
            <a:r>
              <a:rPr lang="pt-BR" sz="900" dirty="0" smtClean="0">
                <a:latin typeface="+mj-lt"/>
              </a:rPr>
              <a:t> é uma condição grave que pode ser iniciada por diversos fatores, entre eles trauma e exposição constante da córnea associado ou não a microorganismos bacterianos (</a:t>
            </a:r>
            <a:r>
              <a:rPr lang="pt-BR" sz="900" dirty="0" err="1" smtClean="0">
                <a:latin typeface="+mj-lt"/>
              </a:rPr>
              <a:t>Maggs</a:t>
            </a:r>
            <a:r>
              <a:rPr lang="pt-BR" sz="900" dirty="0" smtClean="0">
                <a:latin typeface="+mj-lt"/>
              </a:rPr>
              <a:t> DJ, 2013). O objetivo do trabalho é relatar um caso de </a:t>
            </a:r>
            <a:r>
              <a:rPr lang="pt-BR" sz="900" dirty="0" err="1" smtClean="0">
                <a:latin typeface="+mj-lt"/>
              </a:rPr>
              <a:t>ceratomalácia</a:t>
            </a:r>
            <a:r>
              <a:rPr lang="pt-BR" sz="900" dirty="0" smtClean="0">
                <a:latin typeface="+mj-lt"/>
              </a:rPr>
              <a:t> bilateral secundária à paralisia palpebral induzida por processo </a:t>
            </a:r>
            <a:r>
              <a:rPr lang="pt-BR" sz="900" dirty="0" err="1" smtClean="0">
                <a:latin typeface="+mj-lt"/>
              </a:rPr>
              <a:t>farcodérmico</a:t>
            </a:r>
            <a:r>
              <a:rPr lang="pt-BR" sz="900" dirty="0" smtClean="0">
                <a:latin typeface="+mj-lt"/>
              </a:rPr>
              <a:t> em um cão. </a:t>
            </a:r>
            <a:r>
              <a:rPr lang="pt-BR" sz="9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</a:t>
            </a:r>
            <a:endParaRPr lang="en-US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9380" y="4093033"/>
            <a:ext cx="2504293" cy="193215"/>
          </a:xfrm>
          <a:prstGeom prst="rect">
            <a:avLst/>
          </a:prstGeom>
          <a:solidFill>
            <a:srgbClr val="3333CC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MATERIAL </a:t>
            </a:r>
            <a:r>
              <a:rPr lang="en-GB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MÉTODOS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4530" y="6143636"/>
            <a:ext cx="2479242" cy="202334"/>
          </a:xfrm>
          <a:prstGeom prst="rect">
            <a:avLst/>
          </a:prstGeom>
          <a:solidFill>
            <a:srgbClr val="3333CC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2588558" y="6429388"/>
            <a:ext cx="2550719" cy="211923"/>
          </a:xfrm>
          <a:prstGeom prst="rect">
            <a:avLst/>
          </a:prstGeom>
          <a:solidFill>
            <a:srgbClr val="3333CC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lIns="81720" tIns="41040" rIns="81720" bIns="4104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25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 marL="0" marR="0" lvl="0" indent="0" algn="ctr" defTabSz="449263" eaLnBrk="0" fontAlgn="base" latinLnBrk="0" hangingPunct="0">
              <a:lnSpc>
                <a:spcPct val="100000"/>
              </a:lnSpc>
              <a:spcBef>
                <a:spcPts val="2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mic Sans MS" panose="030F0702030302020204" pitchFamily="6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/>
            </a:pPr>
            <a:r>
              <a:rPr lang="en-GB" sz="12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endParaRPr kumimoji="0" lang="en-GB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5" name="TextBox 39"/>
          <p:cNvSpPr txBox="1">
            <a:spLocks noChangeArrowheads="1"/>
          </p:cNvSpPr>
          <p:nvPr/>
        </p:nvSpPr>
        <p:spPr bwMode="auto">
          <a:xfrm>
            <a:off x="-72869" y="4250810"/>
            <a:ext cx="2634648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3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4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lnSpc>
                <a:spcPct val="90000"/>
              </a:lnSpc>
              <a:spcBef>
                <a:spcPts val="32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28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lnSpc>
                <a:spcPct val="90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1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lnSpc>
                <a:spcPct val="90000"/>
              </a:lnSpc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lnSpc>
                <a:spcPct val="90000"/>
              </a:lnSpc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pt-BR" sz="900" dirty="0" smtClean="0">
                <a:latin typeface="+mj-lt"/>
              </a:rPr>
              <a:t>	Um cão foi atendido em um hospital veterinário, apresentando graves lesões ulcerativas com presença de crostas </a:t>
            </a:r>
            <a:r>
              <a:rPr lang="pt-BR" sz="900" dirty="0" err="1" smtClean="0">
                <a:latin typeface="+mj-lt"/>
              </a:rPr>
              <a:t>melicéricas</a:t>
            </a:r>
            <a:r>
              <a:rPr lang="pt-BR" sz="900" dirty="0" smtClean="0">
                <a:latin typeface="+mj-lt"/>
              </a:rPr>
              <a:t> e hemáticas na face e pálpebras além de intenso edema. Anteriormente ao aparecimento agudo das lesões, o cão havia realizado um procedimento de profilaxia dentária e apresentava uma fístula a qual drenava para região nasal.  Após a cirurgia, foi recomendado aplicar pomada a base de vitamina A e </a:t>
            </a:r>
            <a:r>
              <a:rPr lang="pt-BR" sz="900" dirty="0" err="1" smtClean="0">
                <a:latin typeface="+mj-lt"/>
              </a:rPr>
              <a:t>cloranfenicol</a:t>
            </a:r>
            <a:r>
              <a:rPr lang="pt-BR" sz="900" dirty="0" smtClean="0">
                <a:latin typeface="+mj-lt"/>
              </a:rPr>
              <a:t> e 2 dias após o início da aplicação, o cão passou a apresentar edema e lesões em face as quais progrediam para região frontal e temporal (Figura 1).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F3B07FB6-D372-2473-5063-C06616E32C32}"/>
              </a:ext>
            </a:extLst>
          </p:cNvPr>
          <p:cNvSpPr txBox="1"/>
          <p:nvPr/>
        </p:nvSpPr>
        <p:spPr>
          <a:xfrm>
            <a:off x="-71456" y="6286512"/>
            <a:ext cx="26860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	Foi solicitado uma biópsia das lesões que revelou intensa área de necrose e inflamação. As medicações foram suspendidas e foi prescrito o uso de prednisona via oral na dose de 2mg/kg a fim de diminuir o processo inflamatório. Como recomendado em casos de </a:t>
            </a:r>
            <a:r>
              <a:rPr lang="pt-BR" sz="900" dirty="0" err="1" smtClean="0"/>
              <a:t>farmacodermias</a:t>
            </a:r>
            <a:r>
              <a:rPr lang="pt-BR" sz="900" dirty="0" smtClean="0"/>
              <a:t>, nenhuma outra medicação via oral foi prescrita, apenas o uso de </a:t>
            </a:r>
            <a:r>
              <a:rPr lang="pt-BR" sz="900" dirty="0" err="1" smtClean="0"/>
              <a:t>clorexidine</a:t>
            </a:r>
            <a:r>
              <a:rPr lang="pt-BR" sz="900" dirty="0" smtClean="0"/>
              <a:t> spray 2% nas lesões da pele (MILLER, W. H., 2013). Após 2 semanas o paciente apresentou uma </a:t>
            </a:r>
            <a:r>
              <a:rPr lang="pt-BR" sz="900" dirty="0" err="1" smtClean="0"/>
              <a:t>ceratomalácia</a:t>
            </a:r>
            <a:r>
              <a:rPr lang="pt-BR" sz="900" dirty="0" smtClean="0"/>
              <a:t> em ambos os olhos devido à paralisia palpebral secundária ao processo inflamatório dermatológico, comprometendo o fechamento das pálpebras (Figura 2A-B).</a:t>
            </a:r>
          </a:p>
          <a:p>
            <a:r>
              <a:rPr lang="pt-BR" sz="900" dirty="0" smtClean="0"/>
              <a:t>	Colírios a base de </a:t>
            </a:r>
            <a:r>
              <a:rPr lang="pt-BR" sz="900" dirty="0" err="1" smtClean="0"/>
              <a:t>gatifloxacino</a:t>
            </a:r>
            <a:r>
              <a:rPr lang="pt-BR" sz="900" dirty="0" smtClean="0"/>
              <a:t>, </a:t>
            </a:r>
            <a:r>
              <a:rPr lang="pt-BR" sz="900" dirty="0" err="1" smtClean="0"/>
              <a:t>sorbitol</a:t>
            </a:r>
            <a:r>
              <a:rPr lang="pt-BR" sz="900" dirty="0" smtClean="0"/>
              <a:t>/</a:t>
            </a:r>
            <a:r>
              <a:rPr lang="pt-BR" sz="900" dirty="0" err="1" smtClean="0"/>
              <a:t>carbomer</a:t>
            </a:r>
            <a:r>
              <a:rPr lang="pt-BR" sz="900" dirty="0" smtClean="0"/>
              <a:t> e </a:t>
            </a:r>
            <a:r>
              <a:rPr lang="pt-BR" sz="900" dirty="0" err="1" smtClean="0"/>
              <a:t>trometamol</a:t>
            </a:r>
            <a:r>
              <a:rPr lang="pt-BR" sz="900" dirty="0" smtClean="0"/>
              <a:t> </a:t>
            </a:r>
            <a:r>
              <a:rPr lang="pt-BR" sz="900" dirty="0" err="1" smtClean="0"/>
              <a:t>cetorolaco</a:t>
            </a:r>
            <a:r>
              <a:rPr lang="pt-BR" sz="900" dirty="0" smtClean="0"/>
              <a:t> foram prescritos havendo leve melhora 4 meses após início do tratamento (Figura 3). Após 5 meses de tratamento, devido a saúde debilitada, foi recomendada a eutanásia do paciente.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="" xmlns:a16="http://schemas.microsoft.com/office/drawing/2014/main" id="{161511D2-2EDF-2DCA-58D3-82460F7BBF8A}"/>
              </a:ext>
            </a:extLst>
          </p:cNvPr>
          <p:cNvSpPr txBox="1"/>
          <p:nvPr/>
        </p:nvSpPr>
        <p:spPr>
          <a:xfrm>
            <a:off x="2496347" y="5357818"/>
            <a:ext cx="2686050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pt-BR" sz="900" dirty="0" smtClean="0"/>
              <a:t>	O relato evidencia a importância da avaliação ocular e da região periocular e as possíveis complicações e </a:t>
            </a:r>
            <a:r>
              <a:rPr lang="pt-BR" sz="900" dirty="0" err="1" smtClean="0"/>
              <a:t>sequelas</a:t>
            </a:r>
            <a:r>
              <a:rPr lang="pt-BR" sz="900" dirty="0" smtClean="0"/>
              <a:t> que podem ocorrer nessas estruturas devido a processos dermatológicos, bem como, a </a:t>
            </a:r>
            <a:r>
              <a:rPr lang="pt-BR" sz="900" dirty="0" err="1" smtClean="0"/>
              <a:t>relavância</a:t>
            </a:r>
            <a:r>
              <a:rPr lang="pt-BR" sz="900" dirty="0" smtClean="0"/>
              <a:t> da avaliação multidisciplinar na medicina veterinária para um protocolo de tratamento eficiente para o paciente.</a:t>
            </a:r>
            <a:endParaRPr lang="en-US" altLang="pt-BR" sz="9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2" name="TextBox 43">
            <a:extLst>
              <a:ext uri="{FF2B5EF4-FFF2-40B4-BE49-F238E27FC236}">
                <a16:creationId xmlns="" xmlns:a16="http://schemas.microsoft.com/office/drawing/2014/main" id="{EF53A15E-5811-1B92-1C84-15B115ACF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905" y="6643702"/>
            <a:ext cx="2686051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36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4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 marL="742950" indent="-285750">
              <a:lnSpc>
                <a:spcPct val="90000"/>
              </a:lnSpc>
              <a:spcBef>
                <a:spcPts val="32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28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 marL="1143000" indent="-228600">
              <a:lnSpc>
                <a:spcPct val="90000"/>
              </a:lnSpc>
              <a:spcBef>
                <a:spcPts val="2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11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 marL="1600200" indent="-228600">
              <a:lnSpc>
                <a:spcPct val="90000"/>
              </a:lnSpc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 marL="2057400" indent="-228600">
              <a:lnSpc>
                <a:spcPct val="90000"/>
              </a:lnSpc>
              <a:spcBef>
                <a:spcPts val="2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2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95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900" dirty="0" err="1" smtClean="0">
                <a:latin typeface="+mj-lt"/>
              </a:rPr>
              <a:t>Maggs</a:t>
            </a:r>
            <a:r>
              <a:rPr lang="pt-BR" sz="900" dirty="0" smtClean="0">
                <a:latin typeface="+mj-lt"/>
              </a:rPr>
              <a:t> DJ. </a:t>
            </a:r>
            <a:r>
              <a:rPr lang="pt-BR" sz="900" dirty="0" err="1" smtClean="0">
                <a:latin typeface="+mj-lt"/>
              </a:rPr>
              <a:t>Cornea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and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Sclera</a:t>
            </a:r>
            <a:r>
              <a:rPr lang="pt-BR" sz="900" dirty="0" smtClean="0">
                <a:latin typeface="+mj-lt"/>
              </a:rPr>
              <a:t>. In: </a:t>
            </a:r>
            <a:r>
              <a:rPr lang="pt-BR" sz="900" dirty="0" err="1" smtClean="0">
                <a:latin typeface="+mj-lt"/>
              </a:rPr>
              <a:t>Maggs</a:t>
            </a:r>
            <a:r>
              <a:rPr lang="pt-BR" sz="900" dirty="0" smtClean="0">
                <a:latin typeface="+mj-lt"/>
              </a:rPr>
              <a:t> DJ, Miller PE, </a:t>
            </a:r>
            <a:r>
              <a:rPr lang="pt-BR" sz="900" dirty="0" err="1" smtClean="0">
                <a:latin typeface="+mj-lt"/>
              </a:rPr>
              <a:t>Ofri</a:t>
            </a:r>
            <a:r>
              <a:rPr lang="pt-BR" sz="900" dirty="0" smtClean="0">
                <a:latin typeface="+mj-lt"/>
              </a:rPr>
              <a:t> R, </a:t>
            </a:r>
            <a:r>
              <a:rPr lang="pt-BR" sz="900" dirty="0" err="1" smtClean="0">
                <a:latin typeface="+mj-lt"/>
              </a:rPr>
              <a:t>editors</a:t>
            </a:r>
            <a:r>
              <a:rPr lang="pt-BR" sz="900" dirty="0" smtClean="0">
                <a:latin typeface="+mj-lt"/>
              </a:rPr>
              <a:t>. </a:t>
            </a:r>
            <a:r>
              <a:rPr lang="pt-BR" sz="900" dirty="0" err="1" smtClean="0">
                <a:latin typeface="+mj-lt"/>
              </a:rPr>
              <a:t>Slatter’s</a:t>
            </a:r>
            <a:r>
              <a:rPr lang="pt-BR" sz="900" dirty="0" smtClean="0">
                <a:latin typeface="+mj-lt"/>
              </a:rPr>
              <a:t> Fundamentals </a:t>
            </a:r>
            <a:r>
              <a:rPr lang="pt-BR" sz="900" dirty="0" err="1" smtClean="0">
                <a:latin typeface="+mj-lt"/>
              </a:rPr>
              <a:t>of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Veterinary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Ophthalmology</a:t>
            </a:r>
            <a:r>
              <a:rPr lang="pt-BR" sz="900" dirty="0" smtClean="0">
                <a:latin typeface="+mj-lt"/>
              </a:rPr>
              <a:t>. 5th ed. Saint Louis: </a:t>
            </a:r>
            <a:r>
              <a:rPr lang="pt-BR" sz="900" dirty="0" err="1" smtClean="0">
                <a:latin typeface="+mj-lt"/>
              </a:rPr>
              <a:t>Elsevier</a:t>
            </a:r>
            <a:r>
              <a:rPr lang="pt-BR" sz="900" dirty="0" smtClean="0">
                <a:latin typeface="+mj-lt"/>
              </a:rPr>
              <a:t>; 2013. p. 184–219.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900" dirty="0" err="1" smtClean="0">
                <a:latin typeface="+mj-lt"/>
              </a:rPr>
              <a:t>Noble</a:t>
            </a:r>
            <a:r>
              <a:rPr lang="pt-BR" sz="900" dirty="0" smtClean="0">
                <a:latin typeface="+mj-lt"/>
              </a:rPr>
              <a:t> BA, </a:t>
            </a:r>
            <a:r>
              <a:rPr lang="pt-BR" sz="900" dirty="0" err="1" smtClean="0">
                <a:latin typeface="+mj-lt"/>
              </a:rPr>
              <a:t>Loh</a:t>
            </a:r>
            <a:r>
              <a:rPr lang="pt-BR" sz="900" dirty="0" smtClean="0">
                <a:latin typeface="+mj-lt"/>
              </a:rPr>
              <a:t> RSK, </a:t>
            </a:r>
            <a:r>
              <a:rPr lang="pt-BR" sz="900" dirty="0" err="1" smtClean="0">
                <a:latin typeface="+mj-lt"/>
              </a:rPr>
              <a:t>MacLennan</a:t>
            </a:r>
            <a:r>
              <a:rPr lang="pt-BR" sz="900" dirty="0" smtClean="0">
                <a:latin typeface="+mj-lt"/>
              </a:rPr>
              <a:t> S, </a:t>
            </a:r>
            <a:r>
              <a:rPr lang="pt-BR" sz="900" dirty="0" err="1" smtClean="0">
                <a:latin typeface="+mj-lt"/>
              </a:rPr>
              <a:t>Pesudovs</a:t>
            </a:r>
            <a:r>
              <a:rPr lang="pt-BR" sz="900" dirty="0" smtClean="0">
                <a:latin typeface="+mj-lt"/>
              </a:rPr>
              <a:t> K, Reynolds A, </a:t>
            </a:r>
            <a:r>
              <a:rPr lang="pt-BR" sz="900" dirty="0" err="1" smtClean="0">
                <a:latin typeface="+mj-lt"/>
              </a:rPr>
              <a:t>Bridges</a:t>
            </a:r>
            <a:r>
              <a:rPr lang="pt-BR" sz="900" dirty="0" smtClean="0">
                <a:latin typeface="+mj-lt"/>
              </a:rPr>
              <a:t> LR, </a:t>
            </a:r>
            <a:r>
              <a:rPr lang="pt-BR" sz="900" dirty="0" err="1" smtClean="0">
                <a:latin typeface="+mj-lt"/>
              </a:rPr>
              <a:t>et</a:t>
            </a:r>
            <a:r>
              <a:rPr lang="pt-BR" sz="900" dirty="0" smtClean="0">
                <a:latin typeface="+mj-lt"/>
              </a:rPr>
              <a:t> al. </a:t>
            </a:r>
            <a:r>
              <a:rPr lang="pt-BR" sz="900" dirty="0" err="1" smtClean="0">
                <a:latin typeface="+mj-lt"/>
              </a:rPr>
              <a:t>Comparison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of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autologous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serum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eye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drops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with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conventional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therapy</a:t>
            </a:r>
            <a:r>
              <a:rPr lang="pt-BR" sz="900" dirty="0" smtClean="0">
                <a:latin typeface="+mj-lt"/>
              </a:rPr>
              <a:t> in a </a:t>
            </a:r>
            <a:r>
              <a:rPr lang="pt-BR" sz="900" dirty="0" err="1" smtClean="0">
                <a:latin typeface="+mj-lt"/>
              </a:rPr>
              <a:t>randomised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controlled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crossover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trial</a:t>
            </a:r>
            <a:r>
              <a:rPr lang="pt-BR" sz="900" dirty="0" smtClean="0">
                <a:latin typeface="+mj-lt"/>
              </a:rPr>
              <a:t> for ocular </a:t>
            </a:r>
            <a:r>
              <a:rPr lang="pt-BR" sz="900" dirty="0" err="1" smtClean="0">
                <a:latin typeface="+mj-lt"/>
              </a:rPr>
              <a:t>surface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disease</a:t>
            </a:r>
            <a:r>
              <a:rPr lang="pt-BR" sz="900" dirty="0" smtClean="0">
                <a:latin typeface="+mj-lt"/>
              </a:rPr>
              <a:t>. </a:t>
            </a:r>
            <a:r>
              <a:rPr lang="pt-BR" sz="900" dirty="0" err="1" smtClean="0">
                <a:latin typeface="+mj-lt"/>
              </a:rPr>
              <a:t>Br</a:t>
            </a:r>
            <a:r>
              <a:rPr lang="pt-BR" sz="900" dirty="0" smtClean="0">
                <a:latin typeface="+mj-lt"/>
              </a:rPr>
              <a:t> J </a:t>
            </a:r>
            <a:r>
              <a:rPr lang="pt-BR" sz="900" dirty="0" err="1" smtClean="0">
                <a:latin typeface="+mj-lt"/>
              </a:rPr>
              <a:t>Ophthalmol</a:t>
            </a:r>
            <a:r>
              <a:rPr lang="pt-BR" sz="900" dirty="0" smtClean="0">
                <a:latin typeface="+mj-lt"/>
              </a:rPr>
              <a:t>. 2004;88(5):647–52.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900" dirty="0" err="1" smtClean="0">
                <a:latin typeface="+mj-lt"/>
              </a:rPr>
              <a:t>Giannaccare</a:t>
            </a:r>
            <a:r>
              <a:rPr lang="pt-BR" sz="900" dirty="0" smtClean="0">
                <a:latin typeface="+mj-lt"/>
              </a:rPr>
              <a:t> G, </a:t>
            </a:r>
            <a:r>
              <a:rPr lang="pt-BR" sz="900" dirty="0" err="1" smtClean="0">
                <a:latin typeface="+mj-lt"/>
              </a:rPr>
              <a:t>Versura</a:t>
            </a:r>
            <a:r>
              <a:rPr lang="pt-BR" sz="900" dirty="0" smtClean="0">
                <a:latin typeface="+mj-lt"/>
              </a:rPr>
              <a:t> P, </a:t>
            </a:r>
            <a:r>
              <a:rPr lang="pt-BR" sz="900" dirty="0" err="1" smtClean="0">
                <a:latin typeface="+mj-lt"/>
              </a:rPr>
              <a:t>Buzzi</a:t>
            </a:r>
            <a:r>
              <a:rPr lang="pt-BR" sz="900" dirty="0" smtClean="0">
                <a:latin typeface="+mj-lt"/>
              </a:rPr>
              <a:t> M, Primavera L, Pellegrini M, Campos EC. </a:t>
            </a:r>
            <a:r>
              <a:rPr lang="pt-BR" sz="900" dirty="0" err="1" smtClean="0">
                <a:latin typeface="+mj-lt"/>
              </a:rPr>
              <a:t>Blood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derived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eye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drops</a:t>
            </a:r>
            <a:r>
              <a:rPr lang="pt-BR" sz="900" dirty="0" smtClean="0">
                <a:latin typeface="+mj-lt"/>
              </a:rPr>
              <a:t> for </a:t>
            </a:r>
            <a:r>
              <a:rPr lang="pt-BR" sz="900" dirty="0" err="1" smtClean="0">
                <a:latin typeface="+mj-lt"/>
              </a:rPr>
              <a:t>the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treatment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of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cornea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and</a:t>
            </a:r>
            <a:r>
              <a:rPr lang="pt-BR" sz="900" dirty="0" smtClean="0">
                <a:latin typeface="+mj-lt"/>
              </a:rPr>
              <a:t> ocular </a:t>
            </a:r>
            <a:r>
              <a:rPr lang="pt-BR" sz="900" dirty="0" err="1" smtClean="0">
                <a:latin typeface="+mj-lt"/>
              </a:rPr>
              <a:t>surface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diseases</a:t>
            </a:r>
            <a:r>
              <a:rPr lang="pt-BR" sz="900" dirty="0" smtClean="0">
                <a:latin typeface="+mj-lt"/>
              </a:rPr>
              <a:t>. </a:t>
            </a:r>
            <a:r>
              <a:rPr lang="pt-BR" sz="900" dirty="0" err="1" smtClean="0">
                <a:latin typeface="+mj-lt"/>
              </a:rPr>
              <a:t>Transfus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Apher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Sci</a:t>
            </a:r>
            <a:r>
              <a:rPr lang="pt-BR" sz="900" dirty="0" smtClean="0">
                <a:latin typeface="+mj-lt"/>
              </a:rPr>
              <a:t>. 2017;56(4):595–604.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900" dirty="0" smtClean="0">
                <a:latin typeface="+mj-lt"/>
              </a:rPr>
              <a:t>MILLER, W. H.; GRIFFIN, C. E.; CAMPBELL, K. L.  Muller </a:t>
            </a:r>
            <a:r>
              <a:rPr lang="pt-BR" sz="900" dirty="0" err="1" smtClean="0">
                <a:latin typeface="+mj-lt"/>
              </a:rPr>
              <a:t>and</a:t>
            </a:r>
            <a:r>
              <a:rPr lang="pt-BR" sz="900" dirty="0" smtClean="0">
                <a:latin typeface="+mj-lt"/>
              </a:rPr>
              <a:t> </a:t>
            </a:r>
            <a:r>
              <a:rPr lang="pt-BR" sz="900" dirty="0" err="1" smtClean="0">
                <a:latin typeface="+mj-lt"/>
              </a:rPr>
              <a:t>Kirk’s</a:t>
            </a:r>
            <a:r>
              <a:rPr lang="pt-BR" sz="900" dirty="0" smtClean="0">
                <a:latin typeface="+mj-lt"/>
              </a:rPr>
              <a:t> small animal </a:t>
            </a:r>
            <a:r>
              <a:rPr lang="pt-BR" sz="900" dirty="0" err="1" smtClean="0">
                <a:latin typeface="+mj-lt"/>
              </a:rPr>
              <a:t>dermatology</a:t>
            </a:r>
            <a:r>
              <a:rPr lang="pt-BR" sz="900" dirty="0" smtClean="0">
                <a:latin typeface="+mj-lt"/>
              </a:rPr>
              <a:t>. 7. ed. </a:t>
            </a:r>
            <a:r>
              <a:rPr lang="pt-BR" sz="900" dirty="0" err="1" smtClean="0">
                <a:latin typeface="+mj-lt"/>
              </a:rPr>
              <a:t>St</a:t>
            </a:r>
            <a:r>
              <a:rPr lang="pt-BR" sz="900" dirty="0" smtClean="0">
                <a:latin typeface="+mj-lt"/>
              </a:rPr>
              <a:t>. Louis: </a:t>
            </a:r>
            <a:r>
              <a:rPr lang="pt-BR" sz="900" dirty="0" err="1" smtClean="0">
                <a:latin typeface="+mj-lt"/>
              </a:rPr>
              <a:t>Elsevier</a:t>
            </a:r>
            <a:r>
              <a:rPr lang="pt-BR" sz="900" dirty="0" smtClean="0">
                <a:latin typeface="+mj-lt"/>
              </a:rPr>
              <a:t>, 2013. p. 363–431.</a:t>
            </a:r>
            <a:endParaRPr lang="pt-BR" sz="900" dirty="0">
              <a:latin typeface="+mj-lt"/>
            </a:endParaRP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25704BE9-AB7C-F7E6-B824-394029201F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51" t="30968" r="6766"/>
          <a:stretch/>
        </p:blipFill>
        <p:spPr>
          <a:xfrm>
            <a:off x="2500312" y="1857356"/>
            <a:ext cx="928693" cy="10687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l="52107"/>
          <a:stretch>
            <a:fillRect/>
          </a:stretch>
        </p:blipFill>
        <p:spPr bwMode="auto">
          <a:xfrm>
            <a:off x="4286262" y="1857356"/>
            <a:ext cx="7858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Imagem 39">
            <a:extLst>
              <a:ext uri="{FF2B5EF4-FFF2-40B4-BE49-F238E27FC236}">
                <a16:creationId xmlns:a16="http://schemas.microsoft.com/office/drawing/2014/main" xmlns="" id="{4B14D1FB-6581-991A-95B3-AB16C40FCE6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71" r="18929" b="13610"/>
          <a:stretch/>
        </p:blipFill>
        <p:spPr>
          <a:xfrm>
            <a:off x="3857634" y="3428992"/>
            <a:ext cx="1071570" cy="1670694"/>
          </a:xfrm>
          <a:prstGeom prst="rect">
            <a:avLst/>
          </a:prstGeom>
        </p:spPr>
      </p:pic>
      <p:sp>
        <p:nvSpPr>
          <p:cNvPr id="43" name="CaixaDeTexto 42">
            <a:extLst>
              <a:ext uri="{FF2B5EF4-FFF2-40B4-BE49-F238E27FC236}">
                <a16:creationId xmlns:a16="http://schemas.microsoft.com/office/drawing/2014/main" xmlns="" id="{640FA8D1-15AB-EAC6-F6E9-31249C99E5B7}"/>
              </a:ext>
            </a:extLst>
          </p:cNvPr>
          <p:cNvSpPr txBox="1"/>
          <p:nvPr/>
        </p:nvSpPr>
        <p:spPr>
          <a:xfrm>
            <a:off x="2643188" y="4500562"/>
            <a:ext cx="1232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b="1" dirty="0"/>
              <a:t>Figura 3. </a:t>
            </a:r>
            <a:r>
              <a:rPr lang="pt-BR" sz="700" dirty="0"/>
              <a:t>Paciente após  4  meses do início das lesões, com leve melhora de lesões oculares.</a:t>
            </a:r>
          </a:p>
        </p:txBody>
      </p:sp>
      <p:sp>
        <p:nvSpPr>
          <p:cNvPr id="44" name="CaixaDeTexto 43">
            <a:extLst>
              <a:ext uri="{FF2B5EF4-FFF2-40B4-BE49-F238E27FC236}">
                <a16:creationId xmlns:a16="http://schemas.microsoft.com/office/drawing/2014/main" xmlns="" id="{EFCA8648-54C8-5118-BA42-480C7BD63664}"/>
              </a:ext>
            </a:extLst>
          </p:cNvPr>
          <p:cNvSpPr txBox="1"/>
          <p:nvPr/>
        </p:nvSpPr>
        <p:spPr>
          <a:xfrm>
            <a:off x="3500444" y="2857488"/>
            <a:ext cx="1643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b="1" dirty="0"/>
              <a:t>Figura 2 A-B. </a:t>
            </a:r>
            <a:r>
              <a:rPr lang="pt-BR" sz="700" dirty="0"/>
              <a:t>Úlcera em </a:t>
            </a:r>
            <a:r>
              <a:rPr lang="pt-BR" sz="700" dirty="0" err="1"/>
              <a:t>melting</a:t>
            </a:r>
            <a:r>
              <a:rPr lang="pt-BR" sz="700" dirty="0"/>
              <a:t> (A) positiva a fluoresceína, 2 semanas  após o primeiro atendimento.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xmlns="" id="{C634DB61-0DA0-0B02-907E-DA48AB4DADF1}"/>
              </a:ext>
            </a:extLst>
          </p:cNvPr>
          <p:cNvSpPr txBox="1"/>
          <p:nvPr/>
        </p:nvSpPr>
        <p:spPr>
          <a:xfrm>
            <a:off x="2428874" y="2939796"/>
            <a:ext cx="1143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00" b="1" dirty="0"/>
              <a:t>Figura 1. </a:t>
            </a:r>
            <a:r>
              <a:rPr lang="pt-BR" sz="700" dirty="0"/>
              <a:t>Paciente apresentando intenso edema em face,   crostas melicéricas e hemáticas, lesões </a:t>
            </a:r>
            <a:r>
              <a:rPr lang="pt-BR" sz="700" dirty="0" smtClean="0"/>
              <a:t>ulcerativas em </a:t>
            </a:r>
            <a:r>
              <a:rPr lang="pt-BR" sz="700" dirty="0"/>
              <a:t>primeiro  atendimento.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/>
          <a:srcRect r="47893"/>
          <a:stretch>
            <a:fillRect/>
          </a:stretch>
        </p:blipFill>
        <p:spPr bwMode="auto">
          <a:xfrm>
            <a:off x="3500444" y="1857356"/>
            <a:ext cx="85494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275</Words>
  <Application>Microsoft Office PowerPoint</Application>
  <PresentationFormat>Apresentação na tela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Samsung</cp:lastModifiedBy>
  <cp:revision>43</cp:revision>
  <dcterms:created xsi:type="dcterms:W3CDTF">2024-01-09T13:58:08Z</dcterms:created>
  <dcterms:modified xsi:type="dcterms:W3CDTF">2024-01-31T12:01:09Z</dcterms:modified>
</cp:coreProperties>
</file>