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4"/>
  </p:notesMasterIdLst>
  <p:sldIdLst>
    <p:sldId id="256" r:id="rId2"/>
    <p:sldId id="257" r:id="rId3"/>
  </p:sldIdLst>
  <p:sldSz cx="32399288" cy="4316412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595" userDrawn="1">
          <p15:clr>
            <a:srgbClr val="000000"/>
          </p15:clr>
        </p15:guide>
        <p15:guide id="2" pos="10205" userDrawn="1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340" autoAdjust="0"/>
    <p:restoredTop sz="95934" autoAdjust="0"/>
  </p:normalViewPr>
  <p:slideViewPr>
    <p:cSldViewPr snapToGrid="0">
      <p:cViewPr>
        <p:scale>
          <a:sx n="25" d="100"/>
          <a:sy n="25" d="100"/>
        </p:scale>
        <p:origin x="1040" y="-1768"/>
      </p:cViewPr>
      <p:guideLst>
        <p:guide orient="horz" pos="13595"/>
        <p:guide pos="102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171849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3603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2939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ctrTitle"/>
          </p:nvPr>
        </p:nvSpPr>
        <p:spPr>
          <a:xfrm>
            <a:off x="685699" y="2128389"/>
            <a:ext cx="7771258" cy="1468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ubTitle" idx="1"/>
          </p:nvPr>
        </p:nvSpPr>
        <p:spPr>
          <a:xfrm>
            <a:off x="1371400" y="3882488"/>
            <a:ext cx="6399859" cy="1750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3018"/>
              </a:spcBef>
              <a:spcAft>
                <a:spcPts val="0"/>
              </a:spcAft>
              <a:buClr>
                <a:srgbClr val="888888"/>
              </a:buClr>
              <a:buSzPts val="15100"/>
              <a:buNone/>
              <a:defRPr>
                <a:solidFill>
                  <a:srgbClr val="888888"/>
                </a:solidFill>
              </a:defRPr>
            </a:lvl1pPr>
            <a:lvl2pPr lvl="1" algn="ctr" rtl="0">
              <a:spcBef>
                <a:spcPts val="2638"/>
              </a:spcBef>
              <a:spcAft>
                <a:spcPts val="0"/>
              </a:spcAft>
              <a:buClr>
                <a:srgbClr val="888888"/>
              </a:buClr>
              <a:buSzPts val="13200"/>
              <a:buNone/>
              <a:defRPr>
                <a:solidFill>
                  <a:srgbClr val="888888"/>
                </a:solidFill>
              </a:defRPr>
            </a:lvl2pPr>
            <a:lvl3pPr lvl="2" algn="ctr" rtl="0">
              <a:spcBef>
                <a:spcPts val="2258"/>
              </a:spcBef>
              <a:spcAft>
                <a:spcPts val="0"/>
              </a:spcAft>
              <a:buClr>
                <a:srgbClr val="888888"/>
              </a:buClr>
              <a:buSzPts val="11300"/>
              <a:buNone/>
              <a:defRPr>
                <a:solidFill>
                  <a:srgbClr val="888888"/>
                </a:solidFill>
              </a:defRPr>
            </a:lvl3pPr>
            <a:lvl4pPr lvl="3" algn="ctr" rtl="0">
              <a:spcBef>
                <a:spcPts val="1898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4pPr>
            <a:lvl5pPr lvl="4" algn="ctr" rtl="0">
              <a:spcBef>
                <a:spcPts val="1898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5pPr>
            <a:lvl6pPr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620599" y="1728721"/>
            <a:ext cx="29158114" cy="7194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 rot="5400000">
            <a:off x="1955903" y="9735668"/>
            <a:ext cx="28487459" cy="29158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6788" lvl="0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3578" lvl="1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0366" lvl="2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7154" lvl="3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3942" lvl="4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0732" lvl="5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197520" lvl="6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4308" lvl="7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1097" lvl="8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1792024" y="4796014"/>
            <a:ext cx="5485594" cy="566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98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pic" idx="2"/>
          </p:nvPr>
        </p:nvSpPr>
        <p:spPr>
          <a:xfrm>
            <a:off x="1792024" y="612190"/>
            <a:ext cx="5485594" cy="4110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spcBef>
                <a:spcPts val="639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19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7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3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9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9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9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9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9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9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792024" y="5362211"/>
            <a:ext cx="5485594" cy="804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6788" lvl="0" indent="-22839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399"/>
            </a:lvl1pPr>
            <a:lvl2pPr marL="913578" lvl="1" indent="-228394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199"/>
            </a:lvl2pPr>
            <a:lvl3pPr marL="1370366" lvl="2" indent="-228394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999"/>
            </a:lvl3pPr>
            <a:lvl4pPr marL="1827154" lvl="3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4pPr>
            <a:lvl5pPr marL="2283942" lvl="4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5pPr>
            <a:lvl6pPr marL="2740732" lvl="5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6pPr>
            <a:lvl7pPr marL="3197520" lvl="6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7pPr>
            <a:lvl8pPr marL="3654308" lvl="7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8pPr>
            <a:lvl9pPr marL="4111097" lvl="8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133" y="272789"/>
            <a:ext cx="3007958" cy="1161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98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574526" y="272790"/>
            <a:ext cx="5110949" cy="58474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6788" lvl="0" indent="-431412" algn="l" rtl="0">
              <a:spcBef>
                <a:spcPts val="639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197"/>
            </a:lvl1pPr>
            <a:lvl2pPr marL="913578" lvl="1" indent="-406034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798"/>
            </a:lvl2pPr>
            <a:lvl3pPr marL="1370366" lvl="2" indent="-380657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398"/>
            </a:lvl3pPr>
            <a:lvl4pPr marL="1827154" lvl="3" indent="-35528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998"/>
            </a:lvl4pPr>
            <a:lvl5pPr marL="2283942" lvl="4" indent="-35528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1998"/>
            </a:lvl5pPr>
            <a:lvl6pPr marL="2740732" lvl="5" indent="-35528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998"/>
            </a:lvl6pPr>
            <a:lvl7pPr marL="3197520" lvl="6" indent="-35528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998"/>
            </a:lvl7pPr>
            <a:lvl8pPr marL="3654308" lvl="7" indent="-35528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998"/>
            </a:lvl8pPr>
            <a:lvl9pPr marL="4111097" lvl="8" indent="-35528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998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57133" y="1433729"/>
            <a:ext cx="3007958" cy="4686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6788" lvl="0" indent="-22839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399"/>
            </a:lvl1pPr>
            <a:lvl2pPr marL="913578" lvl="1" indent="-228394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199"/>
            </a:lvl2pPr>
            <a:lvl3pPr marL="1370366" lvl="2" indent="-228394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999"/>
            </a:lvl3pPr>
            <a:lvl4pPr marL="1827154" lvl="3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4pPr>
            <a:lvl5pPr marL="2283942" lvl="4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5pPr>
            <a:lvl6pPr marL="2740732" lvl="5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6pPr>
            <a:lvl7pPr marL="3197520" lvl="6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7pPr>
            <a:lvl8pPr marL="3654308" lvl="7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8pPr>
            <a:lvl9pPr marL="4111097" lvl="8" indent="-228394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99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1620599" y="1728721"/>
            <a:ext cx="29158114" cy="7194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620599" y="1728721"/>
            <a:ext cx="29158114" cy="7194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133" y="1533647"/>
            <a:ext cx="4039506" cy="63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6788" lvl="0" indent="-228394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398" b="1"/>
            </a:lvl1pPr>
            <a:lvl2pPr marL="913578" lvl="1" indent="-2283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998" b="1"/>
            </a:lvl2pPr>
            <a:lvl3pPr marL="1370366" lvl="2" indent="-228394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799" b="1"/>
            </a:lvl3pPr>
            <a:lvl4pPr marL="1827154" lvl="3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4pPr>
            <a:lvl5pPr marL="2283942" lvl="4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5pPr>
            <a:lvl6pPr marL="2740732" lvl="5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6pPr>
            <a:lvl7pPr marL="3197520" lvl="6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7pPr>
            <a:lvl8pPr marL="3654308" lvl="7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8pPr>
            <a:lvl9pPr marL="4111097" lvl="8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133" y="2172798"/>
            <a:ext cx="4039506" cy="394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6788" lvl="0" indent="-380657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398"/>
            </a:lvl1pPr>
            <a:lvl2pPr marL="913578" lvl="1" indent="-35528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998"/>
            </a:lvl2pPr>
            <a:lvl3pPr marL="1370366" lvl="2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99"/>
            </a:lvl3pPr>
            <a:lvl4pPr marL="1827154" lvl="3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599"/>
            </a:lvl4pPr>
            <a:lvl5pPr marL="2283942" lvl="4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599"/>
            </a:lvl5pPr>
            <a:lvl6pPr marL="2740732" lvl="5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599"/>
            </a:lvl6pPr>
            <a:lvl7pPr marL="3197520" lvl="6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599"/>
            </a:lvl7pPr>
            <a:lvl8pPr marL="3654308" lvl="7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599"/>
            </a:lvl8pPr>
            <a:lvl9pPr marL="4111097" lvl="8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599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44342" y="1533647"/>
            <a:ext cx="4041306" cy="63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6788" lvl="0" indent="-228394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398" b="1"/>
            </a:lvl1pPr>
            <a:lvl2pPr marL="913578" lvl="1" indent="-2283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998" b="1"/>
            </a:lvl2pPr>
            <a:lvl3pPr marL="1370366" lvl="2" indent="-228394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799" b="1"/>
            </a:lvl3pPr>
            <a:lvl4pPr marL="1827154" lvl="3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4pPr>
            <a:lvl5pPr marL="2283942" lvl="4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5pPr>
            <a:lvl6pPr marL="2740732" lvl="5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6pPr>
            <a:lvl7pPr marL="3197520" lvl="6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7pPr>
            <a:lvl8pPr marL="3654308" lvl="7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8pPr>
            <a:lvl9pPr marL="4111097" lvl="8" indent="-22839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99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44342" y="2172798"/>
            <a:ext cx="4041306" cy="394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6788" lvl="0" indent="-380657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398"/>
            </a:lvl1pPr>
            <a:lvl2pPr marL="913578" lvl="1" indent="-35528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998"/>
            </a:lvl2pPr>
            <a:lvl3pPr marL="1370366" lvl="2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99"/>
            </a:lvl3pPr>
            <a:lvl4pPr marL="1827154" lvl="3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599"/>
            </a:lvl4pPr>
            <a:lvl5pPr marL="2283942" lvl="4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599"/>
            </a:lvl5pPr>
            <a:lvl6pPr marL="2740732" lvl="5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599"/>
            </a:lvl6pPr>
            <a:lvl7pPr marL="3197520" lvl="6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599"/>
            </a:lvl7pPr>
            <a:lvl8pPr marL="3654308" lvl="7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599"/>
            </a:lvl8pPr>
            <a:lvl9pPr marL="4111097" lvl="8" indent="-32990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599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1620599" y="1728721"/>
            <a:ext cx="29158114" cy="7194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133" y="1598672"/>
            <a:ext cx="4038006" cy="4521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6788" lvl="0" indent="-406034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798"/>
            </a:lvl1pPr>
            <a:lvl2pPr marL="913578" lvl="1" indent="-380657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398"/>
            </a:lvl2pPr>
            <a:lvl3pPr marL="1370366" lvl="2" indent="-35528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998"/>
            </a:lvl3pPr>
            <a:lvl4pPr marL="1827154" lvl="3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799"/>
            </a:lvl4pPr>
            <a:lvl5pPr marL="2283942" lvl="4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799"/>
            </a:lvl5pPr>
            <a:lvl6pPr marL="2740732" lvl="5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99"/>
            </a:lvl6pPr>
            <a:lvl7pPr marL="3197520" lvl="6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99"/>
            </a:lvl7pPr>
            <a:lvl8pPr marL="3654308" lvl="7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99"/>
            </a:lvl8pPr>
            <a:lvl9pPr marL="4111097" lvl="8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99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4647517" y="1598672"/>
            <a:ext cx="4038006" cy="4521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6788" lvl="0" indent="-406034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798"/>
            </a:lvl1pPr>
            <a:lvl2pPr marL="913578" lvl="1" indent="-380657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398"/>
            </a:lvl2pPr>
            <a:lvl3pPr marL="1370366" lvl="2" indent="-35528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998"/>
            </a:lvl3pPr>
            <a:lvl4pPr marL="1827154" lvl="3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799"/>
            </a:lvl4pPr>
            <a:lvl5pPr marL="2283942" lvl="4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799"/>
            </a:lvl5pPr>
            <a:lvl6pPr marL="2740732" lvl="5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99"/>
            </a:lvl6pPr>
            <a:lvl7pPr marL="3197520" lvl="6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99"/>
            </a:lvl7pPr>
            <a:lvl8pPr marL="3654308" lvl="7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99"/>
            </a:lvl8pPr>
            <a:lvl9pPr marL="4111097" lvl="8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99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722207" y="4402690"/>
            <a:ext cx="7771258" cy="1360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97" b="1" cap="none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722207" y="2903936"/>
            <a:ext cx="7771258" cy="1498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6788" lvl="0" indent="-228394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998">
                <a:solidFill>
                  <a:srgbClr val="888888"/>
                </a:solidFill>
              </a:defRPr>
            </a:lvl1pPr>
            <a:lvl2pPr marL="913578" lvl="1" indent="-228394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799">
                <a:solidFill>
                  <a:srgbClr val="888888"/>
                </a:solidFill>
              </a:defRPr>
            </a:lvl2pPr>
            <a:lvl3pPr marL="1370366" lvl="2" indent="-228394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599">
                <a:solidFill>
                  <a:srgbClr val="888888"/>
                </a:solidFill>
              </a:defRPr>
            </a:lvl3pPr>
            <a:lvl4pPr marL="1827154" lvl="3" indent="-228394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399">
                <a:solidFill>
                  <a:srgbClr val="888888"/>
                </a:solidFill>
              </a:defRPr>
            </a:lvl4pPr>
            <a:lvl5pPr marL="2283942" lvl="4" indent="-228394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399">
                <a:solidFill>
                  <a:srgbClr val="888888"/>
                </a:solidFill>
              </a:defRPr>
            </a:lvl5pPr>
            <a:lvl6pPr marL="2740732" lvl="5" indent="-228394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399">
                <a:solidFill>
                  <a:srgbClr val="888888"/>
                </a:solidFill>
              </a:defRPr>
            </a:lvl6pPr>
            <a:lvl7pPr marL="3197520" lvl="6" indent="-228394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399">
                <a:solidFill>
                  <a:srgbClr val="888888"/>
                </a:solidFill>
              </a:defRPr>
            </a:lvl7pPr>
            <a:lvl8pPr marL="3654308" lvl="7" indent="-228394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399">
                <a:solidFill>
                  <a:srgbClr val="888888"/>
                </a:solidFill>
              </a:defRPr>
            </a:lvl8pPr>
            <a:lvl9pPr marL="4111097" lvl="8" indent="-228394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39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620599" y="1728721"/>
            <a:ext cx="29158114" cy="7194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1620599" y="10070995"/>
            <a:ext cx="29158114" cy="284874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6788" lvl="0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3578" lvl="1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0366" lvl="2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7154" lvl="3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3942" lvl="4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0732" lvl="5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197520" lvl="6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4308" lvl="7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1097" lvl="8" indent="-34259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00A498"/>
            </a:gs>
          </a:gsLst>
          <a:lin ang="540001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620599" y="1728721"/>
            <a:ext cx="29158114" cy="7194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620599" y="10070995"/>
            <a:ext cx="29158114" cy="284874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1187450" algn="l" rtl="0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Char char="•"/>
              <a:defRPr sz="1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066800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–"/>
              <a:defRPr sz="1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46150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Char char="•"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1620600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1069598" y="40006432"/>
            <a:ext cx="10259992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49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23220125" y="40006432"/>
            <a:ext cx="7558589" cy="2298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694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 sz="1399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9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999308" y="7005457"/>
            <a:ext cx="30375284" cy="2985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35" tIns="45654" rIns="91335" bIns="45654" anchor="t" anchorCtr="0">
            <a:spAutoFit/>
          </a:bodyPr>
          <a:lstStyle/>
          <a:p>
            <a:pPr lvl="0" algn="ctr">
              <a:buClr>
                <a:srgbClr val="004846"/>
              </a:buClr>
              <a:buSzPts val="9800"/>
            </a:pPr>
            <a:r>
              <a:rPr lang="pt-BR" sz="9400" b="1" dirty="0">
                <a:solidFill>
                  <a:srgbClr val="0048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unito"/>
                <a:ea typeface="Nunito"/>
                <a:cs typeface="Nunito"/>
                <a:sym typeface="Nunito"/>
              </a:rPr>
              <a:t>Cirurgia de divisão lamelar: tratamento de </a:t>
            </a:r>
            <a:r>
              <a:rPr lang="pt-BR" sz="9400" b="1" dirty="0" err="1">
                <a:solidFill>
                  <a:srgbClr val="0048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unito"/>
                <a:ea typeface="Nunito"/>
                <a:cs typeface="Nunito"/>
                <a:sym typeface="Nunito"/>
              </a:rPr>
              <a:t>distiquíase</a:t>
            </a:r>
            <a:r>
              <a:rPr lang="pt-BR" sz="9400" b="1" dirty="0">
                <a:solidFill>
                  <a:srgbClr val="0048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unito"/>
                <a:ea typeface="Nunito"/>
                <a:cs typeface="Nunito"/>
                <a:sym typeface="Nunito"/>
              </a:rPr>
              <a:t> congênita.</a:t>
            </a:r>
            <a:endParaRPr sz="9400" dirty="0"/>
          </a:p>
        </p:txBody>
      </p:sp>
      <p:sp>
        <p:nvSpPr>
          <p:cNvPr id="86" name="Shape 86"/>
          <p:cNvSpPr txBox="1"/>
          <p:nvPr/>
        </p:nvSpPr>
        <p:spPr>
          <a:xfrm>
            <a:off x="999309" y="11453919"/>
            <a:ext cx="30375284" cy="415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35" tIns="45654" rIns="91335" bIns="45654" anchor="t" anchorCtr="0">
            <a:spAutoFit/>
          </a:bodyPr>
          <a:lstStyle/>
          <a:p>
            <a:pPr algn="ctr">
              <a:buClr>
                <a:schemeClr val="dk1"/>
              </a:buClr>
              <a:buSzPts val="4000"/>
            </a:pPr>
            <a:r>
              <a:rPr lang="en-US" sz="6600" b="1" dirty="0">
                <a:solidFill>
                  <a:schemeClr val="dk1"/>
                </a:solidFill>
              </a:rPr>
              <a:t>Caio Costa Santos, Alisson Lima Andrade, Alice Carvalho Gouveia Almeida, Roberta Lilian Fernandes de Sousa </a:t>
            </a:r>
            <a:r>
              <a:rPr lang="en-US" sz="6600" b="1" dirty="0" err="1">
                <a:solidFill>
                  <a:schemeClr val="dk1"/>
                </a:solidFill>
              </a:rPr>
              <a:t>Meneghim</a:t>
            </a:r>
            <a:endParaRPr lang="en-US" sz="6600" b="1" dirty="0">
              <a:solidFill>
                <a:schemeClr val="dk1"/>
              </a:solidFill>
            </a:endParaRPr>
          </a:p>
          <a:p>
            <a:pPr algn="ctr">
              <a:buClr>
                <a:schemeClr val="dk1"/>
              </a:buClr>
              <a:buSzPts val="4000"/>
            </a:pPr>
            <a:endParaRPr lang="en-US" sz="6600" b="1" dirty="0">
              <a:solidFill>
                <a:schemeClr val="dk1"/>
              </a:solidFill>
            </a:endParaRPr>
          </a:p>
          <a:p>
            <a:pPr algn="ctr">
              <a:buClr>
                <a:schemeClr val="dk1"/>
              </a:buClr>
              <a:buSzPts val="4000"/>
            </a:pPr>
            <a:r>
              <a:rPr lang="en-US" sz="6600" dirty="0" err="1">
                <a:solidFill>
                  <a:schemeClr val="dk1"/>
                </a:solidFill>
              </a:rPr>
              <a:t>Faculdade</a:t>
            </a:r>
            <a:r>
              <a:rPr lang="en-US" sz="6600" dirty="0">
                <a:solidFill>
                  <a:schemeClr val="dk1"/>
                </a:solidFill>
              </a:rPr>
              <a:t> de </a:t>
            </a:r>
            <a:r>
              <a:rPr lang="en-US" sz="6600" dirty="0" err="1">
                <a:solidFill>
                  <a:schemeClr val="dk1"/>
                </a:solidFill>
              </a:rPr>
              <a:t>Medicina</a:t>
            </a:r>
            <a:r>
              <a:rPr lang="en-US" sz="6600" dirty="0">
                <a:solidFill>
                  <a:schemeClr val="dk1"/>
                </a:solidFill>
              </a:rPr>
              <a:t> de </a:t>
            </a:r>
            <a:r>
              <a:rPr lang="en-US" sz="6600" dirty="0" err="1">
                <a:solidFill>
                  <a:schemeClr val="dk1"/>
                </a:solidFill>
              </a:rPr>
              <a:t>Botucatu</a:t>
            </a:r>
            <a:r>
              <a:rPr lang="en-US" sz="6600" dirty="0">
                <a:solidFill>
                  <a:schemeClr val="dk1"/>
                </a:solidFill>
              </a:rPr>
              <a:t> (FMB/UNESP)</a:t>
            </a:r>
          </a:p>
        </p:txBody>
      </p:sp>
      <p:sp>
        <p:nvSpPr>
          <p:cNvPr id="92" name="Shape 92"/>
          <p:cNvSpPr/>
          <p:nvPr/>
        </p:nvSpPr>
        <p:spPr>
          <a:xfrm>
            <a:off x="999309" y="16609507"/>
            <a:ext cx="30375284" cy="1690621"/>
          </a:xfrm>
          <a:prstGeom prst="roundRect">
            <a:avLst>
              <a:gd name="adj" fmla="val 16667"/>
            </a:avLst>
          </a:prstGeom>
          <a:solidFill>
            <a:srgbClr val="005C56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335" tIns="45654" rIns="91335" bIns="45654" anchor="ctr" anchorCtr="0">
            <a:noAutofit/>
          </a:bodyPr>
          <a:lstStyle/>
          <a:p>
            <a:pPr algn="ctr">
              <a:buClr>
                <a:srgbClr val="FFFFFF"/>
              </a:buClr>
              <a:buSzPts val="8500"/>
            </a:pPr>
            <a:r>
              <a:rPr lang="pt-BR" sz="7193" dirty="0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D</a:t>
            </a:r>
            <a:r>
              <a:rPr lang="en-US" sz="7193" dirty="0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ESCRIÇÃO</a:t>
            </a:r>
            <a:endParaRPr sz="1399" dirty="0"/>
          </a:p>
        </p:txBody>
      </p:sp>
      <p:sp>
        <p:nvSpPr>
          <p:cNvPr id="105" name="Shape 105"/>
          <p:cNvSpPr txBox="1"/>
          <p:nvPr/>
        </p:nvSpPr>
        <p:spPr>
          <a:xfrm>
            <a:off x="999309" y="18768314"/>
            <a:ext cx="30307771" cy="10864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35" tIns="45654" rIns="91335" bIns="45654" anchor="t" anchorCtr="0">
            <a:spAutoFit/>
          </a:bodyPr>
          <a:lstStyle/>
          <a:p>
            <a:pPr lvl="0" algn="just">
              <a:buClr>
                <a:schemeClr val="dk1"/>
              </a:buClr>
              <a:buSzPts val="4000"/>
            </a:pPr>
            <a:r>
              <a:rPr lang="pt-BR" sz="7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Registro do intraoperatório de cirurgia </a:t>
            </a:r>
            <a:r>
              <a:rPr lang="pt-BR" sz="7000" dirty="0">
                <a:latin typeface="Arial" panose="020B0604020202020204" pitchFamily="34" charset="0"/>
                <a:ea typeface="Calibri" panose="020F0502020204030204" pitchFamily="34" charset="0"/>
              </a:rPr>
              <a:t>de divisão lamelar em paciente com </a:t>
            </a:r>
            <a:r>
              <a:rPr lang="pt-BR" sz="7000" dirty="0" err="1">
                <a:latin typeface="Arial" panose="020B0604020202020204" pitchFamily="34" charset="0"/>
                <a:ea typeface="Calibri" panose="020F0502020204030204" pitchFamily="34" charset="0"/>
              </a:rPr>
              <a:t>distiquíase</a:t>
            </a:r>
            <a:r>
              <a:rPr lang="pt-BR" sz="7000" dirty="0">
                <a:latin typeface="Arial" panose="020B0604020202020204" pitchFamily="34" charset="0"/>
                <a:ea typeface="Calibri" panose="020F0502020204030204" pitchFamily="34" charset="0"/>
              </a:rPr>
              <a:t> congênita. Nesta técnica </a:t>
            </a:r>
            <a:r>
              <a:rPr lang="pt-BR" sz="7000" dirty="0" smtClean="0">
                <a:latin typeface="Arial" panose="020B0604020202020204" pitchFamily="34" charset="0"/>
                <a:ea typeface="Calibri" panose="020F0502020204030204" pitchFamily="34" charset="0"/>
              </a:rPr>
              <a:t>a </a:t>
            </a:r>
            <a:r>
              <a:rPr lang="pt-BR" sz="7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pinça </a:t>
            </a:r>
            <a:r>
              <a:rPr lang="pt-BR" sz="7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 </a:t>
            </a:r>
            <a:r>
              <a:rPr lang="pt-BR" sz="7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calázio </a:t>
            </a:r>
            <a:r>
              <a:rPr lang="pt-BR" sz="7000" dirty="0" smtClean="0">
                <a:latin typeface="Arial" panose="020B0604020202020204" pitchFamily="34" charset="0"/>
                <a:ea typeface="Calibri" panose="020F0502020204030204" pitchFamily="34" charset="0"/>
              </a:rPr>
              <a:t>é posicionada </a:t>
            </a:r>
            <a:r>
              <a:rPr lang="pt-BR" sz="7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na pálpebra, seguindo-se a separação das </a:t>
            </a:r>
            <a:r>
              <a:rPr lang="pt-BR" sz="7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lamelas anterior e posterior com bisturi lâmina 15, anteriormente à emergência dos cílios </a:t>
            </a:r>
            <a:r>
              <a:rPr lang="pt-BR" sz="70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distiquiáticos</a:t>
            </a:r>
            <a:r>
              <a:rPr lang="pt-BR" sz="7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 Segue-se a </a:t>
            </a:r>
            <a:r>
              <a:rPr lang="pt-BR" sz="7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dissecção dos tecidos até a profundidade que </a:t>
            </a:r>
            <a:r>
              <a:rPr lang="pt-BR" sz="7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permita </a:t>
            </a:r>
            <a:r>
              <a:rPr lang="pt-BR" sz="7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exposição e remoção dos bulbos pilosos anômalos. Na imagem vemos abordagem em pálpebra superior após incisão e dissecção, sendo possível identificar os </a:t>
            </a:r>
            <a:r>
              <a:rPr lang="pt-BR" sz="7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cílios </a:t>
            </a:r>
            <a:r>
              <a:rPr lang="pt-BR" sz="70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distiquiáticos</a:t>
            </a:r>
            <a:r>
              <a:rPr lang="pt-BR" sz="7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localizados na lamela posterior. </a:t>
            </a:r>
            <a:endParaRPr lang="pt-BR" sz="7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 algn="just">
              <a:buClr>
                <a:schemeClr val="dk1"/>
              </a:buClr>
              <a:buSzPts val="4000"/>
            </a:pPr>
            <a:endParaRPr lang="pt-BR" sz="7000" dirty="0"/>
          </a:p>
          <a:p>
            <a:pPr lvl="0" algn="just">
              <a:buClr>
                <a:schemeClr val="dk1"/>
              </a:buClr>
              <a:buSzPts val="4000"/>
            </a:pPr>
            <a:r>
              <a:rPr lang="pt-BR" sz="7000" dirty="0"/>
              <a:t>Palavras chave: </a:t>
            </a:r>
            <a:r>
              <a:rPr lang="pt-BR" sz="7000" dirty="0" err="1"/>
              <a:t>distiquíase</a:t>
            </a:r>
            <a:r>
              <a:rPr lang="pt-BR" sz="7000" dirty="0"/>
              <a:t>, </a:t>
            </a:r>
            <a:r>
              <a:rPr lang="pt-BR" sz="7000" smtClean="0"/>
              <a:t>anormalidades congênitas, </a:t>
            </a:r>
            <a:r>
              <a:rPr lang="pt-BR" sz="7000" dirty="0" smtClean="0"/>
              <a:t>cirurgia ocular. </a:t>
            </a:r>
            <a:endParaRPr sz="7000" dirty="0"/>
          </a:p>
        </p:txBody>
      </p:sp>
      <p:pic>
        <p:nvPicPr>
          <p:cNvPr id="5" name="Imagem 4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xmlns="" id="{8739DECA-546B-030F-42E1-430EAE5D56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92" y="238203"/>
            <a:ext cx="19513767" cy="4767837"/>
          </a:xfrm>
          <a:prstGeom prst="rect">
            <a:avLst/>
          </a:prstGeom>
        </p:spPr>
      </p:pic>
      <p:pic>
        <p:nvPicPr>
          <p:cNvPr id="8" name="Imagem 7" descr="Logotipo&#10;&#10;Descrição gerada automaticamente">
            <a:extLst>
              <a:ext uri="{FF2B5EF4-FFF2-40B4-BE49-F238E27FC236}">
                <a16:creationId xmlns:a16="http://schemas.microsoft.com/office/drawing/2014/main" xmlns="" id="{7D7502F9-046C-640F-BDD2-D7D52DACA7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59067" y="96237"/>
            <a:ext cx="4931393" cy="493139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xmlns="" id="{8739DECA-546B-030F-42E1-430EAE5D56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92" y="238203"/>
            <a:ext cx="19513767" cy="4767837"/>
          </a:xfrm>
          <a:prstGeom prst="rect">
            <a:avLst/>
          </a:prstGeom>
        </p:spPr>
      </p:pic>
      <p:pic>
        <p:nvPicPr>
          <p:cNvPr id="8" name="Imagem 7" descr="Logotipo&#10;&#10;Descrição gerada automaticamente">
            <a:extLst>
              <a:ext uri="{FF2B5EF4-FFF2-40B4-BE49-F238E27FC236}">
                <a16:creationId xmlns:a16="http://schemas.microsoft.com/office/drawing/2014/main" xmlns="" id="{7D7502F9-046C-640F-BDD2-D7D52DACA7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59067" y="96237"/>
            <a:ext cx="4931393" cy="4931393"/>
          </a:xfrm>
          <a:prstGeom prst="rect">
            <a:avLst/>
          </a:prstGeom>
        </p:spPr>
      </p:pic>
      <p:pic>
        <p:nvPicPr>
          <p:cNvPr id="4" name="Imagem 3" descr="Uma imagem contendo no interior, mesa, marrom, tigela&#10;&#10;Descrição gerada automaticamente">
            <a:extLst>
              <a:ext uri="{FF2B5EF4-FFF2-40B4-BE49-F238E27FC236}">
                <a16:creationId xmlns:a16="http://schemas.microsoft.com/office/drawing/2014/main" xmlns="" id="{67605782-D395-B320-02FA-D86137B5B4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8366" y="7314025"/>
            <a:ext cx="24262556" cy="28536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7174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8826</TotalTime>
  <Words>138</Words>
  <Application>Microsoft Office PowerPoint</Application>
  <PresentationFormat>Personalizar</PresentationFormat>
  <Paragraphs>8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Nunito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Conrado</dc:creator>
  <cp:lastModifiedBy>Conta da Microsoft</cp:lastModifiedBy>
  <cp:revision>25</cp:revision>
  <dcterms:modified xsi:type="dcterms:W3CDTF">2024-01-30T12:38:35Z</dcterms:modified>
</cp:coreProperties>
</file>