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5143500" cy="9144000" type="screen16x9"/>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1"/>
    <p:restoredTop sz="94656"/>
  </p:normalViewPr>
  <p:slideViewPr>
    <p:cSldViewPr>
      <p:cViewPr varScale="1">
        <p:scale>
          <a:sx n="84" d="100"/>
          <a:sy n="84" d="100"/>
        </p:scale>
        <p:origin x="3592" y="184"/>
      </p:cViewPr>
      <p:guideLst>
        <p:guide orient="horz" pos="2880"/>
        <p:guide pos="16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85763" y="2840568"/>
            <a:ext cx="4371975" cy="1960033"/>
          </a:xfrm>
        </p:spPr>
        <p:txBody>
          <a:bodyPr/>
          <a:lstStyle/>
          <a:p>
            <a:r>
              <a:rPr lang="pt-BR"/>
              <a:t>Clique para editar o título mestre</a:t>
            </a:r>
          </a:p>
        </p:txBody>
      </p:sp>
      <p:sp>
        <p:nvSpPr>
          <p:cNvPr id="3" name="Subtítulo 2"/>
          <p:cNvSpPr>
            <a:spLocks noGrp="1"/>
          </p:cNvSpPr>
          <p:nvPr>
            <p:ph type="subTitle" idx="1"/>
          </p:nvPr>
        </p:nvSpPr>
        <p:spPr>
          <a:xfrm>
            <a:off x="771525" y="5181600"/>
            <a:ext cx="360045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66321BFB-67ED-4A23-9D37-EAD255324F57}" type="datetimeFigureOut">
              <a:rPr lang="pt-BR" smtClean="0"/>
              <a:t>30/01/2024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71109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6321BFB-67ED-4A23-9D37-EAD255324F57}" type="datetimeFigureOut">
              <a:rPr lang="pt-BR" smtClean="0"/>
              <a:t>30/01/2024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1056005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729037" y="366185"/>
            <a:ext cx="1157288" cy="7802033"/>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257175" y="366185"/>
            <a:ext cx="3386138" cy="7802033"/>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6321BFB-67ED-4A23-9D37-EAD255324F57}" type="datetimeFigureOut">
              <a:rPr lang="pt-BR" smtClean="0"/>
              <a:t>30/01/2024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3388688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6321BFB-67ED-4A23-9D37-EAD255324F57}" type="datetimeFigureOut">
              <a:rPr lang="pt-BR" smtClean="0"/>
              <a:t>30/01/2024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698639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406301" y="5875867"/>
            <a:ext cx="4371975" cy="1816100"/>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406301" y="3875618"/>
            <a:ext cx="4371975"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66321BFB-67ED-4A23-9D37-EAD255324F57}" type="datetimeFigureOut">
              <a:rPr lang="pt-BR" smtClean="0"/>
              <a:t>30/01/2024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1539310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257175" y="2133601"/>
            <a:ext cx="2271713"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2614612" y="2133601"/>
            <a:ext cx="2271713"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66321BFB-67ED-4A23-9D37-EAD255324F57}" type="datetimeFigureOut">
              <a:rPr lang="pt-BR" smtClean="0"/>
              <a:t>30/01/2024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2127014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257175" y="2046817"/>
            <a:ext cx="2272606"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257175" y="2899833"/>
            <a:ext cx="2272606"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2612827" y="2046817"/>
            <a:ext cx="2273498"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2612827" y="2899833"/>
            <a:ext cx="2273498"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66321BFB-67ED-4A23-9D37-EAD255324F57}" type="datetimeFigureOut">
              <a:rPr lang="pt-BR" smtClean="0"/>
              <a:t>30/01/2024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46626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66321BFB-67ED-4A23-9D37-EAD255324F57}" type="datetimeFigureOut">
              <a:rPr lang="pt-BR" smtClean="0"/>
              <a:t>30/01/2024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696324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6321BFB-67ED-4A23-9D37-EAD255324F57}" type="datetimeFigureOut">
              <a:rPr lang="pt-BR" smtClean="0"/>
              <a:t>30/01/2024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822675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57175" y="364067"/>
            <a:ext cx="1692176" cy="154940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2010966" y="364067"/>
            <a:ext cx="2875359"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257175" y="1913467"/>
            <a:ext cx="1692176"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66321BFB-67ED-4A23-9D37-EAD255324F57}" type="datetimeFigureOut">
              <a:rPr lang="pt-BR" smtClean="0"/>
              <a:t>30/01/2024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1545481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008162" y="6400800"/>
            <a:ext cx="3086100" cy="755651"/>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008162" y="817033"/>
            <a:ext cx="30861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008162" y="7156451"/>
            <a:ext cx="30861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66321BFB-67ED-4A23-9D37-EAD255324F57}" type="datetimeFigureOut">
              <a:rPr lang="pt-BR" smtClean="0"/>
              <a:t>30/01/2024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3540284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257175" y="366184"/>
            <a:ext cx="4629150" cy="1524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257175" y="2133601"/>
            <a:ext cx="4629150" cy="6034617"/>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257175" y="8475134"/>
            <a:ext cx="120015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6321BFB-67ED-4A23-9D37-EAD255324F57}" type="datetimeFigureOut">
              <a:rPr lang="pt-BR" smtClean="0"/>
              <a:t>30/01/2024</a:t>
            </a:fld>
            <a:endParaRPr lang="pt-BR"/>
          </a:p>
        </p:txBody>
      </p:sp>
      <p:sp>
        <p:nvSpPr>
          <p:cNvPr id="5" name="Espaço Reservado para Rodapé 4"/>
          <p:cNvSpPr>
            <a:spLocks noGrp="1"/>
          </p:cNvSpPr>
          <p:nvPr>
            <p:ph type="ftr" sz="quarter" idx="3"/>
          </p:nvPr>
        </p:nvSpPr>
        <p:spPr>
          <a:xfrm>
            <a:off x="1757363" y="8475134"/>
            <a:ext cx="1628775"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3686175" y="8475134"/>
            <a:ext cx="120015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4C0C279-9013-4432-9609-5078629E0928}" type="slidenum">
              <a:rPr lang="pt-BR" smtClean="0"/>
              <a:t>‹nº›</a:t>
            </a:fld>
            <a:endParaRPr lang="pt-BR"/>
          </a:p>
        </p:txBody>
      </p:sp>
    </p:spTree>
    <p:extLst>
      <p:ext uri="{BB962C8B-B14F-4D97-AF65-F5344CB8AC3E}">
        <p14:creationId xmlns:p14="http://schemas.microsoft.com/office/powerpoint/2010/main" val="2371981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a:extLst>
              <a:ext uri="{FF2B5EF4-FFF2-40B4-BE49-F238E27FC236}">
                <a16:creationId xmlns:a16="http://schemas.microsoft.com/office/drawing/2014/main" id="{DBA36AF8-1894-714D-AA7D-98A010FA418A}"/>
              </a:ext>
            </a:extLst>
          </p:cNvPr>
          <p:cNvPicPr>
            <a:picLocks noChangeAspect="1"/>
          </p:cNvPicPr>
          <p:nvPr/>
        </p:nvPicPr>
        <p:blipFill rotWithShape="1">
          <a:blip r:embed="rId2"/>
          <a:srcRect b="77479"/>
          <a:stretch/>
        </p:blipFill>
        <p:spPr>
          <a:xfrm>
            <a:off x="0" y="0"/>
            <a:ext cx="5143499" cy="659106"/>
          </a:xfrm>
          <a:prstGeom prst="rect">
            <a:avLst/>
          </a:prstGeom>
        </p:spPr>
      </p:pic>
      <p:sp>
        <p:nvSpPr>
          <p:cNvPr id="10" name="Retângulo 9"/>
          <p:cNvSpPr/>
          <p:nvPr/>
        </p:nvSpPr>
        <p:spPr>
          <a:xfrm>
            <a:off x="123479" y="659106"/>
            <a:ext cx="5020021" cy="1015663"/>
          </a:xfrm>
          <a:prstGeom prst="rect">
            <a:avLst/>
          </a:prstGeom>
        </p:spPr>
        <p:txBody>
          <a:bodyPr wrap="square">
            <a:spAutoFit/>
          </a:bodyPr>
          <a:lstStyle/>
          <a:p>
            <a:pPr algn="ctr">
              <a:defRPr/>
            </a:pPr>
            <a:r>
              <a:rPr lang="pt-BR" sz="1800" kern="100" dirty="0">
                <a:effectLst/>
                <a:latin typeface="Calibri" panose="020F0502020204030204" pitchFamily="34" charset="0"/>
                <a:ea typeface="Calibri" panose="020F0502020204030204" pitchFamily="34" charset="0"/>
                <a:cs typeface="Times New Roman" panose="02020603050405020304" pitchFamily="18" charset="0"/>
              </a:rPr>
              <a:t>HERPES ZOSTER OCULAR RESISTENTE AO VALACICLOVIR: RELATO DE CASO</a:t>
            </a:r>
          </a:p>
          <a:p>
            <a:pPr algn="ctr">
              <a:defRPr/>
            </a:pPr>
            <a:endParaRPr lang="en-US" sz="2400" dirty="0">
              <a:latin typeface="Arial" panose="020B0604020202020204" pitchFamily="34" charset="0"/>
              <a:ea typeface="Geneva" panose="020B0503030404040204" pitchFamily="124" charset="-128"/>
              <a:cs typeface="Arial" panose="020B0604020202020204" pitchFamily="34" charset="0"/>
            </a:endParaRPr>
          </a:p>
        </p:txBody>
      </p:sp>
      <p:sp>
        <p:nvSpPr>
          <p:cNvPr id="11" name="Retângulo 10"/>
          <p:cNvSpPr/>
          <p:nvPr/>
        </p:nvSpPr>
        <p:spPr>
          <a:xfrm>
            <a:off x="123479" y="1318212"/>
            <a:ext cx="4984017" cy="676917"/>
          </a:xfrm>
          <a:prstGeom prst="rect">
            <a:avLst/>
          </a:prstGeom>
        </p:spPr>
        <p:txBody>
          <a:bodyPr wrap="square">
            <a:spAutoFit/>
          </a:bodyPr>
          <a:lstStyle/>
          <a:p>
            <a:pPr algn="ctr">
              <a:lnSpc>
                <a:spcPct val="107000"/>
              </a:lnSpc>
              <a:spcAft>
                <a:spcPts val="800"/>
              </a:spcAft>
            </a:pPr>
            <a:r>
              <a:rPr lang="pt-BR" sz="1000" kern="100" dirty="0" err="1">
                <a:effectLst/>
                <a:latin typeface="Arial" panose="020B0604020202020204" pitchFamily="34" charset="0"/>
                <a:ea typeface="Calibri" panose="020F0502020204030204" pitchFamily="34" charset="0"/>
                <a:cs typeface="Arial" panose="020B0604020202020204" pitchFamily="34" charset="0"/>
              </a:rPr>
              <a:t>Glêndha</a:t>
            </a:r>
            <a:r>
              <a:rPr lang="pt-BR" sz="1000" kern="100" dirty="0">
                <a:effectLst/>
                <a:latin typeface="Arial" panose="020B0604020202020204" pitchFamily="34" charset="0"/>
                <a:ea typeface="Calibri" panose="020F0502020204030204" pitchFamily="34" charset="0"/>
                <a:cs typeface="Arial" panose="020B0604020202020204" pitchFamily="34" charset="0"/>
              </a:rPr>
              <a:t> Santos Pereira; Giovanna Martins Vargas; </a:t>
            </a:r>
            <a:r>
              <a:rPr lang="pt-BR" sz="1000" kern="100" dirty="0">
                <a:latin typeface="Arial" panose="020B0604020202020204" pitchFamily="34" charset="0"/>
                <a:ea typeface="Calibri" panose="020F0502020204030204" pitchFamily="34" charset="0"/>
                <a:cs typeface="Arial" panose="020B0604020202020204" pitchFamily="34" charset="0"/>
              </a:rPr>
              <a:t>Lucas Santos Barbosa; Rafaela de Costa </a:t>
            </a:r>
            <a:r>
              <a:rPr lang="pt-BR" sz="1000" kern="100" dirty="0" err="1">
                <a:latin typeface="Arial" panose="020B0604020202020204" pitchFamily="34" charset="0"/>
                <a:ea typeface="Calibri" panose="020F0502020204030204" pitchFamily="34" charset="0"/>
                <a:cs typeface="Arial" panose="020B0604020202020204" pitchFamily="34" charset="0"/>
              </a:rPr>
              <a:t>Aranda</a:t>
            </a:r>
            <a:r>
              <a:rPr lang="pt-BR" sz="1000" kern="100" dirty="0">
                <a:latin typeface="Arial" panose="020B0604020202020204" pitchFamily="34" charset="0"/>
                <a:ea typeface="Calibri" panose="020F0502020204030204" pitchFamily="34" charset="0"/>
                <a:cs typeface="Arial" panose="020B0604020202020204" pitchFamily="34" charset="0"/>
              </a:rPr>
              <a:t> Lima; Giuliano </a:t>
            </a:r>
            <a:r>
              <a:rPr lang="pt-BR" sz="1000" kern="100" dirty="0" err="1">
                <a:effectLst/>
                <a:latin typeface="Arial" panose="020B0604020202020204" pitchFamily="34" charset="0"/>
                <a:ea typeface="Calibri" panose="020F0502020204030204" pitchFamily="34" charset="0"/>
                <a:cs typeface="Arial" panose="020B0604020202020204" pitchFamily="34" charset="0"/>
              </a:rPr>
              <a:t>Prediger</a:t>
            </a:r>
            <a:r>
              <a:rPr lang="pt-BR" sz="1000" kern="100" dirty="0">
                <a:effectLst/>
                <a:latin typeface="Arial" panose="020B0604020202020204" pitchFamily="34" charset="0"/>
                <a:ea typeface="Calibri" panose="020F0502020204030204" pitchFamily="34" charset="0"/>
                <a:cs typeface="Arial" panose="020B0604020202020204" pitchFamily="34" charset="0"/>
              </a:rPr>
              <a:t> Dobri.</a:t>
            </a:r>
          </a:p>
          <a:p>
            <a:pPr algn="ctr">
              <a:lnSpc>
                <a:spcPct val="107000"/>
              </a:lnSpc>
              <a:spcAft>
                <a:spcPts val="800"/>
              </a:spcAft>
            </a:pPr>
            <a:r>
              <a:rPr lang="pt-BR" sz="1000" kern="100" dirty="0">
                <a:latin typeface="Arial" panose="020B0604020202020204" pitchFamily="34" charset="0"/>
                <a:ea typeface="Calibri" panose="020F0502020204030204" pitchFamily="34" charset="0"/>
                <a:cs typeface="Arial" panose="020B0604020202020204" pitchFamily="34" charset="0"/>
              </a:rPr>
              <a:t>Hospital Oftalmológico de Brasília – HOB </a:t>
            </a:r>
            <a:endParaRPr lang="pt-BR" sz="10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12" name="Retângulo 11"/>
          <p:cNvSpPr/>
          <p:nvPr/>
        </p:nvSpPr>
        <p:spPr>
          <a:xfrm>
            <a:off x="0" y="9090248"/>
            <a:ext cx="5143500" cy="53752"/>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Espaço Reservado para Conteúdo 14">
            <a:extLst>
              <a:ext uri="{FF2B5EF4-FFF2-40B4-BE49-F238E27FC236}">
                <a16:creationId xmlns:a16="http://schemas.microsoft.com/office/drawing/2014/main" id="{DF7483F3-693A-46EF-DC55-125056C7DF2F}"/>
              </a:ext>
            </a:extLst>
          </p:cNvPr>
          <p:cNvSpPr>
            <a:spLocks noGrp="1"/>
          </p:cNvSpPr>
          <p:nvPr>
            <p:ph sz="half" idx="1"/>
          </p:nvPr>
        </p:nvSpPr>
        <p:spPr>
          <a:xfrm>
            <a:off x="0" y="1995129"/>
            <a:ext cx="2643758" cy="6592253"/>
          </a:xfrm>
        </p:spPr>
        <p:txBody>
          <a:bodyPr>
            <a:noAutofit/>
          </a:bodyPr>
          <a:lstStyle/>
          <a:p>
            <a:pPr marL="0" indent="0" algn="just">
              <a:lnSpc>
                <a:spcPct val="107000"/>
              </a:lnSpc>
              <a:spcAft>
                <a:spcPts val="800"/>
              </a:spcAft>
              <a:buNone/>
            </a:pPr>
            <a:r>
              <a:rPr lang="pt-BR" sz="900" b="1" kern="100" dirty="0">
                <a:effectLst/>
                <a:latin typeface="Arial" panose="020B0604020202020204" pitchFamily="34" charset="0"/>
                <a:ea typeface="Calibri" panose="020F0502020204030204" pitchFamily="34" charset="0"/>
                <a:cs typeface="Arial" panose="020B0604020202020204" pitchFamily="34" charset="0"/>
              </a:rPr>
              <a:t>Introdução:</a:t>
            </a:r>
            <a:r>
              <a:rPr lang="pt-BR" sz="900" kern="100" dirty="0">
                <a:effectLst/>
                <a:latin typeface="Arial" panose="020B0604020202020204" pitchFamily="34" charset="0"/>
                <a:ea typeface="Calibri" panose="020F0502020204030204" pitchFamily="34" charset="0"/>
                <a:cs typeface="Arial" panose="020B0604020202020204" pitchFamily="34" charset="0"/>
              </a:rPr>
              <a:t> </a:t>
            </a:r>
          </a:p>
          <a:p>
            <a:pPr marL="0" indent="0" algn="just">
              <a:lnSpc>
                <a:spcPct val="107000"/>
              </a:lnSpc>
              <a:spcAft>
                <a:spcPts val="800"/>
              </a:spcAft>
              <a:buNone/>
            </a:pPr>
            <a:r>
              <a:rPr lang="pt-BR" sz="900" kern="100" dirty="0">
                <a:effectLst/>
                <a:latin typeface="Arial" panose="020B0604020202020204" pitchFamily="34" charset="0"/>
                <a:ea typeface="Calibri" panose="020F0502020204030204" pitchFamily="34" charset="0"/>
                <a:cs typeface="Arial" panose="020B0604020202020204" pitchFamily="34" charset="0"/>
              </a:rPr>
              <a:t>Herpes Zoster consiste em uma infecção comum causada pela reativação endógena do vírus varicela zoster (VZV) que permanece latente nos gânglios dorsais da medula espinhal após infecção primária. Sua forma oftálmica representa a reativação do vírus na divisão oftálmica do gânglio trigêmeo e está presente em 10-20% de todos os casos. O diagnóstico da doença é clínico e o tratamento realizado com antivirais via oral, sendo pouco descritos quadros de resistência na literatura. </a:t>
            </a:r>
          </a:p>
          <a:p>
            <a:pPr marL="0" indent="0" algn="just">
              <a:lnSpc>
                <a:spcPct val="107000"/>
              </a:lnSpc>
              <a:spcAft>
                <a:spcPts val="800"/>
              </a:spcAft>
              <a:buNone/>
            </a:pPr>
            <a:r>
              <a:rPr lang="pt-BR" sz="900" b="1" kern="100" dirty="0">
                <a:effectLst/>
                <a:latin typeface="Arial" panose="020B0604020202020204" pitchFamily="34" charset="0"/>
                <a:ea typeface="Calibri" panose="020F0502020204030204" pitchFamily="34" charset="0"/>
                <a:cs typeface="Arial" panose="020B0604020202020204" pitchFamily="34" charset="0"/>
              </a:rPr>
              <a:t>Métodos</a:t>
            </a:r>
            <a:r>
              <a:rPr lang="pt-BR" sz="900" kern="100" dirty="0">
                <a:effectLst/>
                <a:latin typeface="Arial" panose="020B0604020202020204" pitchFamily="34" charset="0"/>
                <a:ea typeface="Calibri" panose="020F0502020204030204" pitchFamily="34" charset="0"/>
                <a:cs typeface="Arial" panose="020B0604020202020204" pitchFamily="34" charset="0"/>
              </a:rPr>
              <a:t>: </a:t>
            </a:r>
          </a:p>
          <a:p>
            <a:pPr marL="0" indent="0" algn="just">
              <a:lnSpc>
                <a:spcPct val="107000"/>
              </a:lnSpc>
              <a:spcAft>
                <a:spcPts val="800"/>
              </a:spcAft>
              <a:buNone/>
            </a:pPr>
            <a:r>
              <a:rPr lang="pt-BR" sz="900" kern="100" dirty="0">
                <a:effectLst/>
                <a:latin typeface="Arial" panose="020B0604020202020204" pitchFamily="34" charset="0"/>
                <a:ea typeface="Calibri" panose="020F0502020204030204" pitchFamily="34" charset="0"/>
                <a:cs typeface="Arial" panose="020B0604020202020204" pitchFamily="34" charset="0"/>
              </a:rPr>
              <a:t>Relato de caso realizado utilizando dados coletados em prontuário e revisão de literatura em bases de dados eletrônicas. </a:t>
            </a:r>
          </a:p>
          <a:p>
            <a:pPr marL="0" indent="0" algn="just">
              <a:lnSpc>
                <a:spcPct val="107000"/>
              </a:lnSpc>
              <a:spcAft>
                <a:spcPts val="800"/>
              </a:spcAft>
              <a:buNone/>
            </a:pPr>
            <a:r>
              <a:rPr lang="pt-BR" sz="900" b="1" kern="100" dirty="0">
                <a:latin typeface="Arial" panose="020B0604020202020204" pitchFamily="34" charset="0"/>
                <a:ea typeface="Calibri" panose="020F0502020204030204" pitchFamily="34" charset="0"/>
                <a:cs typeface="Arial" panose="020B0604020202020204" pitchFamily="34" charset="0"/>
              </a:rPr>
              <a:t>Resultados: </a:t>
            </a:r>
          </a:p>
          <a:p>
            <a:pPr marL="0" indent="0" algn="just">
              <a:lnSpc>
                <a:spcPct val="107000"/>
              </a:lnSpc>
              <a:spcAft>
                <a:spcPts val="800"/>
              </a:spcAft>
              <a:buNone/>
            </a:pPr>
            <a:r>
              <a:rPr lang="pt-BR" sz="900" dirty="0">
                <a:effectLst/>
                <a:latin typeface="Arial" panose="020B0604020202020204" pitchFamily="34" charset="0"/>
                <a:ea typeface="Calibri" panose="020F0502020204030204" pitchFamily="34" charset="0"/>
                <a:cs typeface="Arial" panose="020B0604020202020204" pitchFamily="34" charset="0"/>
              </a:rPr>
              <a:t>Paciente feminina, 72 anos, compareceu ao pronto socorro oftalmológico devido quadro de hemorragia subconjuntival súbita em olho esquerdo (OE) há 01 dia, sem demais queixas. Ao exame </a:t>
            </a:r>
            <a:r>
              <a:rPr lang="pt-BR" sz="900" dirty="0" err="1">
                <a:effectLst/>
                <a:latin typeface="Arial" panose="020B0604020202020204" pitchFamily="34" charset="0"/>
                <a:ea typeface="Calibri" panose="020F0502020204030204" pitchFamily="34" charset="0"/>
                <a:cs typeface="Arial" panose="020B0604020202020204" pitchFamily="34" charset="0"/>
              </a:rPr>
              <a:t>biomicroscópico</a:t>
            </a:r>
            <a:r>
              <a:rPr lang="pt-BR" sz="900" dirty="0">
                <a:effectLst/>
                <a:latin typeface="Arial" panose="020B0604020202020204" pitchFamily="34" charset="0"/>
                <a:ea typeface="Calibri" panose="020F0502020204030204" pitchFamily="34" charset="0"/>
                <a:cs typeface="Arial" panose="020B0604020202020204" pitchFamily="34" charset="0"/>
              </a:rPr>
              <a:t>, evidenciou-se presença de ceratite epitelial geográfica e </a:t>
            </a:r>
            <a:r>
              <a:rPr lang="pt-BR" sz="900" dirty="0" err="1">
                <a:effectLst/>
                <a:latin typeface="Arial" panose="020B0604020202020204" pitchFamily="34" charset="0"/>
                <a:ea typeface="Calibri" panose="020F0502020204030204" pitchFamily="34" charset="0"/>
                <a:cs typeface="Arial" panose="020B0604020202020204" pitchFamily="34" charset="0"/>
              </a:rPr>
              <a:t>pseudodendrítica</a:t>
            </a:r>
            <a:r>
              <a:rPr lang="pt-BR" sz="900" dirty="0">
                <a:effectLst/>
                <a:latin typeface="Arial" panose="020B0604020202020204" pitchFamily="34" charset="0"/>
                <a:ea typeface="Calibri" panose="020F0502020204030204" pitchFamily="34" charset="0"/>
                <a:cs typeface="Arial" panose="020B0604020202020204" pitchFamily="34" charset="0"/>
              </a:rPr>
              <a:t> em placas difusas em terço inferior de OE (Figura 1), discreto hiposfagma nasal, sem demais alterações. Realizado teste de sensibilidade corneana, demonstrando hipoestesia. Interrogada sobre seu passado infeccioso, a paciente informou estar em tratamento para lesão por herpes zoster em </a:t>
            </a:r>
            <a:r>
              <a:rPr lang="pt-BR" sz="900" dirty="0" err="1">
                <a:effectLst/>
                <a:latin typeface="Arial" panose="020B0604020202020204" pitchFamily="34" charset="0"/>
                <a:ea typeface="Calibri" panose="020F0502020204030204" pitchFamily="34" charset="0"/>
                <a:cs typeface="Arial" panose="020B0604020202020204" pitchFamily="34" charset="0"/>
              </a:rPr>
              <a:t>hemiface</a:t>
            </a:r>
            <a:r>
              <a:rPr lang="pt-BR" sz="900" dirty="0">
                <a:effectLst/>
                <a:latin typeface="Arial" panose="020B0604020202020204" pitchFamily="34" charset="0"/>
                <a:ea typeface="Calibri" panose="020F0502020204030204" pitchFamily="34" charset="0"/>
                <a:cs typeface="Arial" panose="020B0604020202020204" pitchFamily="34" charset="0"/>
              </a:rPr>
              <a:t> esquerda há 20 dias em uso de </a:t>
            </a:r>
            <a:r>
              <a:rPr lang="pt-BR" sz="900" dirty="0" err="1">
                <a:effectLst/>
                <a:latin typeface="Arial" panose="020B0604020202020204" pitchFamily="34" charset="0"/>
                <a:ea typeface="Calibri" panose="020F0502020204030204" pitchFamily="34" charset="0"/>
                <a:cs typeface="Arial" panose="020B0604020202020204" pitchFamily="34" charset="0"/>
              </a:rPr>
              <a:t>Valaciclovir</a:t>
            </a:r>
            <a:r>
              <a:rPr lang="pt-BR" sz="900" dirty="0">
                <a:effectLst/>
                <a:latin typeface="Arial" panose="020B0604020202020204" pitchFamily="34" charset="0"/>
                <a:ea typeface="Calibri" panose="020F0502020204030204" pitchFamily="34" charset="0"/>
                <a:cs typeface="Arial" panose="020B0604020202020204" pitchFamily="34" charset="0"/>
              </a:rPr>
              <a:t> 1g de 8/8h, sem sintomas oculares associados. Diante do diagnóstico clínico de ceratite epitelial por Herpes Zoster e permanência das lesões corneanas apesar do uso prolongado de </a:t>
            </a:r>
            <a:r>
              <a:rPr lang="pt-BR" sz="900" dirty="0" err="1">
                <a:effectLst/>
                <a:latin typeface="Arial" panose="020B0604020202020204" pitchFamily="34" charset="0"/>
                <a:ea typeface="Calibri" panose="020F0502020204030204" pitchFamily="34" charset="0"/>
                <a:cs typeface="Arial" panose="020B0604020202020204" pitchFamily="34" charset="0"/>
              </a:rPr>
              <a:t>Valaciclovir</a:t>
            </a:r>
            <a:r>
              <a:rPr lang="pt-BR" sz="900" dirty="0">
                <a:effectLst/>
                <a:latin typeface="Arial" panose="020B0604020202020204" pitchFamily="34" charset="0"/>
                <a:ea typeface="Calibri" panose="020F0502020204030204" pitchFamily="34" charset="0"/>
                <a:cs typeface="Arial" panose="020B0604020202020204" pitchFamily="34" charset="0"/>
              </a:rPr>
              <a:t>, aventou-se a possibilidade de resistência do vírus ao medicamento. Foi realizada a troca do antiviral em uso para </a:t>
            </a:r>
            <a:r>
              <a:rPr lang="pt-BR" sz="900" dirty="0" err="1">
                <a:effectLst/>
                <a:latin typeface="Arial" panose="020B0604020202020204" pitchFamily="34" charset="0"/>
                <a:ea typeface="Calibri" panose="020F0502020204030204" pitchFamily="34" charset="0"/>
                <a:cs typeface="Arial" panose="020B0604020202020204" pitchFamily="34" charset="0"/>
              </a:rPr>
              <a:t>Fanciclovir</a:t>
            </a:r>
            <a:r>
              <a:rPr lang="pt-BR" sz="900" dirty="0">
                <a:effectLst/>
                <a:latin typeface="Arial" panose="020B0604020202020204" pitchFamily="34" charset="0"/>
                <a:ea typeface="Calibri" panose="020F0502020204030204" pitchFamily="34" charset="0"/>
                <a:cs typeface="Arial" panose="020B0604020202020204" pitchFamily="34" charset="0"/>
              </a:rPr>
              <a:t> 500mg de 8/8h. Após 7 dias, a paciente retornou para reavaliação apresentando resolução completa das lesões corneanas, reforçando a hipótese de resistência medicamentosa. </a:t>
            </a:r>
          </a:p>
          <a:p>
            <a:pPr marL="0" indent="0" algn="just">
              <a:lnSpc>
                <a:spcPct val="107000"/>
              </a:lnSpc>
              <a:spcAft>
                <a:spcPts val="800"/>
              </a:spcAft>
              <a:buNone/>
            </a:pPr>
            <a:endParaRPr lang="pt-BR" sz="9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CAC8DC7B-D451-AD03-45E0-80F1AA7BBF44}"/>
              </a:ext>
            </a:extLst>
          </p:cNvPr>
          <p:cNvSpPr txBox="1"/>
          <p:nvPr/>
        </p:nvSpPr>
        <p:spPr>
          <a:xfrm>
            <a:off x="2640417" y="4899486"/>
            <a:ext cx="2499742" cy="3542765"/>
          </a:xfrm>
          <a:prstGeom prst="rect">
            <a:avLst/>
          </a:prstGeom>
          <a:noFill/>
        </p:spPr>
        <p:txBody>
          <a:bodyPr wrap="square">
            <a:spAutoFit/>
          </a:bodyPr>
          <a:lstStyle/>
          <a:p>
            <a:pPr marL="0" indent="0" algn="just">
              <a:lnSpc>
                <a:spcPct val="107000"/>
              </a:lnSpc>
              <a:spcAft>
                <a:spcPts val="800"/>
              </a:spcAft>
              <a:buNone/>
            </a:pPr>
            <a:r>
              <a:rPr lang="pt-BR" sz="900" b="1" kern="100" dirty="0">
                <a:effectLst/>
                <a:latin typeface="Arial" panose="020B0604020202020204" pitchFamily="34" charset="0"/>
                <a:ea typeface="Calibri" panose="020F0502020204030204" pitchFamily="34" charset="0"/>
                <a:cs typeface="Arial" panose="020B0604020202020204" pitchFamily="34" charset="0"/>
              </a:rPr>
              <a:t>Conclusão</a:t>
            </a:r>
            <a:r>
              <a:rPr lang="pt-BR" sz="900" kern="100" dirty="0">
                <a:effectLst/>
                <a:latin typeface="Arial" panose="020B0604020202020204" pitchFamily="34" charset="0"/>
                <a:ea typeface="Calibri" panose="020F0502020204030204" pitchFamily="34" charset="0"/>
                <a:cs typeface="Arial" panose="020B0604020202020204" pitchFamily="34" charset="0"/>
              </a:rPr>
              <a:t>: </a:t>
            </a:r>
          </a:p>
          <a:p>
            <a:pPr marL="0" indent="0" algn="just">
              <a:lnSpc>
                <a:spcPct val="107000"/>
              </a:lnSpc>
              <a:spcAft>
                <a:spcPts val="800"/>
              </a:spcAft>
              <a:buNone/>
            </a:pPr>
            <a:r>
              <a:rPr lang="pt-BR" sz="900" dirty="0">
                <a:effectLst/>
                <a:latin typeface="Arial" panose="020B0604020202020204" pitchFamily="34" charset="0"/>
                <a:ea typeface="Calibri" panose="020F0502020204030204" pitchFamily="34" charset="0"/>
                <a:cs typeface="Arial" panose="020B0604020202020204" pitchFamily="34" charset="0"/>
              </a:rPr>
              <a:t>O relato em questão demonstra a importância do exame oftalmológico completo na identificação de patologias assintomáticas, bem como alerta sobre a possibilidade de cepas do VZV resistentes aos medicamentos padrões. Dessa forma, diante de quadro persistente de alterações oculares na vigência do uso correto dos antivirais, orienta-se a troca da medicação.</a:t>
            </a:r>
          </a:p>
          <a:p>
            <a:pPr marL="0" indent="0" algn="just">
              <a:lnSpc>
                <a:spcPct val="107000"/>
              </a:lnSpc>
              <a:spcAft>
                <a:spcPts val="800"/>
              </a:spcAft>
              <a:buNone/>
            </a:pPr>
            <a:r>
              <a:rPr lang="pt-BR" sz="900" b="1" kern="100" dirty="0">
                <a:effectLst/>
                <a:latin typeface="Arial" panose="020B0604020202020204" pitchFamily="34" charset="0"/>
                <a:ea typeface="Calibri" panose="020F0502020204030204" pitchFamily="34" charset="0"/>
                <a:cs typeface="Arial" panose="020B0604020202020204" pitchFamily="34" charset="0"/>
              </a:rPr>
              <a:t>Referências</a:t>
            </a:r>
            <a:r>
              <a:rPr lang="pt-BR" sz="900" kern="100" dirty="0">
                <a:effectLst/>
                <a:latin typeface="Arial" panose="020B0604020202020204" pitchFamily="34" charset="0"/>
                <a:ea typeface="Calibri" panose="020F0502020204030204" pitchFamily="34" charset="0"/>
                <a:cs typeface="Arial" panose="020B0604020202020204" pitchFamily="34" charset="0"/>
              </a:rPr>
              <a:t>: </a:t>
            </a:r>
          </a:p>
          <a:p>
            <a:pPr marL="0" indent="0" algn="just">
              <a:lnSpc>
                <a:spcPct val="107000"/>
              </a:lnSpc>
              <a:spcAft>
                <a:spcPts val="800"/>
              </a:spcAft>
              <a:buNone/>
            </a:pPr>
            <a:r>
              <a:rPr lang="pt-BR" sz="800" dirty="0">
                <a:effectLst/>
                <a:latin typeface="Arial" panose="020B0604020202020204" pitchFamily="34" charset="0"/>
                <a:ea typeface="Calibri" panose="020F0502020204030204" pitchFamily="34" charset="0"/>
                <a:cs typeface="Arial" panose="020B0604020202020204" pitchFamily="34" charset="0"/>
              </a:rPr>
              <a:t>KANSKI: Oftalmologia clínica: Uma abordagem sistêmica. 8. ed. Rio de Janeiro: Elsevier Editora Ltda, 2016. ISBN 978‑85‑352‑8167‑5.</a:t>
            </a:r>
          </a:p>
          <a:p>
            <a:pPr marL="0" indent="0" algn="just">
              <a:lnSpc>
                <a:spcPct val="107000"/>
              </a:lnSpc>
              <a:spcAft>
                <a:spcPts val="800"/>
              </a:spcAft>
              <a:buNone/>
            </a:pPr>
            <a:r>
              <a:rPr lang="pt-BR" sz="800" dirty="0">
                <a:effectLst/>
                <a:latin typeface="Arial" panose="020B0604020202020204" pitchFamily="34" charset="0"/>
                <a:ea typeface="Calibri" panose="020F0502020204030204" pitchFamily="34" charset="0"/>
                <a:cs typeface="Arial" panose="020B0604020202020204" pitchFamily="34" charset="0"/>
              </a:rPr>
              <a:t>CORNEA: Fundamentals, </a:t>
            </a:r>
            <a:r>
              <a:rPr lang="pt-BR" sz="800" dirty="0" err="1">
                <a:effectLst/>
                <a:latin typeface="Arial" panose="020B0604020202020204" pitchFamily="34" charset="0"/>
                <a:ea typeface="Calibri" panose="020F0502020204030204" pitchFamily="34" charset="0"/>
                <a:cs typeface="Arial" panose="020B0604020202020204" pitchFamily="34" charset="0"/>
              </a:rPr>
              <a:t>Diagnosis</a:t>
            </a:r>
            <a:r>
              <a:rPr lang="pt-BR" sz="800" dirty="0">
                <a:effectLst/>
                <a:latin typeface="Arial" panose="020B0604020202020204" pitchFamily="34" charset="0"/>
                <a:ea typeface="Calibri" panose="020F0502020204030204" pitchFamily="34" charset="0"/>
                <a:cs typeface="Arial" panose="020B0604020202020204" pitchFamily="34" charset="0"/>
              </a:rPr>
              <a:t> </a:t>
            </a:r>
            <a:r>
              <a:rPr lang="pt-BR" sz="800" dirty="0" err="1">
                <a:effectLst/>
                <a:latin typeface="Arial" panose="020B0604020202020204" pitchFamily="34" charset="0"/>
                <a:ea typeface="Calibri" panose="020F0502020204030204" pitchFamily="34" charset="0"/>
                <a:cs typeface="Arial" panose="020B0604020202020204" pitchFamily="34" charset="0"/>
              </a:rPr>
              <a:t>and</a:t>
            </a:r>
            <a:r>
              <a:rPr lang="pt-BR" sz="800" dirty="0">
                <a:effectLst/>
                <a:latin typeface="Arial" panose="020B0604020202020204" pitchFamily="34" charset="0"/>
                <a:ea typeface="Calibri" panose="020F0502020204030204" pitchFamily="34" charset="0"/>
                <a:cs typeface="Arial" panose="020B0604020202020204" pitchFamily="34" charset="0"/>
              </a:rPr>
              <a:t> Management. 5. ed. Canada: Elsevier Editora Ltda, 2022. ISBN 978-0-323-67240-5.</a:t>
            </a:r>
          </a:p>
          <a:p>
            <a:pPr marL="0" indent="0" algn="just">
              <a:lnSpc>
                <a:spcPct val="107000"/>
              </a:lnSpc>
              <a:spcAft>
                <a:spcPts val="800"/>
              </a:spcAft>
              <a:buNone/>
            </a:pPr>
            <a:r>
              <a:rPr lang="pt-BR" sz="800" dirty="0">
                <a:effectLst/>
                <a:latin typeface="Arial" panose="020B0604020202020204" pitchFamily="34" charset="0"/>
                <a:ea typeface="Calibri" panose="020F0502020204030204" pitchFamily="34" charset="0"/>
                <a:cs typeface="Arial" panose="020B0604020202020204" pitchFamily="34" charset="0"/>
              </a:rPr>
              <a:t>AMERICAN ACADEMY OF OFTALMOLOGY: </a:t>
            </a:r>
            <a:r>
              <a:rPr lang="pt-BR" sz="800" dirty="0" err="1">
                <a:effectLst/>
                <a:latin typeface="Arial" panose="020B0604020202020204" pitchFamily="34" charset="0"/>
                <a:ea typeface="Calibri" panose="020F0502020204030204" pitchFamily="34" charset="0"/>
                <a:cs typeface="Arial" panose="020B0604020202020204" pitchFamily="34" charset="0"/>
              </a:rPr>
              <a:t>External</a:t>
            </a:r>
            <a:r>
              <a:rPr lang="pt-BR" sz="800" dirty="0">
                <a:effectLst/>
                <a:latin typeface="Arial" panose="020B0604020202020204" pitchFamily="34" charset="0"/>
                <a:ea typeface="Calibri" panose="020F0502020204030204" pitchFamily="34" charset="0"/>
                <a:cs typeface="Arial" panose="020B0604020202020204" pitchFamily="34" charset="0"/>
              </a:rPr>
              <a:t> </a:t>
            </a:r>
            <a:r>
              <a:rPr lang="pt-BR" sz="800" dirty="0" err="1">
                <a:effectLst/>
                <a:latin typeface="Arial" panose="020B0604020202020204" pitchFamily="34" charset="0"/>
                <a:ea typeface="Calibri" panose="020F0502020204030204" pitchFamily="34" charset="0"/>
                <a:cs typeface="Arial" panose="020B0604020202020204" pitchFamily="34" charset="0"/>
              </a:rPr>
              <a:t>Disease</a:t>
            </a:r>
            <a:r>
              <a:rPr lang="pt-BR" sz="800" dirty="0">
                <a:effectLst/>
                <a:latin typeface="Arial" panose="020B0604020202020204" pitchFamily="34" charset="0"/>
                <a:ea typeface="Calibri" panose="020F0502020204030204" pitchFamily="34" charset="0"/>
                <a:cs typeface="Arial" panose="020B0604020202020204" pitchFamily="34" charset="0"/>
              </a:rPr>
              <a:t> </a:t>
            </a:r>
            <a:r>
              <a:rPr lang="pt-BR" sz="800" dirty="0" err="1">
                <a:effectLst/>
                <a:latin typeface="Arial" panose="020B0604020202020204" pitchFamily="34" charset="0"/>
                <a:ea typeface="Calibri" panose="020F0502020204030204" pitchFamily="34" charset="0"/>
                <a:cs typeface="Arial" panose="020B0604020202020204" pitchFamily="34" charset="0"/>
              </a:rPr>
              <a:t>and</a:t>
            </a:r>
            <a:r>
              <a:rPr lang="pt-BR" sz="800" dirty="0">
                <a:effectLst/>
                <a:latin typeface="Arial" panose="020B0604020202020204" pitchFamily="34" charset="0"/>
                <a:ea typeface="Calibri" panose="020F0502020204030204" pitchFamily="34" charset="0"/>
                <a:cs typeface="Arial" panose="020B0604020202020204" pitchFamily="34" charset="0"/>
              </a:rPr>
              <a:t> </a:t>
            </a:r>
            <a:r>
              <a:rPr lang="pt-BR" sz="800" dirty="0" err="1">
                <a:effectLst/>
                <a:latin typeface="Arial" panose="020B0604020202020204" pitchFamily="34" charset="0"/>
                <a:ea typeface="Calibri" panose="020F0502020204030204" pitchFamily="34" charset="0"/>
                <a:cs typeface="Arial" panose="020B0604020202020204" pitchFamily="34" charset="0"/>
              </a:rPr>
              <a:t>Cornea</a:t>
            </a:r>
            <a:r>
              <a:rPr lang="pt-BR" sz="800" dirty="0">
                <a:effectLst/>
                <a:latin typeface="Arial" panose="020B0604020202020204" pitchFamily="34" charset="0"/>
                <a:ea typeface="Calibri" panose="020F0502020204030204" pitchFamily="34" charset="0"/>
                <a:cs typeface="Arial" panose="020B0604020202020204" pitchFamily="34" charset="0"/>
              </a:rPr>
              <a:t>: Basic </a:t>
            </a:r>
            <a:r>
              <a:rPr lang="pt-BR" sz="800" dirty="0" err="1">
                <a:effectLst/>
                <a:latin typeface="Arial" panose="020B0604020202020204" pitchFamily="34" charset="0"/>
                <a:ea typeface="Calibri" panose="020F0502020204030204" pitchFamily="34" charset="0"/>
                <a:cs typeface="Arial" panose="020B0604020202020204" pitchFamily="34" charset="0"/>
              </a:rPr>
              <a:t>and</a:t>
            </a:r>
            <a:r>
              <a:rPr lang="pt-BR" sz="800" dirty="0">
                <a:effectLst/>
                <a:latin typeface="Arial" panose="020B0604020202020204" pitchFamily="34" charset="0"/>
                <a:ea typeface="Calibri" panose="020F0502020204030204" pitchFamily="34" charset="0"/>
                <a:cs typeface="Arial" panose="020B0604020202020204" pitchFamily="34" charset="0"/>
              </a:rPr>
              <a:t> Clinical Science </a:t>
            </a:r>
            <a:r>
              <a:rPr lang="pt-BR" sz="800" dirty="0" err="1">
                <a:effectLst/>
                <a:latin typeface="Arial" panose="020B0604020202020204" pitchFamily="34" charset="0"/>
                <a:ea typeface="Calibri" panose="020F0502020204030204" pitchFamily="34" charset="0"/>
                <a:cs typeface="Arial" panose="020B0604020202020204" pitchFamily="34" charset="0"/>
              </a:rPr>
              <a:t>Course</a:t>
            </a:r>
            <a:r>
              <a:rPr lang="pt-BR" sz="800" dirty="0">
                <a:effectLst/>
                <a:latin typeface="Arial" panose="020B0604020202020204" pitchFamily="34" charset="0"/>
                <a:ea typeface="Calibri" panose="020F0502020204030204" pitchFamily="34" charset="0"/>
                <a:cs typeface="Arial" panose="020B0604020202020204" pitchFamily="34" charset="0"/>
              </a:rPr>
              <a:t>. San Francisco: </a:t>
            </a:r>
            <a:r>
              <a:rPr lang="pt-BR" sz="800" dirty="0" err="1">
                <a:effectLst/>
                <a:latin typeface="Arial" panose="020B0604020202020204" pitchFamily="34" charset="0"/>
                <a:ea typeface="Calibri" panose="020F0502020204030204" pitchFamily="34" charset="0"/>
                <a:cs typeface="Arial" panose="020B0604020202020204" pitchFamily="34" charset="0"/>
              </a:rPr>
              <a:t>European</a:t>
            </a:r>
            <a:r>
              <a:rPr lang="pt-BR" sz="800" dirty="0">
                <a:effectLst/>
                <a:latin typeface="Arial" panose="020B0604020202020204" pitchFamily="34" charset="0"/>
                <a:ea typeface="Calibri" panose="020F0502020204030204" pitchFamily="34" charset="0"/>
                <a:cs typeface="Arial" panose="020B0604020202020204" pitchFamily="34" charset="0"/>
              </a:rPr>
              <a:t> Board </a:t>
            </a:r>
            <a:r>
              <a:rPr lang="pt-BR" sz="800" dirty="0" err="1">
                <a:effectLst/>
                <a:latin typeface="Arial" panose="020B0604020202020204" pitchFamily="34" charset="0"/>
                <a:ea typeface="Calibri" panose="020F0502020204030204" pitchFamily="34" charset="0"/>
                <a:cs typeface="Arial" panose="020B0604020202020204" pitchFamily="34" charset="0"/>
              </a:rPr>
              <a:t>of</a:t>
            </a:r>
            <a:r>
              <a:rPr lang="pt-BR" sz="800" dirty="0">
                <a:effectLst/>
                <a:latin typeface="Arial" panose="020B0604020202020204" pitchFamily="34" charset="0"/>
                <a:ea typeface="Calibri" panose="020F0502020204030204" pitchFamily="34" charset="0"/>
                <a:cs typeface="Arial" panose="020B0604020202020204" pitchFamily="34" charset="0"/>
              </a:rPr>
              <a:t> </a:t>
            </a:r>
            <a:r>
              <a:rPr lang="pt-BR" sz="800" dirty="0" err="1">
                <a:effectLst/>
                <a:latin typeface="Arial" panose="020B0604020202020204" pitchFamily="34" charset="0"/>
                <a:ea typeface="Calibri" panose="020F0502020204030204" pitchFamily="34" charset="0"/>
                <a:cs typeface="Arial" panose="020B0604020202020204" pitchFamily="34" charset="0"/>
              </a:rPr>
              <a:t>Ophthalmology</a:t>
            </a:r>
            <a:r>
              <a:rPr lang="pt-BR" sz="800" dirty="0">
                <a:effectLst/>
                <a:latin typeface="Arial" panose="020B0604020202020204" pitchFamily="34" charset="0"/>
                <a:ea typeface="Calibri" panose="020F0502020204030204" pitchFamily="34" charset="0"/>
                <a:cs typeface="Arial" panose="020B0604020202020204" pitchFamily="34" charset="0"/>
              </a:rPr>
              <a:t>, 2022-2023.</a:t>
            </a:r>
          </a:p>
        </p:txBody>
      </p:sp>
      <p:pic>
        <p:nvPicPr>
          <p:cNvPr id="4" name="Imagem 3" descr="Uma imagem contendo comida&#10;&#10;Descrição gerada automaticamente">
            <a:extLst>
              <a:ext uri="{FF2B5EF4-FFF2-40B4-BE49-F238E27FC236}">
                <a16:creationId xmlns:a16="http://schemas.microsoft.com/office/drawing/2014/main" id="{89641087-DBEB-2509-F534-D083FFADBCC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4046"/>
          <a:stretch/>
        </p:blipFill>
        <p:spPr bwMode="auto">
          <a:xfrm>
            <a:off x="2715766" y="2333875"/>
            <a:ext cx="1254525" cy="1167254"/>
          </a:xfrm>
          <a:prstGeom prst="rect">
            <a:avLst/>
          </a:prstGeom>
          <a:ln>
            <a:noFill/>
          </a:ln>
          <a:extLst>
            <a:ext uri="{53640926-AAD7-44D8-BBD7-CCE9431645EC}">
              <a14:shadowObscured xmlns:a14="http://schemas.microsoft.com/office/drawing/2010/main"/>
            </a:ext>
          </a:extLst>
        </p:spPr>
      </p:pic>
      <p:pic>
        <p:nvPicPr>
          <p:cNvPr id="5" name="Imagem 4" descr="Uma imagem contendo comida, azul, mesa, vidro&#10;&#10;Descrição gerada automaticamente">
            <a:extLst>
              <a:ext uri="{FF2B5EF4-FFF2-40B4-BE49-F238E27FC236}">
                <a16:creationId xmlns:a16="http://schemas.microsoft.com/office/drawing/2014/main" id="{249B81F0-DC59-708C-11E2-24B57858148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15765" y="3500467"/>
            <a:ext cx="1254525" cy="1147586"/>
          </a:xfrm>
          <a:prstGeom prst="rect">
            <a:avLst/>
          </a:prstGeom>
        </p:spPr>
      </p:pic>
      <p:sp>
        <p:nvSpPr>
          <p:cNvPr id="9" name="CaixaDeTexto 8">
            <a:extLst>
              <a:ext uri="{FF2B5EF4-FFF2-40B4-BE49-F238E27FC236}">
                <a16:creationId xmlns:a16="http://schemas.microsoft.com/office/drawing/2014/main" id="{ACD48457-1289-F98A-9D50-8055D358657B}"/>
              </a:ext>
            </a:extLst>
          </p:cNvPr>
          <p:cNvSpPr txBox="1"/>
          <p:nvPr/>
        </p:nvSpPr>
        <p:spPr>
          <a:xfrm>
            <a:off x="4004028" y="3309225"/>
            <a:ext cx="1103468" cy="1338828"/>
          </a:xfrm>
          <a:prstGeom prst="rect">
            <a:avLst/>
          </a:prstGeom>
          <a:noFill/>
        </p:spPr>
        <p:txBody>
          <a:bodyPr wrap="square" rtlCol="0">
            <a:spAutoFit/>
          </a:bodyPr>
          <a:lstStyle/>
          <a:p>
            <a:pPr algn="just"/>
            <a:r>
              <a:rPr lang="pt-BR" sz="900" dirty="0">
                <a:latin typeface="Arial" panose="020B0604020202020204" pitchFamily="34" charset="0"/>
                <a:cs typeface="Arial" panose="020B0604020202020204" pitchFamily="34" charset="0"/>
              </a:rPr>
              <a:t>Figura 1 (Imagem A e B): Biomicroscopia evidenciando ceratite epitelial geográfica e </a:t>
            </a:r>
            <a:r>
              <a:rPr lang="pt-BR" sz="900" dirty="0" err="1">
                <a:latin typeface="Arial" panose="020B0604020202020204" pitchFamily="34" charset="0"/>
                <a:cs typeface="Arial" panose="020B0604020202020204" pitchFamily="34" charset="0"/>
              </a:rPr>
              <a:t>pseudodendrítica</a:t>
            </a:r>
            <a:r>
              <a:rPr lang="pt-BR" sz="900" dirty="0">
                <a:latin typeface="Arial" panose="020B0604020202020204" pitchFamily="34" charset="0"/>
                <a:cs typeface="Arial" panose="020B0604020202020204" pitchFamily="34" charset="0"/>
              </a:rPr>
              <a:t> em terço inferior de olho esquerdo. </a:t>
            </a:r>
          </a:p>
        </p:txBody>
      </p:sp>
      <p:sp>
        <p:nvSpPr>
          <p:cNvPr id="13" name="CaixaDeTexto 12">
            <a:extLst>
              <a:ext uri="{FF2B5EF4-FFF2-40B4-BE49-F238E27FC236}">
                <a16:creationId xmlns:a16="http://schemas.microsoft.com/office/drawing/2014/main" id="{883709FA-11EB-983E-C6B7-99F71E2FBBCE}"/>
              </a:ext>
            </a:extLst>
          </p:cNvPr>
          <p:cNvSpPr txBox="1"/>
          <p:nvPr/>
        </p:nvSpPr>
        <p:spPr>
          <a:xfrm>
            <a:off x="2738100" y="3233897"/>
            <a:ext cx="216025" cy="230832"/>
          </a:xfrm>
          <a:prstGeom prst="rect">
            <a:avLst/>
          </a:prstGeom>
          <a:solidFill>
            <a:schemeClr val="bg1"/>
          </a:solidFill>
        </p:spPr>
        <p:txBody>
          <a:bodyPr wrap="square" rtlCol="0">
            <a:spAutoFit/>
          </a:bodyPr>
          <a:lstStyle/>
          <a:p>
            <a:r>
              <a:rPr lang="pt-BR" sz="900" dirty="0">
                <a:latin typeface="Arial" panose="020B0604020202020204" pitchFamily="34" charset="0"/>
                <a:cs typeface="Arial" panose="020B0604020202020204" pitchFamily="34" charset="0"/>
              </a:rPr>
              <a:t>A</a:t>
            </a:r>
          </a:p>
        </p:txBody>
      </p:sp>
      <p:sp>
        <p:nvSpPr>
          <p:cNvPr id="14" name="CaixaDeTexto 13">
            <a:extLst>
              <a:ext uri="{FF2B5EF4-FFF2-40B4-BE49-F238E27FC236}">
                <a16:creationId xmlns:a16="http://schemas.microsoft.com/office/drawing/2014/main" id="{C88256BC-E919-6EEA-DC8A-AB319FE2A2B7}"/>
              </a:ext>
            </a:extLst>
          </p:cNvPr>
          <p:cNvSpPr txBox="1"/>
          <p:nvPr/>
        </p:nvSpPr>
        <p:spPr>
          <a:xfrm>
            <a:off x="2738100" y="4379207"/>
            <a:ext cx="216025" cy="230832"/>
          </a:xfrm>
          <a:prstGeom prst="rect">
            <a:avLst/>
          </a:prstGeom>
          <a:solidFill>
            <a:schemeClr val="bg1"/>
          </a:solidFill>
        </p:spPr>
        <p:txBody>
          <a:bodyPr wrap="square" rtlCol="0">
            <a:spAutoFit/>
          </a:bodyPr>
          <a:lstStyle/>
          <a:p>
            <a:r>
              <a:rPr lang="pt-BR" sz="900" dirty="0">
                <a:latin typeface="Arial" panose="020B0604020202020204" pitchFamily="34" charset="0"/>
                <a:cs typeface="Arial" panose="020B0604020202020204" pitchFamily="34" charset="0"/>
              </a:rPr>
              <a:t>B</a:t>
            </a:r>
          </a:p>
        </p:txBody>
      </p:sp>
    </p:spTree>
    <p:extLst>
      <p:ext uri="{BB962C8B-B14F-4D97-AF65-F5344CB8AC3E}">
        <p14:creationId xmlns:p14="http://schemas.microsoft.com/office/powerpoint/2010/main" val="734094553"/>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TotalTime>
  <Words>479</Words>
  <Application>Microsoft Macintosh PowerPoint</Application>
  <PresentationFormat>Apresentação na tela (16:9)</PresentationFormat>
  <Paragraphs>18</Paragraphs>
  <Slides>1</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vt:i4>
      </vt:variant>
    </vt:vector>
  </HeadingPairs>
  <TitlesOfParts>
    <vt:vector size="4" baseType="lpstr">
      <vt:lpstr>Arial</vt:lpstr>
      <vt:lpstr>Calibri</vt:lpstr>
      <vt:lpstr>Tema do Office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User</dc:creator>
  <cp:lastModifiedBy>Giovanna Vargas</cp:lastModifiedBy>
  <cp:revision>14</cp:revision>
  <dcterms:created xsi:type="dcterms:W3CDTF">2024-01-09T13:58:08Z</dcterms:created>
  <dcterms:modified xsi:type="dcterms:W3CDTF">2024-01-31T00:36:50Z</dcterms:modified>
</cp:coreProperties>
</file>