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143500" cy="91440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5"/>
  </p:normalViewPr>
  <p:slideViewPr>
    <p:cSldViewPr>
      <p:cViewPr>
        <p:scale>
          <a:sx n="135" d="100"/>
          <a:sy n="135" d="100"/>
        </p:scale>
        <p:origin x="2656" y="144"/>
      </p:cViewPr>
      <p:guideLst>
        <p:guide orient="horz" pos="2880"/>
        <p:guide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85763" y="2840568"/>
            <a:ext cx="4371975" cy="196003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71525" y="5181600"/>
            <a:ext cx="360045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109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6005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366185"/>
            <a:ext cx="1157288" cy="780203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366185"/>
            <a:ext cx="3386138" cy="7802033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8688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8639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6301" y="5875867"/>
            <a:ext cx="4371975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06301" y="3875618"/>
            <a:ext cx="4371975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9310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5" y="2133601"/>
            <a:ext cx="2271713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14612" y="2133601"/>
            <a:ext cx="2271713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7014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175" y="2046817"/>
            <a:ext cx="2272606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57175" y="2899833"/>
            <a:ext cx="2272606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2612827" y="2046817"/>
            <a:ext cx="2273498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2612827" y="2899833"/>
            <a:ext cx="2273498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626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632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2675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175" y="364067"/>
            <a:ext cx="1692176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10966" y="364067"/>
            <a:ext cx="2875359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57175" y="1913467"/>
            <a:ext cx="1692176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5481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8162" y="6400800"/>
            <a:ext cx="30861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08162" y="817033"/>
            <a:ext cx="30861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008162" y="7156451"/>
            <a:ext cx="30861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0284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175" y="2133601"/>
            <a:ext cx="462915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198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DBA36AF8-1894-714D-AA7D-98A010FA418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7479"/>
          <a:stretch/>
        </p:blipFill>
        <p:spPr>
          <a:xfrm>
            <a:off x="0" y="0"/>
            <a:ext cx="5143499" cy="659106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03DCFAD5-4240-E08C-5276-543D1EB3A6B9}"/>
              </a:ext>
            </a:extLst>
          </p:cNvPr>
          <p:cNvSpPr txBox="1"/>
          <p:nvPr/>
        </p:nvSpPr>
        <p:spPr>
          <a:xfrm>
            <a:off x="143512" y="1524969"/>
            <a:ext cx="2368375" cy="2169825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r>
              <a:rPr lang="pt-BR" sz="1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  <a:p>
            <a:pPr algn="just"/>
            <a:r>
              <a:rPr lang="pt-BR" sz="95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paralisia do VI nervo é a mais frequente entre os estrabismos paralíticos. O nervo abducente inerva o reto lateral ipsilateral, que tem como ação básica a abdução do olho. Sua deficiência induz esotropia (ET) de grande ângulo, podendo evoluir com contratura do seu antagonista, o reto medial, exigindo intervenção breve e cuidados especiais. Suas principais causas são adquiridas como, diabetes, </a:t>
            </a:r>
            <a:r>
              <a:rPr lang="pt-BR" sz="95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ateriosclerose</a:t>
            </a:r>
            <a:r>
              <a:rPr lang="pt-BR" sz="95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esclerose múltipla, hipertensão intracraniana e trauma.</a:t>
            </a:r>
            <a:r>
              <a:rPr lang="pt-BR" sz="95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1-2</a:t>
            </a:r>
            <a:endParaRPr lang="pt-BR" sz="95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123478" y="571061"/>
            <a:ext cx="50200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Relato de caso: Correção cirúrgica de estrabismo por paralisia do VI par craniano secundária à trauma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195487" y="967369"/>
            <a:ext cx="4948013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altLang="pt-BR" sz="900" b="1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Isabella Passarelli Giabardo Marques, Caio Henrique Peres </a:t>
            </a:r>
            <a:r>
              <a:rPr lang="pt-BR" altLang="pt-BR" sz="900" b="1" dirty="0" err="1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Oliani</a:t>
            </a:r>
            <a:r>
              <a:rPr lang="pt-BR" altLang="pt-BR" sz="900" b="1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, </a:t>
            </a:r>
            <a:r>
              <a:rPr lang="pt-BR" altLang="pt-BR" sz="900" b="1" dirty="0" err="1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Camyla</a:t>
            </a:r>
            <a:r>
              <a:rPr lang="pt-BR" altLang="pt-BR" sz="900" b="1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 Lemos </a:t>
            </a:r>
            <a:r>
              <a:rPr lang="pt-BR" altLang="pt-BR" sz="900" b="1" dirty="0" err="1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Budib</a:t>
            </a:r>
            <a:r>
              <a:rPr lang="pt-BR" altLang="pt-BR" sz="900" b="1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, </a:t>
            </a:r>
            <a:r>
              <a:rPr lang="pt-BR" altLang="pt-BR" sz="900" b="1" dirty="0" err="1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Nicoli</a:t>
            </a:r>
            <a:r>
              <a:rPr lang="pt-BR" altLang="pt-BR" sz="900" b="1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 Lopes de Oliveira, Marcello Novoa Colombo Barboza, Caio Amadeo Silva Moreira </a:t>
            </a:r>
          </a:p>
          <a:p>
            <a:pPr algn="ctr"/>
            <a:r>
              <a:rPr lang="pt-BR" altLang="pt-BR" sz="900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Hospital Visão Laser - Santos</a:t>
            </a:r>
            <a:endParaRPr lang="en-US" altLang="pt-BR" sz="900" dirty="0">
              <a:latin typeface="Arial" panose="020B0604020202020204" pitchFamily="34" charset="0"/>
              <a:ea typeface="Geneva" pitchFamily="34" charset="0"/>
              <a:cs typeface="Arial" panose="020B0604020202020204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0" y="9090248"/>
            <a:ext cx="5143500" cy="53752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7497D3ED-70E6-1FD7-33CA-D5085AB084D3}"/>
              </a:ext>
            </a:extLst>
          </p:cNvPr>
          <p:cNvSpPr txBox="1"/>
          <p:nvPr/>
        </p:nvSpPr>
        <p:spPr>
          <a:xfrm>
            <a:off x="135624" y="4370025"/>
            <a:ext cx="2376263" cy="49782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950" b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RELATO DE CASO </a:t>
            </a:r>
          </a:p>
          <a:p>
            <a:pPr algn="just"/>
            <a:r>
              <a:rPr lang="pt-BR" sz="95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Paciente masculino, 38 anos, comparece para avaliação oftalmológica com histórico de trauma automobilístico há 4 anos, evoluindo com estrabismo e diplopia à </a:t>
            </a:r>
            <a:r>
              <a:rPr lang="pt-BR" sz="95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binocularidade</a:t>
            </a:r>
            <a:r>
              <a:rPr lang="pt-BR" sz="95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 Ao exame oftalmológico, apresentava acuidade visual com correção de 20/20 em ambos os olhos (AO). Biomicroscopia: opacidade incipiente de cristalino AO. Fundoscopia: escavação fisiológica AO. Cover </a:t>
            </a:r>
            <a:r>
              <a:rPr lang="pt-BR" sz="9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pt-BR" sz="95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est: ET de 50 dioptrias prismáticas (DP) em posição primária do olhar (PPO). Versões e </a:t>
            </a:r>
            <a:r>
              <a:rPr lang="pt-BR" sz="95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ducções</a:t>
            </a:r>
            <a:r>
              <a:rPr lang="pt-BR" sz="95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limitação de abdução olho esquerdo (OE). </a:t>
            </a:r>
            <a:r>
              <a:rPr lang="pt-BR" sz="950" dirty="0">
                <a:solidFill>
                  <a:srgbClr val="000000"/>
                </a:solidFill>
                <a:effectLst/>
                <a:latin typeface="Helvetica Neue" panose="02000503000000020004" pitchFamily="2" charset="0"/>
              </a:rPr>
              <a:t> Foram solicitados Ressonância Nuclear Magnética, rastreio infeccioso e inflamatórios cujos resultados demonstraram-se dentro da normalidade. Constatando-se então paralisia de VI par secundária a trauma. Paciente foi submetido a correção cirúrgica com retrocesso do reto medial em 6 mm e transposição Carlson</a:t>
            </a:r>
            <a:r>
              <a:rPr lang="pt-BR" sz="950" dirty="0">
                <a:solidFill>
                  <a:srgbClr val="3C4044"/>
                </a:solidFill>
                <a:effectLst/>
                <a:latin typeface="Helvetica Neue" panose="02000503000000020004" pitchFamily="2" charset="0"/>
              </a:rPr>
              <a:t> </a:t>
            </a:r>
            <a:r>
              <a:rPr lang="pt-BR" sz="950" dirty="0">
                <a:solidFill>
                  <a:srgbClr val="000000"/>
                </a:solidFill>
                <a:effectLst/>
                <a:latin typeface="Helvetica Neue" panose="02000503000000020004" pitchFamily="2" charset="0"/>
              </a:rPr>
              <a:t>e</a:t>
            </a:r>
            <a:r>
              <a:rPr lang="pt-BR" sz="950" dirty="0">
                <a:solidFill>
                  <a:srgbClr val="3C4044"/>
                </a:solidFill>
                <a:effectLst/>
                <a:latin typeface="Helvetica Neue" panose="02000503000000020004" pitchFamily="2" charset="0"/>
              </a:rPr>
              <a:t> </a:t>
            </a:r>
            <a:r>
              <a:rPr lang="pt-BR" sz="95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</a:rPr>
              <a:t>Jampolsky</a:t>
            </a:r>
            <a:r>
              <a:rPr lang="pt-BR" sz="950" dirty="0">
                <a:solidFill>
                  <a:srgbClr val="000000"/>
                </a:solidFill>
                <a:effectLst/>
                <a:latin typeface="Helvetica Neue" panose="02000503000000020004" pitchFamily="2" charset="0"/>
              </a:rPr>
              <a:t>. Após 30 dias da cirurgia, paciente retorna apresentando melhora completa da diplopia em PPO. Ao exame oftalmológico, apresentava-se com a mesma acuidade visual melhor corrigida. Cover </a:t>
            </a:r>
            <a:r>
              <a:rPr lang="pt-BR" sz="950" dirty="0">
                <a:solidFill>
                  <a:srgbClr val="000000"/>
                </a:solidFill>
                <a:latin typeface="Helvetica Neue" panose="02000503000000020004" pitchFamily="2" charset="0"/>
              </a:rPr>
              <a:t>T</a:t>
            </a:r>
            <a:r>
              <a:rPr lang="pt-BR" sz="950" dirty="0">
                <a:solidFill>
                  <a:srgbClr val="000000"/>
                </a:solidFill>
                <a:effectLst/>
                <a:latin typeface="Helvetica Neue" panose="02000503000000020004" pitchFamily="2" charset="0"/>
              </a:rPr>
              <a:t>est: </a:t>
            </a:r>
            <a:r>
              <a:rPr lang="pt-BR" sz="95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</a:rPr>
              <a:t>microesotropia</a:t>
            </a:r>
            <a:r>
              <a:rPr lang="pt-BR" sz="950" dirty="0">
                <a:solidFill>
                  <a:srgbClr val="000000"/>
                </a:solidFill>
                <a:effectLst/>
                <a:latin typeface="Helvetica Neue" panose="02000503000000020004" pitchFamily="2" charset="0"/>
              </a:rPr>
              <a:t> (2DP). Versões e </a:t>
            </a:r>
            <a:r>
              <a:rPr lang="pt-BR" sz="95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</a:rPr>
              <a:t>ducções</a:t>
            </a:r>
            <a:r>
              <a:rPr lang="pt-BR" sz="950" dirty="0">
                <a:solidFill>
                  <a:srgbClr val="000000"/>
                </a:solidFill>
                <a:effectLst/>
                <a:latin typeface="Helvetica Neue" panose="02000503000000020004" pitchFamily="2" charset="0"/>
              </a:rPr>
              <a:t>: limitação leve de abdução em OE. </a:t>
            </a:r>
          </a:p>
          <a:p>
            <a:endParaRPr lang="pt-BR" sz="105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3FBB4819-75F6-65AB-C96E-CF0775580AA8}"/>
              </a:ext>
            </a:extLst>
          </p:cNvPr>
          <p:cNvSpPr txBox="1"/>
          <p:nvPr/>
        </p:nvSpPr>
        <p:spPr>
          <a:xfrm>
            <a:off x="143512" y="3610853"/>
            <a:ext cx="2368375" cy="823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950" b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MÉTODOS</a:t>
            </a:r>
          </a:p>
          <a:p>
            <a:pPr algn="just"/>
            <a:r>
              <a:rPr lang="pt-BR" sz="95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Relato de caso por meio da avaliação oftalmológica </a:t>
            </a:r>
            <a:r>
              <a:rPr lang="pt-BR" sz="95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pré</a:t>
            </a:r>
            <a:r>
              <a:rPr lang="pt-BR" sz="95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 pós operatória do paciente, </a:t>
            </a:r>
            <a:r>
              <a:rPr lang="pt-BR" sz="9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incluindo a </a:t>
            </a:r>
            <a:r>
              <a:rPr lang="pt-BR" sz="95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análise de prontuário.</a:t>
            </a: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id="{6ACA6B9C-3353-C67F-D67D-3E3482C838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2790" y="3506080"/>
            <a:ext cx="2460747" cy="1714108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659AB7E9-DB83-4C57-D726-B45BC8219E19}"/>
              </a:ext>
            </a:extLst>
          </p:cNvPr>
          <p:cNvSpPr txBox="1"/>
          <p:nvPr/>
        </p:nvSpPr>
        <p:spPr>
          <a:xfrm>
            <a:off x="2568683" y="6594514"/>
            <a:ext cx="2376263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PALAVRAS-CHAVE</a:t>
            </a:r>
          </a:p>
          <a:p>
            <a:pPr algn="just"/>
            <a:r>
              <a:rPr lang="pt-BR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Nervo abducente ; Estrabismo paralítico ; Músculo Reto lateral </a:t>
            </a:r>
          </a:p>
          <a:p>
            <a:pPr algn="just"/>
            <a:endParaRPr lang="pt-BR" sz="80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REFERÊNCIAS 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pt-BR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CURI, R. L. N.; COSTA, I. C. B. DE O.; BARROSO, T. G. M. VI </a:t>
            </a:r>
            <a:r>
              <a:rPr lang="pt-BR" sz="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nerve</a:t>
            </a:r>
            <a:r>
              <a:rPr lang="pt-BR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palsy</a:t>
            </a:r>
            <a:r>
              <a:rPr lang="pt-BR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t-BR" sz="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abducens</a:t>
            </a:r>
            <a:r>
              <a:rPr lang="pt-BR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palsy</a:t>
            </a:r>
            <a:r>
              <a:rPr lang="pt-BR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). Revista Brasileira de Oftalmologia, v. 72, </a:t>
            </a:r>
            <a:r>
              <a:rPr lang="pt-BR" sz="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t-BR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1, p. 59–69, 1 fev. 2013.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pt-BR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SOUZA-DIAS C, GOLDCHMIT M. Os estrabismos: teoria e casos comentados. Rio de Janeiro: Cultura Médica, Guanabara Koogan; 2011.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pt-BR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EJZENBAUM, F. et al. </a:t>
            </a:r>
            <a:r>
              <a:rPr lang="pt-BR" sz="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Treatment</a:t>
            </a:r>
            <a:r>
              <a:rPr lang="pt-BR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outcomes</a:t>
            </a:r>
            <a:r>
              <a:rPr lang="pt-BR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in VI </a:t>
            </a:r>
            <a:r>
              <a:rPr lang="pt-BR" sz="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nerve</a:t>
            </a:r>
            <a:r>
              <a:rPr lang="pt-BR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palsy</a:t>
            </a:r>
            <a:r>
              <a:rPr lang="pt-BR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corrected</a:t>
            </a:r>
            <a:r>
              <a:rPr lang="pt-BR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pt-BR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Carlson &amp; </a:t>
            </a:r>
            <a:r>
              <a:rPr lang="pt-BR" sz="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Jampolsky</a:t>
            </a:r>
            <a:r>
              <a:rPr lang="pt-BR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technique</a:t>
            </a:r>
            <a:r>
              <a:rPr lang="pt-BR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Arquivos Brasileiros de Oftalmologia, v. 70, p. 967–970, 1 dez. 2007.</a:t>
            </a:r>
          </a:p>
          <a:p>
            <a:br>
              <a:rPr lang="pt-BR" sz="800" dirty="0">
                <a:solidFill>
                  <a:srgbClr val="312F2B"/>
                </a:solidFill>
                <a:effectLst/>
                <a:latin typeface="Arial" panose="020B0604020202020204" pitchFamily="34" charset="0"/>
              </a:rPr>
            </a:br>
            <a:endParaRPr lang="pt-BR" sz="800" dirty="0">
              <a:solidFill>
                <a:srgbClr val="312F2B"/>
              </a:solidFill>
              <a:effectLst/>
              <a:latin typeface="Arial" panose="020B0604020202020204" pitchFamily="34" charset="0"/>
            </a:endParaRPr>
          </a:p>
          <a:p>
            <a:endParaRPr lang="pt-BR" dirty="0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4FF37324-9C64-1A25-EFE2-4EF248D64295}"/>
              </a:ext>
            </a:extLst>
          </p:cNvPr>
          <p:cNvSpPr txBox="1"/>
          <p:nvPr/>
        </p:nvSpPr>
        <p:spPr>
          <a:xfrm>
            <a:off x="2544469" y="5186436"/>
            <a:ext cx="2605277" cy="1408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50" b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CONCLUSÃO</a:t>
            </a:r>
          </a:p>
          <a:p>
            <a:pPr algn="just"/>
            <a:r>
              <a:rPr lang="pt-BR" sz="95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 quadro clínico de diplopia, esotropia e limitação de abdução corrobora com o diagnóstico de paralisia de sexto par. A avaliação oftalmológica e neurológica são fundamentais para um tratamento cirúrgico breve, a fim de melhorar o conforto do paciente em relação à diplopia e evitar a contratura do seu antagonista. </a:t>
            </a:r>
            <a:r>
              <a:rPr lang="pt-BR" sz="95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pt-BR" sz="950" dirty="0">
              <a:solidFill>
                <a:srgbClr val="312F2B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6" name="Imagem 15">
            <a:extLst>
              <a:ext uri="{FF2B5EF4-FFF2-40B4-BE49-F238E27FC236}">
                <a16:creationId xmlns:a16="http://schemas.microsoft.com/office/drawing/2014/main" id="{FD8460F4-68A1-E261-36EF-2C0726AA2A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30400" y="1682841"/>
            <a:ext cx="2460747" cy="1789488"/>
          </a:xfrm>
          <a:prstGeom prst="rect">
            <a:avLst/>
          </a:prstGeom>
        </p:spPr>
      </p:pic>
      <p:cxnSp>
        <p:nvCxnSpPr>
          <p:cNvPr id="20" name="Conector Reto 19">
            <a:extLst>
              <a:ext uri="{FF2B5EF4-FFF2-40B4-BE49-F238E27FC236}">
                <a16:creationId xmlns:a16="http://schemas.microsoft.com/office/drawing/2014/main" id="{5D7EAEB3-5440-C515-EC72-0ACF547ACF3B}"/>
              </a:ext>
            </a:extLst>
          </p:cNvPr>
          <p:cNvCxnSpPr>
            <a:cxnSpLocks/>
          </p:cNvCxnSpPr>
          <p:nvPr/>
        </p:nvCxnSpPr>
        <p:spPr>
          <a:xfrm>
            <a:off x="2469730" y="1682841"/>
            <a:ext cx="59025" cy="7407407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40945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841</TotalTime>
  <Words>531</Words>
  <Application>Microsoft Macintosh PowerPoint</Application>
  <PresentationFormat>Apresentação na tela (16:9)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 Neue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Isabella Passarelli Giabardo Marques</cp:lastModifiedBy>
  <cp:revision>16</cp:revision>
  <dcterms:created xsi:type="dcterms:W3CDTF">2024-01-09T13:58:08Z</dcterms:created>
  <dcterms:modified xsi:type="dcterms:W3CDTF">2024-01-30T22:17:56Z</dcterms:modified>
</cp:coreProperties>
</file>