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92"/>
    <p:restoredTop sz="94665"/>
  </p:normalViewPr>
  <p:slideViewPr>
    <p:cSldViewPr>
      <p:cViewPr>
        <p:scale>
          <a:sx n="66" d="100"/>
          <a:sy n="66" d="100"/>
        </p:scale>
        <p:origin x="1160" y="60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F0E28-B62B-0F47-B036-7F897061A75C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F558A-38C9-D142-B86D-57C22380F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46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F558A-38C9-D142-B86D-57C22380F5A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12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portal.mec.gov.br/component/docman/?task=doc_download&amp;gid=1727&amp;Itemid=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539552"/>
            <a:ext cx="5020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30 anos da implementação de Saúde Ocular no </a:t>
            </a:r>
          </a:p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Programa Saúde Escolar em Botucatu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9482" y="1108646"/>
            <a:ext cx="494801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Laura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Goldfarb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Cyrino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Tânia Pereira, Eliana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Goldfarb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Cyrino</a:t>
            </a:r>
            <a:b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1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Departamento de Saúde Pública da Faculdade de Medicina de Botucatu (FMB) UNESP/Secretaria de Saúde da Prefeitura Municipal de Botucatu/Centro de Saúde Escola de Botucatu.</a:t>
            </a:r>
          </a:p>
          <a:p>
            <a:pPr algn="ctr"/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Retângulo 8">
            <a:extLst>
              <a:ext uri="{FF2B5EF4-FFF2-40B4-BE49-F238E27FC236}">
                <a16:creationId xmlns:a16="http://schemas.microsoft.com/office/drawing/2014/main" id="{C987F337-A822-6ED5-05DF-F14D1C497A6B}"/>
              </a:ext>
            </a:extLst>
          </p:cNvPr>
          <p:cNvGrpSpPr/>
          <p:nvPr/>
        </p:nvGrpSpPr>
        <p:grpSpPr>
          <a:xfrm>
            <a:off x="179085" y="2056454"/>
            <a:ext cx="2376000" cy="180000"/>
            <a:chOff x="0" y="0"/>
            <a:chExt cx="2390917" cy="224299"/>
          </a:xfrm>
          <a:solidFill>
            <a:schemeClr val="accent2">
              <a:lumMod val="50000"/>
            </a:schemeClr>
          </a:solidFill>
        </p:grpSpPr>
        <p:sp>
          <p:nvSpPr>
            <p:cNvPr id="3" name="Retângulo">
              <a:extLst>
                <a:ext uri="{FF2B5EF4-FFF2-40B4-BE49-F238E27FC236}">
                  <a16:creationId xmlns:a16="http://schemas.microsoft.com/office/drawing/2014/main" id="{2349EB70-D06C-B12C-3693-2897BE900808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INTRODUÇÃO">
              <a:extLst>
                <a:ext uri="{FF2B5EF4-FFF2-40B4-BE49-F238E27FC236}">
                  <a16:creationId xmlns:a16="http://schemas.microsoft.com/office/drawing/2014/main" id="{82F33FEA-7A29-440A-5834-582F30A24790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004D36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sp>
        <p:nvSpPr>
          <p:cNvPr id="5" name="Aqui vai o texto ...">
            <a:extLst>
              <a:ext uri="{FF2B5EF4-FFF2-40B4-BE49-F238E27FC236}">
                <a16:creationId xmlns:a16="http://schemas.microsoft.com/office/drawing/2014/main" id="{CF87D87C-0994-49DC-DF07-93DFE1B56C00}"/>
              </a:ext>
            </a:extLst>
          </p:cNvPr>
          <p:cNvSpPr txBox="1"/>
          <p:nvPr/>
        </p:nvSpPr>
        <p:spPr>
          <a:xfrm>
            <a:off x="179085" y="2236451"/>
            <a:ext cx="2376001" cy="54959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sz="10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Apontando à necessidade de uma visão integradora do processo de crescimento e desenvolvimento da criança e do adolescente, o Programa de Saúde Escolar de Botucatu constituiu-se numa programação em Saúde Coletiva. A partir de práticas interdisciplinares e interprofissionais, com envolvimento dos setores saúde e educação foi por 30 anos uma programação intersetorial, com a incorporação da proposta à organização da Secretaria Municipal de Saúde. A Saúde Ocular é um dos principais eixos do programa, que há 30 anos desenvolve ações e atividades visando o cuidado a saúde ocular de escolares de escolas públicas do município. O projeto </a:t>
            </a:r>
            <a:r>
              <a:rPr lang="pt-BR" sz="1000" dirty="0">
                <a:solidFill>
                  <a:srgbClr val="403D3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visa </a:t>
            </a:r>
            <a:r>
              <a:rPr lang="pt-BR" sz="1000" kern="100" dirty="0">
                <a:solidFill>
                  <a:srgbClr val="403D3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pt-BR" sz="1000" kern="1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dentificar, diagnosticar e intervir</a:t>
            </a:r>
            <a:r>
              <a:rPr lang="pt-BR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precocemente nos erros refrativos e agravos oculares na infância, promovendo a saúde e o desenvolvimento integral de crianças em idade escolar. Além disso, objetiva-se descrever a sistematização de programa voltado ao desenvolvimento da </a:t>
            </a:r>
            <a:r>
              <a:rPr lang="pt-BR" sz="1000" kern="1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 de Assistência em Saúde Ocular </a:t>
            </a:r>
            <a:r>
              <a:rPr lang="pt-BR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 proposições do SUS,</a:t>
            </a:r>
            <a:r>
              <a:rPr lang="pt-BR" sz="1000" kern="1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integrando profissionais da Educação e Saúde e em parceria com a Universidade. </a:t>
            </a:r>
          </a:p>
          <a:p>
            <a:pPr algn="ctr"/>
            <a:r>
              <a:rPr lang="pt-BR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Promover a capacitação de professores e profissionais da educação na detecção de erros de refração e agravos oculares em escolas públicas da cidade de Botucatu. </a:t>
            </a:r>
          </a:p>
          <a:p>
            <a:pPr algn="ctr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">
            <a:extLst>
              <a:ext uri="{FF2B5EF4-FFF2-40B4-BE49-F238E27FC236}">
                <a16:creationId xmlns:a16="http://schemas.microsoft.com/office/drawing/2014/main" id="{AE4C156C-0641-A6E6-E449-AEA2AE3B1804}"/>
              </a:ext>
            </a:extLst>
          </p:cNvPr>
          <p:cNvSpPr/>
          <p:nvPr/>
        </p:nvSpPr>
        <p:spPr>
          <a:xfrm>
            <a:off x="2681408" y="2051720"/>
            <a:ext cx="2376000" cy="164852"/>
          </a:xfrm>
          <a:prstGeom prst="rect">
            <a:avLst/>
          </a:prstGeom>
          <a:solidFill>
            <a:srgbClr val="004D36"/>
          </a:solidFill>
          <a:ln w="3175" cap="flat">
            <a:solidFill>
              <a:srgbClr val="D9D9D9"/>
            </a:solidFill>
            <a:prstDash val="solid"/>
            <a:round/>
          </a:ln>
          <a:effectLst/>
        </p:spPr>
        <p:txBody>
          <a:bodyPr wrap="square" lIns="54000" tIns="15610" rIns="15610" bIns="15610" numCol="1" anchor="ctr">
            <a:no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pt-B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grpSp>
        <p:nvGrpSpPr>
          <p:cNvPr id="9" name="Retângulo 17">
            <a:extLst>
              <a:ext uri="{FF2B5EF4-FFF2-40B4-BE49-F238E27FC236}">
                <a16:creationId xmlns:a16="http://schemas.microsoft.com/office/drawing/2014/main" id="{94A3694F-7C5F-15C4-842A-E7FB52CABD64}"/>
              </a:ext>
            </a:extLst>
          </p:cNvPr>
          <p:cNvGrpSpPr/>
          <p:nvPr/>
        </p:nvGrpSpPr>
        <p:grpSpPr>
          <a:xfrm>
            <a:off x="2681408" y="2192486"/>
            <a:ext cx="2376001" cy="2277257"/>
            <a:chOff x="0" y="-22404"/>
            <a:chExt cx="2390918" cy="2118476"/>
          </a:xfrm>
        </p:grpSpPr>
        <p:sp>
          <p:nvSpPr>
            <p:cNvPr id="13" name="Retângulo">
              <a:extLst>
                <a:ext uri="{FF2B5EF4-FFF2-40B4-BE49-F238E27FC236}">
                  <a16:creationId xmlns:a16="http://schemas.microsoft.com/office/drawing/2014/main" id="{7CF4CC10-3BD6-F36D-49F2-33184156A949}"/>
                </a:ext>
              </a:extLst>
            </p:cNvPr>
            <p:cNvSpPr/>
            <p:nvPr/>
          </p:nvSpPr>
          <p:spPr>
            <a:xfrm>
              <a:off x="0" y="1"/>
              <a:ext cx="2390918" cy="2096071"/>
            </a:xfrm>
            <a:prstGeom prst="rect">
              <a:avLst/>
            </a:prstGeom>
            <a:solidFill>
              <a:srgbClr val="FFFFFF"/>
            </a:solidFill>
            <a:ln w="3175" cap="flat">
              <a:noFill/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Aqui vai o texto ...">
              <a:extLst>
                <a:ext uri="{FF2B5EF4-FFF2-40B4-BE49-F238E27FC236}">
                  <a16:creationId xmlns:a16="http://schemas.microsoft.com/office/drawing/2014/main" id="{148F42D3-617F-5657-9315-C3B725D21ABF}"/>
                </a:ext>
              </a:extLst>
            </p:cNvPr>
            <p:cNvSpPr txBox="1"/>
            <p:nvPr/>
          </p:nvSpPr>
          <p:spPr>
            <a:xfrm>
              <a:off x="0" y="-22404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ctr"/>
              <a:r>
                <a:rPr lang="pt-BR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Há 30 anos anualmente os professores das </a:t>
              </a:r>
              <a:r>
                <a:rPr lang="pt-BR" sz="1000" dirty="0">
                  <a:solidFill>
                    <a:srgbClr val="403D3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escolas públicas da cidade</a:t>
              </a:r>
              <a:r>
                <a:rPr lang="pt-BR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são capacitados para a </a:t>
              </a:r>
              <a:r>
                <a:rPr lang="pt-BR" sz="1000" dirty="0">
                  <a:solidFill>
                    <a:srgbClr val="403D3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realização de triagem de acuidade visual (Teste de </a:t>
              </a:r>
              <a:r>
                <a:rPr lang="pt-BR" sz="1000" dirty="0" err="1">
                  <a:solidFill>
                    <a:srgbClr val="403D3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Snellen</a:t>
              </a:r>
              <a:r>
                <a:rPr lang="pt-BR" sz="1000" dirty="0">
                  <a:solidFill>
                    <a:srgbClr val="403D3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em pré-escolares e escolares (1º, 5 </a:t>
              </a:r>
              <a:r>
                <a:rPr lang="pt-BR" sz="1000" dirty="0" err="1">
                  <a:solidFill>
                    <a:srgbClr val="403D3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º</a:t>
              </a:r>
              <a:r>
                <a:rPr lang="pt-BR" sz="1000" dirty="0">
                  <a:solidFill>
                    <a:srgbClr val="403D39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e 9º anos). As crianças com testagem alterada e com a percepção de agravos oculares são encaminhadas para atendimento oftalmológico no Centro de Saúde Escola, na atenção primária à saúde. Lá recebem atendimento oftalmológico </a:t>
              </a:r>
              <a:r>
                <a:rPr lang="pt-BR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 quando há a necessidade de óculos, a compra é feita pela Secretaria de Educação. Ademais, caso apresentem necessidades específicas são referenciadas na rede para o serviço do Hospital das Clínicas da FMB-UNESP. </a:t>
              </a:r>
              <a:endParaRPr lang="pt-BR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Retângulo 18">
            <a:extLst>
              <a:ext uri="{FF2B5EF4-FFF2-40B4-BE49-F238E27FC236}">
                <a16:creationId xmlns:a16="http://schemas.microsoft.com/office/drawing/2014/main" id="{915964B6-B8DA-CBE6-E4E7-927033387AB7}"/>
              </a:ext>
            </a:extLst>
          </p:cNvPr>
          <p:cNvGrpSpPr/>
          <p:nvPr/>
        </p:nvGrpSpPr>
        <p:grpSpPr>
          <a:xfrm>
            <a:off x="2675557" y="5065901"/>
            <a:ext cx="2376000" cy="180000"/>
            <a:chOff x="0" y="0"/>
            <a:chExt cx="2390917" cy="224299"/>
          </a:xfrm>
          <a:solidFill>
            <a:srgbClr val="004D36"/>
          </a:solidFill>
        </p:grpSpPr>
        <p:sp>
          <p:nvSpPr>
            <p:cNvPr id="16" name="Retângulo">
              <a:extLst>
                <a:ext uri="{FF2B5EF4-FFF2-40B4-BE49-F238E27FC236}">
                  <a16:creationId xmlns:a16="http://schemas.microsoft.com/office/drawing/2014/main" id="{7D96AF56-17E6-0744-EEB3-64F9873CDF1F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DISCUSSÃO:">
              <a:extLst>
                <a:ext uri="{FF2B5EF4-FFF2-40B4-BE49-F238E27FC236}">
                  <a16:creationId xmlns:a16="http://schemas.microsoft.com/office/drawing/2014/main" id="{EFED9B1C-036E-43FC-73C7-5059A45BDC9C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Retângulo 18">
            <a:extLst>
              <a:ext uri="{FF2B5EF4-FFF2-40B4-BE49-F238E27FC236}">
                <a16:creationId xmlns:a16="http://schemas.microsoft.com/office/drawing/2014/main" id="{91A6DF7F-677F-1940-AF44-E5CC49EE517E}"/>
              </a:ext>
            </a:extLst>
          </p:cNvPr>
          <p:cNvGrpSpPr/>
          <p:nvPr/>
        </p:nvGrpSpPr>
        <p:grpSpPr>
          <a:xfrm>
            <a:off x="2675556" y="5785981"/>
            <a:ext cx="2376000" cy="180000"/>
            <a:chOff x="0" y="0"/>
            <a:chExt cx="2390917" cy="224299"/>
          </a:xfrm>
          <a:solidFill>
            <a:srgbClr val="004D36"/>
          </a:solidFill>
        </p:grpSpPr>
        <p:sp>
          <p:nvSpPr>
            <p:cNvPr id="22" name="Retângulo">
              <a:extLst>
                <a:ext uri="{FF2B5EF4-FFF2-40B4-BE49-F238E27FC236}">
                  <a16:creationId xmlns:a16="http://schemas.microsoft.com/office/drawing/2014/main" id="{3A3AA4FF-692E-B28E-A654-23CE6A1C4B6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DISCUSSÃO:">
              <a:extLst>
                <a:ext uri="{FF2B5EF4-FFF2-40B4-BE49-F238E27FC236}">
                  <a16:creationId xmlns:a16="http://schemas.microsoft.com/office/drawing/2014/main" id="{326E8D91-A4A6-9545-63AA-FC5B0BB392B2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CONCLUSÕES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05F7F8E-EC68-F941-A3F1-22B0F41B8B8C}"/>
              </a:ext>
            </a:extLst>
          </p:cNvPr>
          <p:cNvSpPr txBox="1"/>
          <p:nvPr/>
        </p:nvSpPr>
        <p:spPr>
          <a:xfrm>
            <a:off x="2633488" y="5242138"/>
            <a:ext cx="23701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/>
              </a:rPr>
              <a:t>Em 2022, foram realizados: 5.295 testes, 625 atendimentos e 321 prescrições de óculos. 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BD6B14B-D965-E4E1-7A26-879BD3A56914}"/>
              </a:ext>
            </a:extLst>
          </p:cNvPr>
          <p:cNvSpPr txBox="1"/>
          <p:nvPr/>
        </p:nvSpPr>
        <p:spPr>
          <a:xfrm>
            <a:off x="2643758" y="5987767"/>
            <a:ext cx="23706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 alcance dos objetivos e sucesso programa é de fundamental importância compreender a necessidade de um trabalho interdisciplinar e interprofissional nas interfaces saúde e educação. A comemoração de 25 anos de criação e sucesso deste programa deve servir como inspiração para implantação e efetivação de programas de Saúde Ocular no SUS articulados ao sistema público de ensino no Brasil, visando desenvolver ações de prevenção da incapacidade visual e da cegueira na infância.</a:t>
            </a:r>
          </a:p>
        </p:txBody>
      </p:sp>
      <p:pic>
        <p:nvPicPr>
          <p:cNvPr id="29" name="Picture 12">
            <a:extLst>
              <a:ext uri="{FF2B5EF4-FFF2-40B4-BE49-F238E27FC236}">
                <a16:creationId xmlns:a16="http://schemas.microsoft.com/office/drawing/2014/main" id="{52C22879-3A47-5827-98B4-91B475CAA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4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06" y="7631872"/>
            <a:ext cx="1560588" cy="145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aixaDeTexto 33">
            <a:extLst>
              <a:ext uri="{FF2B5EF4-FFF2-40B4-BE49-F238E27FC236}">
                <a16:creationId xmlns:a16="http://schemas.microsoft.com/office/drawing/2014/main" id="{B2A32723-8680-C1FA-73BC-48733296F084}"/>
              </a:ext>
            </a:extLst>
          </p:cNvPr>
          <p:cNvSpPr txBox="1"/>
          <p:nvPr/>
        </p:nvSpPr>
        <p:spPr>
          <a:xfrm>
            <a:off x="2645362" y="8557972"/>
            <a:ext cx="25517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1-Portaria nº 254, de 24 de julho de 2009</a:t>
            </a:r>
            <a:r>
              <a:rPr lang="pt-BR" sz="5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- Projeto Olhar Brasil</a:t>
            </a:r>
          </a:p>
          <a:p>
            <a:r>
              <a:rPr lang="pt-BR" sz="5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2- Brasil. Ministério da Saúde. Caderno do gestor do PSE. Brasília, DF: MS; 2015. </a:t>
            </a:r>
            <a:endParaRPr lang="pt-BR" sz="5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Rumor PCF; et al. Programa Saúde na Escola: potencialidades e limites da articulação intersetorial para promoção da saúde infantil. Saúde debate. 2022;46(spe3):116-128.</a:t>
            </a:r>
          </a:p>
        </p:txBody>
      </p:sp>
      <p:pic>
        <p:nvPicPr>
          <p:cNvPr id="36" name="Picture 2" descr="Apresentação - CSE - Unesp - Faculdade de Medicina - Câmpus de Botucatu">
            <a:extLst>
              <a:ext uri="{FF2B5EF4-FFF2-40B4-BE49-F238E27FC236}">
                <a16:creationId xmlns:a16="http://schemas.microsoft.com/office/drawing/2014/main" id="{7D617FF9-ADAD-CC79-A309-FC3923D4F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23033"/>
            <a:ext cx="1310501" cy="93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Retângulo 18">
            <a:extLst>
              <a:ext uri="{FF2B5EF4-FFF2-40B4-BE49-F238E27FC236}">
                <a16:creationId xmlns:a16="http://schemas.microsoft.com/office/drawing/2014/main" id="{C81A7F89-AD90-A3E6-BE19-4F542D0BFC45}"/>
              </a:ext>
            </a:extLst>
          </p:cNvPr>
          <p:cNvGrpSpPr/>
          <p:nvPr/>
        </p:nvGrpSpPr>
        <p:grpSpPr>
          <a:xfrm>
            <a:off x="2675556" y="8372590"/>
            <a:ext cx="2376000" cy="180000"/>
            <a:chOff x="0" y="0"/>
            <a:chExt cx="2390917" cy="224299"/>
          </a:xfrm>
          <a:solidFill>
            <a:srgbClr val="004D36"/>
          </a:solidFill>
        </p:grpSpPr>
        <p:sp>
          <p:nvSpPr>
            <p:cNvPr id="38" name="Retângulo">
              <a:extLst>
                <a:ext uri="{FF2B5EF4-FFF2-40B4-BE49-F238E27FC236}">
                  <a16:creationId xmlns:a16="http://schemas.microsoft.com/office/drawing/2014/main" id="{80214AC7-BD23-C480-B638-7B1CE1B9222A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DISCUSSÃO:">
              <a:extLst>
                <a:ext uri="{FF2B5EF4-FFF2-40B4-BE49-F238E27FC236}">
                  <a16:creationId xmlns:a16="http://schemas.microsoft.com/office/drawing/2014/main" id="{D108194B-333D-FE6E-445E-4838BCD5870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EE926-383C-5B0C-3609-8652B9BB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8F5875-2F31-8D82-95A3-4705DEDB3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7B544EF-9F00-1C1D-EDF9-53510BB09F79}"/>
              </a:ext>
            </a:extLst>
          </p:cNvPr>
          <p:cNvSpPr txBox="1"/>
          <p:nvPr/>
        </p:nvSpPr>
        <p:spPr>
          <a:xfrm>
            <a:off x="0" y="2918344"/>
            <a:ext cx="4706250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Tamanho máximo: 5 MB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Layout: slide único no formato retrato (16:9) clique aqui para baixar o modelo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Conteúdo: O arquivo PPT pode ser mais abrangente do que o resumo eletrônico. Figuras, tabelas e gráficos são permitidos e não há limite de caracteres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referências bibliográficas deverão ser mencionadas no PPT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Tipo de letra: Ao escolher as fontes para o seu e-pôster, garanta que seja de fácil leitura; sugerimos a fonte Arial, tamanho mínimo 12 ou superior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Nomear o arquivo com o título do resumo</a:t>
            </a:r>
          </a:p>
        </p:txBody>
      </p:sp>
    </p:spTree>
    <p:extLst>
      <p:ext uri="{BB962C8B-B14F-4D97-AF65-F5344CB8AC3E}">
        <p14:creationId xmlns:p14="http://schemas.microsoft.com/office/powerpoint/2010/main" val="1229059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622</Words>
  <Application>Microsoft Macintosh PowerPoint</Application>
  <PresentationFormat>Apresentação na tela (16:9)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Goldfarb Cyrino, Laura</cp:lastModifiedBy>
  <cp:revision>15</cp:revision>
  <dcterms:created xsi:type="dcterms:W3CDTF">2024-01-09T13:58:08Z</dcterms:created>
  <dcterms:modified xsi:type="dcterms:W3CDTF">2024-01-10T15:39:48Z</dcterms:modified>
</cp:coreProperties>
</file>