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277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08388" y="514350"/>
            <a:ext cx="1927225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429947" y="7070108"/>
            <a:ext cx="27539400" cy="150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00" cy="104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494438" y="11233170"/>
            <a:ext cx="27410400" cy="27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8373538" y="17112234"/>
            <a:ext cx="36610500" cy="69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5801148" y="10328634"/>
            <a:ext cx="36610500" cy="205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400" cy="27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210578" y="10770172"/>
            <a:ext cx="27944400" cy="179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210578" y="28910441"/>
            <a:ext cx="27944400" cy="94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700" cy="27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6402141" y="11500170"/>
            <a:ext cx="13769700" cy="27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23167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00" cy="51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00" cy="232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16402142" y="10590160"/>
            <a:ext cx="13773900" cy="51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16402142" y="15780233"/>
            <a:ext cx="13773900" cy="232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00" cy="10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3773917" y="6220102"/>
            <a:ext cx="16402200" cy="307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94856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231671" y="12960191"/>
            <a:ext cx="10449600" cy="240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00" cy="10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3773917" y="6220102"/>
            <a:ext cx="16402200" cy="307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Arial"/>
              <a:buNone/>
              <a:defRPr sz="11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None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None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None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231671" y="12960191"/>
            <a:ext cx="10449600" cy="240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400" cy="274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227451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0732264" y="40040600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2881997" y="40040600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2429946" y="2691051"/>
            <a:ext cx="27539400" cy="47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00"/>
              <a:buFont typeface="Calibri"/>
              <a:buNone/>
            </a:pPr>
            <a:endParaRPr sz="77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00"/>
              <a:buFont typeface="Calibri"/>
              <a:buNone/>
            </a:pPr>
            <a:endParaRPr sz="77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00"/>
              <a:buFont typeface="Calibri"/>
              <a:buNone/>
            </a:pPr>
            <a:endParaRPr sz="77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00"/>
              <a:buFont typeface="Calibri"/>
              <a:buNone/>
            </a:pPr>
            <a:r>
              <a:rPr lang="pt-BR" sz="5000" dirty="0"/>
              <a:t>Universidade Nove de Julho</a:t>
            </a:r>
            <a:endParaRPr sz="50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00"/>
              <a:buFont typeface="Calibri"/>
              <a:buNone/>
            </a:pPr>
            <a:r>
              <a:rPr lang="pt-BR" sz="5000" dirty="0"/>
              <a:t>Campus São Bernardo do Campo </a:t>
            </a:r>
            <a:endParaRPr sz="50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00"/>
              <a:buFont typeface="Calibri"/>
              <a:buNone/>
            </a:pPr>
            <a:endParaRPr sz="50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00"/>
              <a:buFont typeface="Calibri"/>
              <a:buNone/>
            </a:pPr>
            <a:r>
              <a:rPr lang="pt-BR" sz="10000" dirty="0"/>
              <a:t>Revisão de Literatura:</a:t>
            </a:r>
            <a:endParaRPr sz="100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00"/>
              <a:buFont typeface="Calibri"/>
              <a:buNone/>
            </a:pPr>
            <a:r>
              <a:rPr lang="pt-BR" sz="10000" dirty="0"/>
              <a:t>Rastreamento visual, photoscreening e a tecnologia "ready to Clip".</a:t>
            </a:r>
            <a:br>
              <a:rPr lang="pt-BR" sz="13659" dirty="0"/>
            </a:br>
            <a:r>
              <a:rPr lang="pt-BR" sz="4400" dirty="0"/>
              <a:t>VASCONCELOS, S.T.D.</a:t>
            </a:r>
            <a:endParaRPr sz="4400"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2217250" y="6785789"/>
            <a:ext cx="27964800" cy="313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73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</a:pPr>
            <a:r>
              <a:rPr lang="pt-BR" sz="7000" b="1" dirty="0"/>
              <a:t>Introdução</a:t>
            </a:r>
            <a:endParaRPr sz="7000" dirty="0"/>
          </a:p>
          <a:p>
            <a:pPr marL="0" lvl="0" indent="1422400" algn="just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pt-BR" sz="6000" dirty="0"/>
              <a:t>A oftalmologia moderna tem sido marcada por avanços significativos na detecção precoce de problemas visuais e na otimização dos processos de atendimento. Este estudo propõe uma revisão abrangente das abordagens contemporâneas de rastreamento visual, com foco especial no photoscreening (triagem fotográfica) e na tecnologia "ready to Clip" (pronta para uso). A importância do rastreamento visual é incontestável, sendo crucial para identificar precocemente condições oftalmológicas que, se não tratadas oportunamente, podem impactar negativamente a qualidade de vida dos pacientes.</a:t>
            </a:r>
            <a:endParaRPr sz="6000" dirty="0"/>
          </a:p>
          <a:p>
            <a:pPr marL="457200" lvl="0" indent="-6731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SzPts val="7000"/>
              <a:buChar char="●"/>
            </a:pPr>
            <a:r>
              <a:rPr lang="pt-BR" sz="7000" b="1" dirty="0"/>
              <a:t>Métodos</a:t>
            </a:r>
            <a:endParaRPr sz="7000" dirty="0"/>
          </a:p>
          <a:p>
            <a:pPr marL="0" lvl="0" indent="0" algn="just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</a:pPr>
            <a:r>
              <a:rPr lang="pt-BR" sz="6000" dirty="0"/>
              <a:t>      A pesquisa foi realizada com a utilização de artigos nacionais e internacionais, presente nas bases de busca como LILACS, SCIELO e PUBMED. Também foi utilizado como bases livros de oftalmologia e artigos de jornais. Não foi feito uma demarcação de tempo para o uso das bases de dados.  Em relação a linguagem foi abordada a língua inglesa e portuguesa. Ao todo foram utilizados como base de busca 11 referências.</a:t>
            </a:r>
            <a:endParaRPr sz="6000" dirty="0"/>
          </a:p>
          <a:p>
            <a:pPr marL="457200" lvl="0" indent="-67310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SzPts val="7000"/>
              <a:buChar char="●"/>
            </a:pPr>
            <a:r>
              <a:rPr lang="pt-BR" sz="7000" b="1" dirty="0"/>
              <a:t>Resultados</a:t>
            </a:r>
            <a:endParaRPr sz="7000" dirty="0"/>
          </a:p>
          <a:p>
            <a:pPr marL="0" lvl="0" indent="1625600" algn="just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pt-BR" sz="6000" dirty="0"/>
              <a:t>A implementação dessas tecnologias em configurações clínicas pode enfrentar desafios logísticos e financeiros. A aquisição e manutenção de equipamentos especializados, a formação de profissionais de saúde e a integração eficiente dessas tecnologias nos fluxos de trabalho clínicos são obstáculos práticos a serem superados. A eficácia dessas tecnologias pode ser influenciada por variações individuais nas características oculares e na cooperação do paciente. Em alguns casos, a colaboração do paciente é essencial para obter resultados precisos, o que pode ser um desafio, especialmente em crianças ou em pacientes com dificuldades de comunicação.</a:t>
            </a:r>
            <a:endParaRPr sz="6000" dirty="0"/>
          </a:p>
          <a:p>
            <a:pPr marL="457200" lvl="0" indent="-673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000"/>
              <a:buChar char="●"/>
            </a:pPr>
            <a:r>
              <a:rPr lang="pt-BR" sz="7000" b="1" dirty="0"/>
              <a:t>Conclusão</a:t>
            </a:r>
            <a:endParaRPr sz="70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1422400" algn="just" rtl="0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pt-BR" sz="6000" dirty="0"/>
              <a:t>A revisão de literatura destacou a importância do rastreamento visual, do photoscreening e da tecnologia "ready to Clip" na oftalmologia moderna, ressaltando seus impactos positivos na detecção precoce de problemas visuais e na otimização da dispensação de óculos.</a:t>
            </a:r>
            <a:endParaRPr sz="6000" dirty="0"/>
          </a:p>
          <a:p>
            <a:pPr marL="0" lvl="0" indent="1422400" algn="just" rtl="0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pt-BR" sz="6000" dirty="0"/>
              <a:t>A utilização de métodos tradicionais, como cartas de </a:t>
            </a:r>
            <a:r>
              <a:rPr lang="pt-BR" sz="6000" dirty="0" err="1"/>
              <a:t>Snellen</a:t>
            </a:r>
            <a:r>
              <a:rPr lang="pt-BR" sz="6000" dirty="0"/>
              <a:t>, foi reconhecida como fundamental, mas limitada pela dependência da cooperação do paciente e pela detecção tardia de problemas visuais.</a:t>
            </a:r>
            <a:endParaRPr sz="6000" dirty="0"/>
          </a:p>
          <a:p>
            <a:pPr marL="0" lvl="0" indent="1422400" algn="just" rtl="0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pt-BR" sz="6000" dirty="0"/>
              <a:t>Estudos, como o de Miller e Harvey (1999), evidenciaram a eficácia do photoscreening na detecção precoce de fatores </a:t>
            </a:r>
            <a:r>
              <a:rPr lang="pt-BR" sz="6000" dirty="0" err="1"/>
              <a:t>ambliogênicos</a:t>
            </a:r>
            <a:r>
              <a:rPr lang="pt-BR" sz="6000" dirty="0"/>
              <a:t> em crianças, proporcionando intervenções oportunas.</a:t>
            </a:r>
            <a:endParaRPr sz="6000" dirty="0"/>
          </a:p>
          <a:p>
            <a:pPr marL="0" lvl="0" indent="1422400" algn="just" rtl="0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pt-BR" sz="6000" dirty="0"/>
              <a:t>A tecnologia "ready to clip" foi destacada por sua rapidez e precisão na medição de lentes, conforme evidenciado por estudos como o de Wang e Chen (2019) e Gupta e Patel (2020).</a:t>
            </a:r>
            <a:endParaRPr sz="6000" dirty="0"/>
          </a:p>
          <a:p>
            <a:pPr marL="0" lvl="0" indent="0" algn="just" rtl="0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pt-BR" sz="6000" i="1" dirty="0"/>
              <a:t>* Palavras Chave: Rastreamento visual, photoscreening e ready to clip.</a:t>
            </a:r>
            <a:endParaRPr sz="6000" i="1" dirty="0"/>
          </a:p>
          <a:p>
            <a:pPr marL="0" lvl="0" indent="0" algn="just" rtl="0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endParaRPr sz="6000" dirty="0"/>
          </a:p>
          <a:p>
            <a:pPr marL="0" lvl="0" indent="0" algn="just" rtl="0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endParaRPr sz="6000" dirty="0"/>
          </a:p>
          <a:p>
            <a:pPr marL="0" lvl="0" indent="1422400" algn="just" rtl="0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endParaRPr sz="6000" dirty="0"/>
          </a:p>
          <a:p>
            <a:pPr marL="0" lvl="0" indent="0" algn="ctr" rtl="0">
              <a:lnSpc>
                <a:spcPct val="8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</a:pPr>
            <a:endParaRPr sz="3500" dirty="0"/>
          </a:p>
          <a:p>
            <a:pPr marL="0" lvl="0" indent="0" algn="just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</a:pPr>
            <a:endParaRPr dirty="0"/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3">
            <a:alphaModFix/>
          </a:blip>
          <a:srcRect l="9889" r="7349"/>
          <a:stretch/>
        </p:blipFill>
        <p:spPr>
          <a:xfrm>
            <a:off x="27160325" y="576875"/>
            <a:ext cx="3021725" cy="326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1237FF4-A7A8-65D1-0A73-FFF430DEE3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238" y="671780"/>
            <a:ext cx="4336156" cy="3170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459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   Universidade Nove de Julho Campus São Bernardo do Campo   Revisão de Literatura: Rastreamento visual, photoscreening e a tecnologia "ready to Clip". VASCONCELOS, S.T.D.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Universidade Nove de Julho Campus São Bernardo do Campo   Revisão de Literatura: Rastreamento visual, photoscreening e a tecnologia "ready to Clip". DIAS,  S.T.</dc:title>
  <cp:lastModifiedBy>SARAH TEREZA DIAS VASCONCELOS</cp:lastModifiedBy>
  <cp:revision>3</cp:revision>
  <dcterms:modified xsi:type="dcterms:W3CDTF">2023-11-16T22:14:30Z</dcterms:modified>
</cp:coreProperties>
</file>