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>
        <p:scale>
          <a:sx n="93" d="100"/>
          <a:sy n="93" d="100"/>
        </p:scale>
        <p:origin x="1416" y="-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01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12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38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0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92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65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1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77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83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07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074ED-D66D-4F15-9B56-DBE9A00207DB}" type="datetimeFigureOut">
              <a:rPr lang="pt-BR" smtClean="0"/>
              <a:t>15/01/2024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72F4C-7A01-4B27-96F2-7CC194A67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73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7F7E416C-01CD-46B8-B666-6F9956E1D303}"/>
              </a:ext>
            </a:extLst>
          </p:cNvPr>
          <p:cNvSpPr txBox="1"/>
          <p:nvPr/>
        </p:nvSpPr>
        <p:spPr>
          <a:xfrm>
            <a:off x="588644" y="322370"/>
            <a:ext cx="574929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XEROFTALMIA PERSISTENTE EM PACIENTE COM DOENÇA REUMATOLÓGICA E SÍNDROME DE SJOGREN PRIMÁRIA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8389F7D-A596-4617-9534-442EAA2DB06A}"/>
              </a:ext>
            </a:extLst>
          </p:cNvPr>
          <p:cNvSpPr txBox="1"/>
          <p:nvPr/>
        </p:nvSpPr>
        <p:spPr>
          <a:xfrm>
            <a:off x="205739" y="1365293"/>
            <a:ext cx="651510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Youssef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Sabba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Tayah</a:t>
            </a:r>
            <a:r>
              <a:rPr lang="pt-BR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¹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David Tayah</a:t>
            </a:r>
            <a:r>
              <a:rPr lang="pt-BR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Milton Ruiz Alves</a:t>
            </a:r>
            <a:r>
              <a:rPr lang="pt-BR" sz="1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³</a:t>
            </a:r>
            <a:endParaRPr lang="pt-BR" sz="105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0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¹ Acadêmico do curso de medicina da Universidade Nilton Lins – Manaus – AM; ² Professor PhD Especialista em Oftalmologia – Universidade Federal do Amazonas; ³ Professor Livre Docente do Estado de São Paulo - USP</a:t>
            </a:r>
          </a:p>
          <a:p>
            <a:pPr algn="ctr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8A8A6D4-BB16-43DF-913A-00052126BC8F}"/>
              </a:ext>
            </a:extLst>
          </p:cNvPr>
          <p:cNvSpPr txBox="1"/>
          <p:nvPr/>
        </p:nvSpPr>
        <p:spPr>
          <a:xfrm>
            <a:off x="205739" y="2182554"/>
            <a:ext cx="6463667" cy="10772180"/>
          </a:xfrm>
          <a:prstGeom prst="rect">
            <a:avLst/>
          </a:prstGeom>
          <a:noFill/>
        </p:spPr>
        <p:txBody>
          <a:bodyPr wrap="square" numCol="2" spcCol="216000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A Síndrome de Sjogren (SS) primária é uma desordem autoimune crônica dos tecidos exócrinos, com comprometimento funcional importante das glândulas lacrimais e salivares. É frequentemente associada a manifestações sistêmicas extraglandulares, como secura ocular  (ceratoconjuntivite seca) e bucal (xerostomia), porém manifestações como vasculite cutânea, artrite, comprometimento pulmonar e envolvimento de nervos periféricos também podem ocorrer. A SS pode existir como doença primária das glândulas exócrinas ou estar associada a outras doenças autoimunes (SS secundária). O entendimento da fisiopatologia e a evolução da SS primária favorecem o correto diagnóstico e a terapêutica apropriada. Aqui, relatamos um caso clinico clássico da doença.</a:t>
            </a: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RELATO DE CASO</a:t>
            </a:r>
          </a:p>
          <a:p>
            <a:pPr algn="just"/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	Paciente do gênero feminino, 24 anos, natural e procedente de Manaus/AM, procurou o Serviço de Cirurgia </a:t>
            </a:r>
            <a:r>
              <a:rPr lang="pt-BR" sz="1100" dirty="0" err="1">
                <a:latin typeface="Arial" panose="020B0604020202020204" pitchFamily="34" charset="0"/>
                <a:cs typeface="Arial" panose="020B0604020202020204" pitchFamily="34" charset="0"/>
              </a:rPr>
              <a:t>Bucomaxilofacial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 do Hospital da Restauração referindo aumento de volume em face há cerca de 3 meses, associado à sintomatologia dolorosa local, discreta secura em boca e olhos e artralgias no cotovelo esquerdo. Negava doenças de base, uso contínuo de medicações e alergias.  </a:t>
            </a:r>
          </a:p>
          <a:p>
            <a:pPr algn="just"/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	Ao exame físico, foi observado aumento de volume em região parotideomassetérica bilateralmente (fig. 1A), sendo maior à esquerda, de consistência firme à palpação, sem sinais flogísticos locais, com discreta limitação de abertura bucal. Foram observadas alterações do padrão de coloração e textura do dorso da língua (atrofias das papilas), compatíveis com quadro clínico de glossite (fig. 1B). Exames complementares foram solicitados (hematológicos e de imagem - USG das glândulas parótidas) para elaboração do diagnóstico, os quais revelaram alterações nos níveis séricos da amilase (300 U/l) e USG com imagens hipoecoicas de aspecto nodular, distribuído pelo parênquima da parótida bilateralmente, com aspecto sugestivo de processo inflamatório.</a:t>
            </a:r>
          </a:p>
          <a:p>
            <a:pPr algn="just"/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	A paciente evoluiu com sintomatologia dolorosa intensa em parótida esquerda, com drenagem espontânea de secreção purulenta via ducto de </a:t>
            </a:r>
            <a:r>
              <a:rPr lang="pt-BR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Stenon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, compatível com quadro de sialoadenite infecciosa. Mesmo após tratamento, os quadros de xeroftalmia e xerostomia não regrediram, sendo então solicitado a biópsia de 10 glândulas salivares menores da região do lábio inferior para investigação da Síndrome de Sjogren.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Fig. 1 - Exame Clínico: A - aumento de volume em região parotideomassetérica esquerda. B - Atrofia das papilas linguais (glossite).</a:t>
            </a:r>
          </a:p>
          <a:p>
            <a:pPr algn="just"/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	A avaliação histopatológica revelou agregados de 50 linfócitos, células  plasmáticas e macrófagos, adjacentes ao </a:t>
            </a:r>
            <a:r>
              <a:rPr lang="pt-BR" sz="1100" dirty="0" err="1">
                <a:latin typeface="Arial" panose="020B0604020202020204" pitchFamily="34" charset="0"/>
                <a:cs typeface="Arial" panose="020B0604020202020204" pitchFamily="34" charset="0"/>
              </a:rPr>
              <a:t>ácino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 glandular, caracterizando uma sialoadenite linfocítica crônica(fig. 2).</a:t>
            </a:r>
          </a:p>
          <a:p>
            <a:pPr algn="just"/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Fig. 2 - Análise Histopatológica: infiltrado linfocítico crônico.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	Lágrimas artificiais (</a:t>
            </a:r>
            <a:r>
              <a:rPr lang="pt-BR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FreshTears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@) e pilocarpina foram prescritas à paciente para minimizar os sintomas.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 algn="just"/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A Síndrome de Sjogren é uma doença sistêmica, autoimune, de curso crônico, que determina, nos indivíduos acometidos uma sintomatologia, a qual requer um atendimento multidisciplinar, visto que é variada, sendo desde as mais comuns, como a xeroftalmia e a xerostomia, até sintomas mais severos. O tratamento da SS é puramente sintomático, buscando o alívio dos sintomas, visto que essa doença não apresenta cura.</a:t>
            </a: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algn="just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BOURNIA,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Vasiliki-kalliopi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Panayiotis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G.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Subgroups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Siõgren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syndrome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serological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profiles.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JournalofAutoimmunity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, Grécia, p. 1 -1 2.2012.</a:t>
            </a:r>
          </a:p>
          <a:p>
            <a:pPr algn="just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FELBERG, Sergio et ai,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Siõgren's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syndrome, the old and the new.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ArqBrasoftalmol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Paulo, v. 69, p.959-63, 2006.</a:t>
            </a:r>
          </a:p>
          <a:p>
            <a:pPr algn="just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LIQUIDATO, Bianca M. et al. Aspectos do diagnóstico na Síndrome de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Siõgren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RevBrasotorrinolaringol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Paulo, v.68, p. 1 -5.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-jun. 2002.</a:t>
            </a:r>
          </a:p>
          <a:p>
            <a:pPr algn="just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DELALEU, N. JONSSON, M.V., APPEL, S. , JONSSON,R. New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Concepts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Pathogenes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isofsiogren’s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Syndrome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. Review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Rheumatic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Clinics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North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, Norway,v.34, p.833-845,2008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959DC6E0-C8DF-4C2D-806F-355DE2D3D9E0}"/>
              </a:ext>
            </a:extLst>
          </p:cNvPr>
          <p:cNvGrpSpPr/>
          <p:nvPr/>
        </p:nvGrpSpPr>
        <p:grpSpPr>
          <a:xfrm>
            <a:off x="4061902" y="2182554"/>
            <a:ext cx="2034195" cy="1859610"/>
            <a:chOff x="3822971" y="2964503"/>
            <a:chExt cx="2349229" cy="2221615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5C212040-83F3-4619-A7B6-318D8D4D26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3666" t="31818" r="50000" b="20455"/>
            <a:stretch/>
          </p:blipFill>
          <p:spPr>
            <a:xfrm>
              <a:off x="4034790" y="3008124"/>
              <a:ext cx="2137410" cy="2177994"/>
            </a:xfrm>
            <a:prstGeom prst="rect">
              <a:avLst/>
            </a:prstGeom>
          </p:spPr>
        </p:pic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2F735339-D6BB-4BAA-8400-6E29281A1D09}"/>
                </a:ext>
              </a:extLst>
            </p:cNvPr>
            <p:cNvSpPr txBox="1"/>
            <p:nvPr/>
          </p:nvSpPr>
          <p:spPr>
            <a:xfrm>
              <a:off x="3822971" y="2964503"/>
              <a:ext cx="3064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A</a:t>
              </a: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36AF1EFF-290E-4186-86AC-4C43E46CC047}"/>
                </a:ext>
              </a:extLst>
            </p:cNvPr>
            <p:cNvSpPr txBox="1"/>
            <p:nvPr/>
          </p:nvSpPr>
          <p:spPr>
            <a:xfrm>
              <a:off x="4136930" y="3958345"/>
              <a:ext cx="3064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B</a:t>
              </a:r>
            </a:p>
          </p:txBody>
        </p: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E4F28EE0-684E-434F-9DD9-B4646C447F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682" t="27375" r="42682" b="29556"/>
          <a:stretch/>
        </p:blipFill>
        <p:spPr>
          <a:xfrm>
            <a:off x="3999036" y="5602136"/>
            <a:ext cx="2097061" cy="146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09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747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Italo Areval</dc:creator>
  <cp:lastModifiedBy>Clinica David</cp:lastModifiedBy>
  <cp:revision>13</cp:revision>
  <cp:lastPrinted>2024-01-15T18:59:44Z</cp:lastPrinted>
  <dcterms:created xsi:type="dcterms:W3CDTF">2023-12-16T00:06:57Z</dcterms:created>
  <dcterms:modified xsi:type="dcterms:W3CDTF">2024-01-15T19:01:18Z</dcterms:modified>
</cp:coreProperties>
</file>