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Lst>
  <p:sldSz cx="10287000" cy="18288000"/>
  <p:notesSz cx="6858000" cy="9144000"/>
  <p:embeddedFontLst>
    <p:embeddedFont>
      <p:font typeface="Arial Bold" panose="020B0604020202020204" charset="0"/>
      <p:regular r:id="rId3"/>
    </p:embeddedFont>
    <p:embeddedFont>
      <p:font typeface="Arial Bold Italics" panose="020B0604020202020204" charset="0"/>
      <p:regular r:id="rId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75" d="100"/>
          <a:sy n="75" d="100"/>
        </p:scale>
        <p:origin x="68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font" Target="fonts/font1.fntdata"/><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font" Target="fonts/font2.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0"/>
            <a:ext cx="10286998" cy="1318212"/>
          </a:xfrm>
          <a:custGeom>
            <a:avLst/>
            <a:gdLst/>
            <a:ahLst/>
            <a:cxnLst/>
            <a:rect l="l" t="t" r="r" b="b"/>
            <a:pathLst>
              <a:path w="10286998" h="1318212">
                <a:moveTo>
                  <a:pt x="0" y="0"/>
                </a:moveTo>
                <a:lnTo>
                  <a:pt x="10286998" y="0"/>
                </a:lnTo>
                <a:lnTo>
                  <a:pt x="10286998" y="1318212"/>
                </a:lnTo>
                <a:lnTo>
                  <a:pt x="0" y="1318212"/>
                </a:lnTo>
                <a:lnTo>
                  <a:pt x="0" y="0"/>
                </a:lnTo>
                <a:close/>
              </a:path>
            </a:pathLst>
          </a:custGeom>
          <a:blipFill>
            <a:blip r:embed="rId2"/>
            <a:stretch>
              <a:fillRect r="-1154" b="-344030"/>
            </a:stretch>
          </a:blipFill>
        </p:spPr>
        <p:txBody>
          <a:bodyPr/>
          <a:lstStyle/>
          <a:p>
            <a:endParaRPr lang="pt-BR"/>
          </a:p>
        </p:txBody>
      </p:sp>
      <p:grpSp>
        <p:nvGrpSpPr>
          <p:cNvPr id="3" name="Group 3"/>
          <p:cNvGrpSpPr/>
          <p:nvPr/>
        </p:nvGrpSpPr>
        <p:grpSpPr>
          <a:xfrm>
            <a:off x="-25400" y="18155096"/>
            <a:ext cx="10337800" cy="158304"/>
            <a:chOff x="0" y="0"/>
            <a:chExt cx="13783733" cy="211072"/>
          </a:xfrm>
        </p:grpSpPr>
        <p:sp>
          <p:nvSpPr>
            <p:cNvPr id="4" name="Freeform 4"/>
            <p:cNvSpPr/>
            <p:nvPr/>
          </p:nvSpPr>
          <p:spPr>
            <a:xfrm>
              <a:off x="33909" y="33909"/>
              <a:ext cx="13716001" cy="143256"/>
            </a:xfrm>
            <a:custGeom>
              <a:avLst/>
              <a:gdLst/>
              <a:ahLst/>
              <a:cxnLst/>
              <a:rect l="l" t="t" r="r" b="b"/>
              <a:pathLst>
                <a:path w="13716001" h="143256">
                  <a:moveTo>
                    <a:pt x="0" y="0"/>
                  </a:moveTo>
                  <a:lnTo>
                    <a:pt x="13716001" y="0"/>
                  </a:lnTo>
                  <a:lnTo>
                    <a:pt x="13716001" y="143256"/>
                  </a:lnTo>
                  <a:lnTo>
                    <a:pt x="0" y="143256"/>
                  </a:lnTo>
                  <a:close/>
                </a:path>
              </a:pathLst>
            </a:custGeom>
            <a:solidFill>
              <a:srgbClr val="FF6600"/>
            </a:solidFill>
          </p:spPr>
          <p:txBody>
            <a:bodyPr/>
            <a:lstStyle/>
            <a:p>
              <a:endParaRPr lang="pt-BR"/>
            </a:p>
          </p:txBody>
        </p:sp>
        <p:sp>
          <p:nvSpPr>
            <p:cNvPr id="5" name="Freeform 5"/>
            <p:cNvSpPr/>
            <p:nvPr/>
          </p:nvSpPr>
          <p:spPr>
            <a:xfrm>
              <a:off x="0" y="0"/>
              <a:ext cx="13783818" cy="211074"/>
            </a:xfrm>
            <a:custGeom>
              <a:avLst/>
              <a:gdLst/>
              <a:ahLst/>
              <a:cxnLst/>
              <a:rect l="l" t="t" r="r" b="b"/>
              <a:pathLst>
                <a:path w="13783818" h="211074">
                  <a:moveTo>
                    <a:pt x="33909" y="0"/>
                  </a:moveTo>
                  <a:lnTo>
                    <a:pt x="13749910" y="0"/>
                  </a:lnTo>
                  <a:cubicBezTo>
                    <a:pt x="13768578" y="0"/>
                    <a:pt x="13783818" y="15113"/>
                    <a:pt x="13783818" y="33909"/>
                  </a:cubicBezTo>
                  <a:lnTo>
                    <a:pt x="13783818" y="177165"/>
                  </a:lnTo>
                  <a:cubicBezTo>
                    <a:pt x="13783818" y="195834"/>
                    <a:pt x="13768705" y="211074"/>
                    <a:pt x="13749910" y="211074"/>
                  </a:cubicBezTo>
                  <a:lnTo>
                    <a:pt x="33909" y="211074"/>
                  </a:lnTo>
                  <a:cubicBezTo>
                    <a:pt x="15113" y="211074"/>
                    <a:pt x="0" y="195961"/>
                    <a:pt x="0" y="177165"/>
                  </a:cubicBezTo>
                  <a:lnTo>
                    <a:pt x="0" y="33909"/>
                  </a:lnTo>
                  <a:cubicBezTo>
                    <a:pt x="0" y="15113"/>
                    <a:pt x="15113" y="0"/>
                    <a:pt x="33909" y="0"/>
                  </a:cubicBezTo>
                  <a:moveTo>
                    <a:pt x="33909" y="67691"/>
                  </a:moveTo>
                  <a:lnTo>
                    <a:pt x="33909" y="33909"/>
                  </a:lnTo>
                  <a:lnTo>
                    <a:pt x="67691" y="33909"/>
                  </a:lnTo>
                  <a:lnTo>
                    <a:pt x="67691" y="177165"/>
                  </a:lnTo>
                  <a:lnTo>
                    <a:pt x="33909" y="177165"/>
                  </a:lnTo>
                  <a:lnTo>
                    <a:pt x="33909" y="143383"/>
                  </a:lnTo>
                  <a:lnTo>
                    <a:pt x="13749910" y="143383"/>
                  </a:lnTo>
                  <a:lnTo>
                    <a:pt x="13749910" y="177292"/>
                  </a:lnTo>
                  <a:lnTo>
                    <a:pt x="13716000" y="177292"/>
                  </a:lnTo>
                  <a:lnTo>
                    <a:pt x="13716000" y="33909"/>
                  </a:lnTo>
                  <a:lnTo>
                    <a:pt x="13749910" y="33909"/>
                  </a:lnTo>
                  <a:lnTo>
                    <a:pt x="13749910" y="67691"/>
                  </a:lnTo>
                  <a:lnTo>
                    <a:pt x="33909" y="67691"/>
                  </a:lnTo>
                  <a:close/>
                </a:path>
              </a:pathLst>
            </a:custGeom>
            <a:solidFill>
              <a:srgbClr val="FF6600"/>
            </a:solidFill>
          </p:spPr>
          <p:txBody>
            <a:bodyPr/>
            <a:lstStyle/>
            <a:p>
              <a:endParaRPr lang="pt-BR"/>
            </a:p>
          </p:txBody>
        </p:sp>
      </p:grpSp>
      <p:grpSp>
        <p:nvGrpSpPr>
          <p:cNvPr id="6" name="Group 6"/>
          <p:cNvGrpSpPr/>
          <p:nvPr/>
        </p:nvGrpSpPr>
        <p:grpSpPr>
          <a:xfrm>
            <a:off x="242525" y="3405314"/>
            <a:ext cx="4807710" cy="912124"/>
            <a:chOff x="0" y="-52388"/>
            <a:chExt cx="1266228" cy="240230"/>
          </a:xfrm>
        </p:grpSpPr>
        <p:sp>
          <p:nvSpPr>
            <p:cNvPr id="7" name="Freeform 7"/>
            <p:cNvSpPr/>
            <p:nvPr/>
          </p:nvSpPr>
          <p:spPr>
            <a:xfrm>
              <a:off x="0" y="0"/>
              <a:ext cx="1254534" cy="135455"/>
            </a:xfrm>
            <a:custGeom>
              <a:avLst/>
              <a:gdLst/>
              <a:ahLst/>
              <a:cxnLst/>
              <a:rect l="l" t="t" r="r" b="b"/>
              <a:pathLst>
                <a:path w="1254534" h="135455">
                  <a:moveTo>
                    <a:pt x="0" y="0"/>
                  </a:moveTo>
                  <a:lnTo>
                    <a:pt x="1254534" y="0"/>
                  </a:lnTo>
                  <a:lnTo>
                    <a:pt x="1254534" y="135455"/>
                  </a:lnTo>
                  <a:lnTo>
                    <a:pt x="0" y="135455"/>
                  </a:lnTo>
                  <a:close/>
                </a:path>
              </a:pathLst>
            </a:custGeom>
            <a:solidFill>
              <a:srgbClr val="F3C876"/>
            </a:solidFill>
          </p:spPr>
          <p:txBody>
            <a:bodyPr/>
            <a:lstStyle/>
            <a:p>
              <a:endParaRPr lang="pt-BR"/>
            </a:p>
          </p:txBody>
        </p:sp>
        <p:sp>
          <p:nvSpPr>
            <p:cNvPr id="8" name="TextBox 8"/>
            <p:cNvSpPr txBox="1"/>
            <p:nvPr/>
          </p:nvSpPr>
          <p:spPr>
            <a:xfrm>
              <a:off x="11694" y="-52388"/>
              <a:ext cx="1254534" cy="240230"/>
            </a:xfrm>
            <a:prstGeom prst="rect">
              <a:avLst/>
            </a:prstGeom>
          </p:spPr>
          <p:txBody>
            <a:bodyPr lIns="38100" tIns="38100" rIns="38100" bIns="38100" rtlCol="0" anchor="ctr"/>
            <a:lstStyle/>
            <a:p>
              <a:pPr marL="0" lvl="0" indent="0" algn="l">
                <a:lnSpc>
                  <a:spcPts val="3500"/>
                </a:lnSpc>
              </a:pPr>
              <a:r>
                <a:rPr lang="en-US" sz="2500" u="none" strike="noStrike" dirty="0">
                  <a:solidFill>
                    <a:srgbClr val="000000"/>
                  </a:solidFill>
                  <a:latin typeface="Arial Bold"/>
                </a:rPr>
                <a:t>INTRODUÇÃO</a:t>
              </a:r>
            </a:p>
          </p:txBody>
        </p:sp>
      </p:grpSp>
      <p:grpSp>
        <p:nvGrpSpPr>
          <p:cNvPr id="9" name="Group 9"/>
          <p:cNvGrpSpPr/>
          <p:nvPr/>
        </p:nvGrpSpPr>
        <p:grpSpPr>
          <a:xfrm>
            <a:off x="242525" y="7501429"/>
            <a:ext cx="4800591" cy="912124"/>
            <a:chOff x="0" y="-51950"/>
            <a:chExt cx="1264353" cy="240230"/>
          </a:xfrm>
        </p:grpSpPr>
        <p:sp>
          <p:nvSpPr>
            <p:cNvPr id="10" name="Freeform 10"/>
            <p:cNvSpPr/>
            <p:nvPr/>
          </p:nvSpPr>
          <p:spPr>
            <a:xfrm>
              <a:off x="0" y="0"/>
              <a:ext cx="1254534" cy="135455"/>
            </a:xfrm>
            <a:custGeom>
              <a:avLst/>
              <a:gdLst/>
              <a:ahLst/>
              <a:cxnLst/>
              <a:rect l="l" t="t" r="r" b="b"/>
              <a:pathLst>
                <a:path w="1254534" h="135455">
                  <a:moveTo>
                    <a:pt x="0" y="0"/>
                  </a:moveTo>
                  <a:lnTo>
                    <a:pt x="1254534" y="0"/>
                  </a:lnTo>
                  <a:lnTo>
                    <a:pt x="1254534" y="135455"/>
                  </a:lnTo>
                  <a:lnTo>
                    <a:pt x="0" y="135455"/>
                  </a:lnTo>
                  <a:close/>
                </a:path>
              </a:pathLst>
            </a:custGeom>
            <a:solidFill>
              <a:srgbClr val="F3C876"/>
            </a:solidFill>
          </p:spPr>
          <p:txBody>
            <a:bodyPr/>
            <a:lstStyle/>
            <a:p>
              <a:endParaRPr lang="pt-BR"/>
            </a:p>
          </p:txBody>
        </p:sp>
        <p:sp>
          <p:nvSpPr>
            <p:cNvPr id="11" name="TextBox 11"/>
            <p:cNvSpPr txBox="1"/>
            <p:nvPr/>
          </p:nvSpPr>
          <p:spPr>
            <a:xfrm>
              <a:off x="9819" y="-51950"/>
              <a:ext cx="1254534" cy="240230"/>
            </a:xfrm>
            <a:prstGeom prst="rect">
              <a:avLst/>
            </a:prstGeom>
          </p:spPr>
          <p:txBody>
            <a:bodyPr lIns="38100" tIns="38100" rIns="38100" bIns="38100" rtlCol="0" anchor="ctr"/>
            <a:lstStyle/>
            <a:p>
              <a:pPr marL="0" lvl="0" indent="0" algn="l">
                <a:lnSpc>
                  <a:spcPts val="3500"/>
                </a:lnSpc>
              </a:pPr>
              <a:r>
                <a:rPr lang="en-US" sz="2500" dirty="0">
                  <a:solidFill>
                    <a:srgbClr val="000000"/>
                  </a:solidFill>
                  <a:latin typeface="Arial Bold"/>
                </a:rPr>
                <a:t>MÉTODO</a:t>
              </a:r>
            </a:p>
          </p:txBody>
        </p:sp>
      </p:grpSp>
      <p:grpSp>
        <p:nvGrpSpPr>
          <p:cNvPr id="12" name="Group 12"/>
          <p:cNvGrpSpPr/>
          <p:nvPr/>
        </p:nvGrpSpPr>
        <p:grpSpPr>
          <a:xfrm>
            <a:off x="242525" y="8861598"/>
            <a:ext cx="4769995" cy="912124"/>
            <a:chOff x="0" y="-56235"/>
            <a:chExt cx="1256295" cy="240230"/>
          </a:xfrm>
        </p:grpSpPr>
        <p:sp>
          <p:nvSpPr>
            <p:cNvPr id="13" name="Freeform 13"/>
            <p:cNvSpPr/>
            <p:nvPr/>
          </p:nvSpPr>
          <p:spPr>
            <a:xfrm>
              <a:off x="0" y="0"/>
              <a:ext cx="1254534" cy="135455"/>
            </a:xfrm>
            <a:custGeom>
              <a:avLst/>
              <a:gdLst/>
              <a:ahLst/>
              <a:cxnLst/>
              <a:rect l="l" t="t" r="r" b="b"/>
              <a:pathLst>
                <a:path w="1254534" h="135455">
                  <a:moveTo>
                    <a:pt x="0" y="0"/>
                  </a:moveTo>
                  <a:lnTo>
                    <a:pt x="1254534" y="0"/>
                  </a:lnTo>
                  <a:lnTo>
                    <a:pt x="1254534" y="135455"/>
                  </a:lnTo>
                  <a:lnTo>
                    <a:pt x="0" y="135455"/>
                  </a:lnTo>
                  <a:close/>
                </a:path>
              </a:pathLst>
            </a:custGeom>
            <a:solidFill>
              <a:srgbClr val="F3C876"/>
            </a:solidFill>
          </p:spPr>
          <p:txBody>
            <a:bodyPr/>
            <a:lstStyle/>
            <a:p>
              <a:endParaRPr lang="pt-BR"/>
            </a:p>
          </p:txBody>
        </p:sp>
        <p:sp>
          <p:nvSpPr>
            <p:cNvPr id="14" name="TextBox 14"/>
            <p:cNvSpPr txBox="1"/>
            <p:nvPr/>
          </p:nvSpPr>
          <p:spPr>
            <a:xfrm>
              <a:off x="1761" y="-56235"/>
              <a:ext cx="1254534" cy="240230"/>
            </a:xfrm>
            <a:prstGeom prst="rect">
              <a:avLst/>
            </a:prstGeom>
          </p:spPr>
          <p:txBody>
            <a:bodyPr lIns="38100" tIns="38100" rIns="38100" bIns="38100" rtlCol="0" anchor="ctr"/>
            <a:lstStyle/>
            <a:p>
              <a:pPr marL="0" lvl="0" indent="0" algn="l">
                <a:lnSpc>
                  <a:spcPts val="3500"/>
                </a:lnSpc>
              </a:pPr>
              <a:r>
                <a:rPr lang="en-US" sz="2500" dirty="0">
                  <a:solidFill>
                    <a:srgbClr val="000000"/>
                  </a:solidFill>
                  <a:latin typeface="Arial Bold"/>
                </a:rPr>
                <a:t>RESULTADO</a:t>
              </a:r>
            </a:p>
          </p:txBody>
        </p:sp>
      </p:grpSp>
      <p:grpSp>
        <p:nvGrpSpPr>
          <p:cNvPr id="15" name="Group 15"/>
          <p:cNvGrpSpPr/>
          <p:nvPr/>
        </p:nvGrpSpPr>
        <p:grpSpPr>
          <a:xfrm>
            <a:off x="242525" y="14137718"/>
            <a:ext cx="4769995" cy="912124"/>
            <a:chOff x="0" y="-52388"/>
            <a:chExt cx="1256295" cy="240230"/>
          </a:xfrm>
        </p:grpSpPr>
        <p:sp>
          <p:nvSpPr>
            <p:cNvPr id="16" name="Freeform 16"/>
            <p:cNvSpPr/>
            <p:nvPr/>
          </p:nvSpPr>
          <p:spPr>
            <a:xfrm>
              <a:off x="0" y="0"/>
              <a:ext cx="1254534" cy="135455"/>
            </a:xfrm>
            <a:custGeom>
              <a:avLst/>
              <a:gdLst/>
              <a:ahLst/>
              <a:cxnLst/>
              <a:rect l="l" t="t" r="r" b="b"/>
              <a:pathLst>
                <a:path w="1254534" h="135455">
                  <a:moveTo>
                    <a:pt x="0" y="0"/>
                  </a:moveTo>
                  <a:lnTo>
                    <a:pt x="1254534" y="0"/>
                  </a:lnTo>
                  <a:lnTo>
                    <a:pt x="1254534" y="135455"/>
                  </a:lnTo>
                  <a:lnTo>
                    <a:pt x="0" y="135455"/>
                  </a:lnTo>
                  <a:close/>
                </a:path>
              </a:pathLst>
            </a:custGeom>
            <a:solidFill>
              <a:srgbClr val="F3C876"/>
            </a:solidFill>
          </p:spPr>
          <p:txBody>
            <a:bodyPr/>
            <a:lstStyle/>
            <a:p>
              <a:endParaRPr lang="pt-BR"/>
            </a:p>
          </p:txBody>
        </p:sp>
        <p:sp>
          <p:nvSpPr>
            <p:cNvPr id="17" name="TextBox 17"/>
            <p:cNvSpPr txBox="1"/>
            <p:nvPr/>
          </p:nvSpPr>
          <p:spPr>
            <a:xfrm>
              <a:off x="1761" y="-52388"/>
              <a:ext cx="1254534" cy="240230"/>
            </a:xfrm>
            <a:prstGeom prst="rect">
              <a:avLst/>
            </a:prstGeom>
          </p:spPr>
          <p:txBody>
            <a:bodyPr lIns="38100" tIns="38100" rIns="38100" bIns="38100" rtlCol="0" anchor="ctr"/>
            <a:lstStyle/>
            <a:p>
              <a:pPr marL="0" lvl="0" indent="0" algn="l">
                <a:lnSpc>
                  <a:spcPts val="3500"/>
                </a:lnSpc>
              </a:pPr>
              <a:r>
                <a:rPr lang="en-US" sz="2500" dirty="0">
                  <a:solidFill>
                    <a:srgbClr val="000000"/>
                  </a:solidFill>
                  <a:latin typeface="Arial Bold"/>
                </a:rPr>
                <a:t>CONCLUSÃO</a:t>
              </a:r>
            </a:p>
          </p:txBody>
        </p:sp>
      </p:grpSp>
      <p:grpSp>
        <p:nvGrpSpPr>
          <p:cNvPr id="18" name="Group 18"/>
          <p:cNvGrpSpPr/>
          <p:nvPr/>
        </p:nvGrpSpPr>
        <p:grpSpPr>
          <a:xfrm>
            <a:off x="5385739" y="6629400"/>
            <a:ext cx="4636140" cy="335259"/>
            <a:chOff x="0" y="0"/>
            <a:chExt cx="1221041" cy="88299"/>
          </a:xfrm>
        </p:grpSpPr>
        <p:sp>
          <p:nvSpPr>
            <p:cNvPr id="19" name="Freeform 19"/>
            <p:cNvSpPr/>
            <p:nvPr/>
          </p:nvSpPr>
          <p:spPr>
            <a:xfrm>
              <a:off x="0" y="0"/>
              <a:ext cx="1221041" cy="88299"/>
            </a:xfrm>
            <a:custGeom>
              <a:avLst/>
              <a:gdLst/>
              <a:ahLst/>
              <a:cxnLst/>
              <a:rect l="l" t="t" r="r" b="b"/>
              <a:pathLst>
                <a:path w="1221041" h="88299">
                  <a:moveTo>
                    <a:pt x="0" y="0"/>
                  </a:moveTo>
                  <a:lnTo>
                    <a:pt x="1221041" y="0"/>
                  </a:lnTo>
                  <a:lnTo>
                    <a:pt x="1221041" y="88299"/>
                  </a:lnTo>
                  <a:lnTo>
                    <a:pt x="0" y="88299"/>
                  </a:lnTo>
                  <a:close/>
                </a:path>
              </a:pathLst>
            </a:custGeom>
            <a:solidFill>
              <a:srgbClr val="000000">
                <a:alpha val="0"/>
              </a:srgbClr>
            </a:solidFill>
          </p:spPr>
          <p:txBody>
            <a:bodyPr/>
            <a:lstStyle/>
            <a:p>
              <a:endParaRPr lang="pt-BR"/>
            </a:p>
          </p:txBody>
        </p:sp>
        <p:sp>
          <p:nvSpPr>
            <p:cNvPr id="20" name="TextBox 20"/>
            <p:cNvSpPr txBox="1"/>
            <p:nvPr/>
          </p:nvSpPr>
          <p:spPr>
            <a:xfrm>
              <a:off x="0" y="-66675"/>
              <a:ext cx="1221041" cy="154974"/>
            </a:xfrm>
            <a:prstGeom prst="rect">
              <a:avLst/>
            </a:prstGeom>
          </p:spPr>
          <p:txBody>
            <a:bodyPr lIns="38100" tIns="38100" rIns="38100" bIns="38100" rtlCol="0" anchor="ctr"/>
            <a:lstStyle/>
            <a:p>
              <a:pPr marL="0" lvl="0" indent="0" algn="l">
                <a:lnSpc>
                  <a:spcPts val="2100"/>
                </a:lnSpc>
              </a:pPr>
              <a:r>
                <a:rPr lang="en-US" sz="1500">
                  <a:solidFill>
                    <a:srgbClr val="000000"/>
                  </a:solidFill>
                  <a:latin typeface="Arial Bold"/>
                </a:rPr>
                <a:t>Figura 1</a:t>
              </a:r>
            </a:p>
          </p:txBody>
        </p:sp>
      </p:grpSp>
      <p:sp>
        <p:nvSpPr>
          <p:cNvPr id="21" name="Freeform 21"/>
          <p:cNvSpPr/>
          <p:nvPr/>
        </p:nvSpPr>
        <p:spPr>
          <a:xfrm>
            <a:off x="5362326" y="6990434"/>
            <a:ext cx="4637747" cy="791978"/>
          </a:xfrm>
          <a:custGeom>
            <a:avLst/>
            <a:gdLst/>
            <a:ahLst/>
            <a:cxnLst/>
            <a:rect l="l" t="t" r="r" b="b"/>
            <a:pathLst>
              <a:path w="4637747" h="791978">
                <a:moveTo>
                  <a:pt x="0" y="0"/>
                </a:moveTo>
                <a:lnTo>
                  <a:pt x="4637747" y="0"/>
                </a:lnTo>
                <a:lnTo>
                  <a:pt x="4637747" y="791978"/>
                </a:lnTo>
                <a:lnTo>
                  <a:pt x="0" y="791978"/>
                </a:lnTo>
                <a:lnTo>
                  <a:pt x="0" y="0"/>
                </a:lnTo>
                <a:close/>
              </a:path>
            </a:pathLst>
          </a:custGeom>
          <a:blipFill>
            <a:blip r:embed="rId3"/>
            <a:stretch>
              <a:fillRect t="-118689" b="-77395"/>
            </a:stretch>
          </a:blipFill>
        </p:spPr>
        <p:txBody>
          <a:bodyPr/>
          <a:lstStyle/>
          <a:p>
            <a:endParaRPr lang="pt-BR"/>
          </a:p>
        </p:txBody>
      </p:sp>
      <p:grpSp>
        <p:nvGrpSpPr>
          <p:cNvPr id="22" name="Group 22"/>
          <p:cNvGrpSpPr/>
          <p:nvPr/>
        </p:nvGrpSpPr>
        <p:grpSpPr>
          <a:xfrm>
            <a:off x="5381376" y="7820595"/>
            <a:ext cx="4617090" cy="421393"/>
            <a:chOff x="0" y="0"/>
            <a:chExt cx="1216024" cy="110984"/>
          </a:xfrm>
        </p:grpSpPr>
        <p:sp>
          <p:nvSpPr>
            <p:cNvPr id="23" name="Freeform 23"/>
            <p:cNvSpPr/>
            <p:nvPr/>
          </p:nvSpPr>
          <p:spPr>
            <a:xfrm>
              <a:off x="0" y="0"/>
              <a:ext cx="1216024" cy="110984"/>
            </a:xfrm>
            <a:custGeom>
              <a:avLst/>
              <a:gdLst/>
              <a:ahLst/>
              <a:cxnLst/>
              <a:rect l="l" t="t" r="r" b="b"/>
              <a:pathLst>
                <a:path w="1216024" h="110984">
                  <a:moveTo>
                    <a:pt x="0" y="0"/>
                  </a:moveTo>
                  <a:lnTo>
                    <a:pt x="1216024" y="0"/>
                  </a:lnTo>
                  <a:lnTo>
                    <a:pt x="1216024" y="110984"/>
                  </a:lnTo>
                  <a:lnTo>
                    <a:pt x="0" y="110984"/>
                  </a:lnTo>
                  <a:close/>
                </a:path>
              </a:pathLst>
            </a:custGeom>
            <a:solidFill>
              <a:srgbClr val="F3C876"/>
            </a:solidFill>
          </p:spPr>
          <p:txBody>
            <a:bodyPr/>
            <a:lstStyle/>
            <a:p>
              <a:endParaRPr lang="pt-BR"/>
            </a:p>
          </p:txBody>
        </p:sp>
        <p:sp>
          <p:nvSpPr>
            <p:cNvPr id="24" name="TextBox 24"/>
            <p:cNvSpPr txBox="1"/>
            <p:nvPr/>
          </p:nvSpPr>
          <p:spPr>
            <a:xfrm>
              <a:off x="0" y="-38100"/>
              <a:ext cx="1216024" cy="149084"/>
            </a:xfrm>
            <a:prstGeom prst="rect">
              <a:avLst/>
            </a:prstGeom>
          </p:spPr>
          <p:txBody>
            <a:bodyPr lIns="50800" tIns="50800" rIns="50800" bIns="50800" rtlCol="0" anchor="ctr"/>
            <a:lstStyle/>
            <a:p>
              <a:pPr algn="ctr">
                <a:lnSpc>
                  <a:spcPts val="2659"/>
                </a:lnSpc>
                <a:spcBef>
                  <a:spcPct val="0"/>
                </a:spcBef>
              </a:pPr>
              <a:endParaRPr/>
            </a:p>
          </p:txBody>
        </p:sp>
      </p:grpSp>
      <p:sp>
        <p:nvSpPr>
          <p:cNvPr id="25" name="AutoShape 25"/>
          <p:cNvSpPr/>
          <p:nvPr/>
        </p:nvSpPr>
        <p:spPr>
          <a:xfrm flipV="1">
            <a:off x="5370403" y="6971384"/>
            <a:ext cx="0" cy="1289654"/>
          </a:xfrm>
          <a:prstGeom prst="line">
            <a:avLst/>
          </a:prstGeom>
          <a:ln w="38100" cap="flat">
            <a:solidFill>
              <a:srgbClr val="000000"/>
            </a:solidFill>
            <a:prstDash val="solid"/>
            <a:headEnd type="none" w="sm" len="sm"/>
            <a:tailEnd type="none" w="sm" len="sm"/>
          </a:ln>
        </p:spPr>
        <p:txBody>
          <a:bodyPr/>
          <a:lstStyle/>
          <a:p>
            <a:endParaRPr lang="pt-BR"/>
          </a:p>
        </p:txBody>
      </p:sp>
      <p:sp>
        <p:nvSpPr>
          <p:cNvPr id="26" name="AutoShape 26"/>
          <p:cNvSpPr/>
          <p:nvPr/>
        </p:nvSpPr>
        <p:spPr>
          <a:xfrm flipH="1">
            <a:off x="5362326" y="6971384"/>
            <a:ext cx="4625167" cy="0"/>
          </a:xfrm>
          <a:prstGeom prst="line">
            <a:avLst/>
          </a:prstGeom>
          <a:ln w="38100" cap="flat">
            <a:solidFill>
              <a:srgbClr val="000000"/>
            </a:solidFill>
            <a:prstDash val="solid"/>
            <a:headEnd type="none" w="sm" len="sm"/>
            <a:tailEnd type="none" w="sm" len="sm"/>
          </a:ln>
        </p:spPr>
        <p:txBody>
          <a:bodyPr/>
          <a:lstStyle/>
          <a:p>
            <a:endParaRPr lang="pt-BR"/>
          </a:p>
        </p:txBody>
      </p:sp>
      <p:sp>
        <p:nvSpPr>
          <p:cNvPr id="27" name="AutoShape 27"/>
          <p:cNvSpPr/>
          <p:nvPr/>
        </p:nvSpPr>
        <p:spPr>
          <a:xfrm flipH="1">
            <a:off x="5381376" y="7801462"/>
            <a:ext cx="4636140" cy="0"/>
          </a:xfrm>
          <a:prstGeom prst="line">
            <a:avLst/>
          </a:prstGeom>
          <a:ln w="38100" cap="flat">
            <a:solidFill>
              <a:srgbClr val="000000"/>
            </a:solidFill>
            <a:prstDash val="solid"/>
            <a:headEnd type="none" w="sm" len="sm"/>
            <a:tailEnd type="none" w="sm" len="sm"/>
          </a:ln>
        </p:spPr>
        <p:txBody>
          <a:bodyPr/>
          <a:lstStyle/>
          <a:p>
            <a:endParaRPr lang="pt-BR"/>
          </a:p>
        </p:txBody>
      </p:sp>
      <p:sp>
        <p:nvSpPr>
          <p:cNvPr id="28" name="AutoShape 28"/>
          <p:cNvSpPr/>
          <p:nvPr/>
        </p:nvSpPr>
        <p:spPr>
          <a:xfrm flipH="1">
            <a:off x="5362326" y="8261038"/>
            <a:ext cx="4636140" cy="0"/>
          </a:xfrm>
          <a:prstGeom prst="line">
            <a:avLst/>
          </a:prstGeom>
          <a:ln w="38100" cap="flat">
            <a:solidFill>
              <a:srgbClr val="000000"/>
            </a:solidFill>
            <a:prstDash val="solid"/>
            <a:headEnd type="none" w="sm" len="sm"/>
            <a:tailEnd type="none" w="sm" len="sm"/>
          </a:ln>
        </p:spPr>
        <p:txBody>
          <a:bodyPr/>
          <a:lstStyle/>
          <a:p>
            <a:endParaRPr lang="pt-BR"/>
          </a:p>
        </p:txBody>
      </p:sp>
      <p:sp>
        <p:nvSpPr>
          <p:cNvPr id="29" name="AutoShape 29"/>
          <p:cNvSpPr/>
          <p:nvPr/>
        </p:nvSpPr>
        <p:spPr>
          <a:xfrm flipH="1" flipV="1">
            <a:off x="10006542" y="6964657"/>
            <a:ext cx="10967" cy="1310685"/>
          </a:xfrm>
          <a:prstGeom prst="line">
            <a:avLst/>
          </a:prstGeom>
          <a:ln w="38100" cap="flat">
            <a:solidFill>
              <a:srgbClr val="000000"/>
            </a:solidFill>
            <a:prstDash val="solid"/>
            <a:headEnd type="none" w="sm" len="sm"/>
            <a:tailEnd type="none" w="sm" len="sm"/>
          </a:ln>
        </p:spPr>
        <p:txBody>
          <a:bodyPr/>
          <a:lstStyle/>
          <a:p>
            <a:endParaRPr lang="pt-BR"/>
          </a:p>
        </p:txBody>
      </p:sp>
      <p:grpSp>
        <p:nvGrpSpPr>
          <p:cNvPr id="30" name="Group 30"/>
          <p:cNvGrpSpPr/>
          <p:nvPr/>
        </p:nvGrpSpPr>
        <p:grpSpPr>
          <a:xfrm>
            <a:off x="5362326" y="8458200"/>
            <a:ext cx="4636140" cy="335259"/>
            <a:chOff x="0" y="0"/>
            <a:chExt cx="1221041" cy="88299"/>
          </a:xfrm>
        </p:grpSpPr>
        <p:sp>
          <p:nvSpPr>
            <p:cNvPr id="31" name="Freeform 31"/>
            <p:cNvSpPr/>
            <p:nvPr/>
          </p:nvSpPr>
          <p:spPr>
            <a:xfrm>
              <a:off x="0" y="0"/>
              <a:ext cx="1221041" cy="88299"/>
            </a:xfrm>
            <a:custGeom>
              <a:avLst/>
              <a:gdLst/>
              <a:ahLst/>
              <a:cxnLst/>
              <a:rect l="l" t="t" r="r" b="b"/>
              <a:pathLst>
                <a:path w="1221041" h="88299">
                  <a:moveTo>
                    <a:pt x="0" y="0"/>
                  </a:moveTo>
                  <a:lnTo>
                    <a:pt x="1221041" y="0"/>
                  </a:lnTo>
                  <a:lnTo>
                    <a:pt x="1221041" y="88299"/>
                  </a:lnTo>
                  <a:lnTo>
                    <a:pt x="0" y="88299"/>
                  </a:lnTo>
                  <a:close/>
                </a:path>
              </a:pathLst>
            </a:custGeom>
            <a:solidFill>
              <a:srgbClr val="000000">
                <a:alpha val="0"/>
              </a:srgbClr>
            </a:solidFill>
          </p:spPr>
          <p:txBody>
            <a:bodyPr/>
            <a:lstStyle/>
            <a:p>
              <a:endParaRPr lang="pt-BR"/>
            </a:p>
          </p:txBody>
        </p:sp>
        <p:sp>
          <p:nvSpPr>
            <p:cNvPr id="32" name="TextBox 32"/>
            <p:cNvSpPr txBox="1"/>
            <p:nvPr/>
          </p:nvSpPr>
          <p:spPr>
            <a:xfrm>
              <a:off x="0" y="-66675"/>
              <a:ext cx="1221041" cy="154974"/>
            </a:xfrm>
            <a:prstGeom prst="rect">
              <a:avLst/>
            </a:prstGeom>
          </p:spPr>
          <p:txBody>
            <a:bodyPr lIns="38100" tIns="38100" rIns="38100" bIns="38100" rtlCol="0" anchor="ctr"/>
            <a:lstStyle/>
            <a:p>
              <a:pPr marL="0" lvl="0" indent="0" algn="l">
                <a:lnSpc>
                  <a:spcPts val="2100"/>
                </a:lnSpc>
              </a:pPr>
              <a:r>
                <a:rPr lang="en-US" sz="1500">
                  <a:solidFill>
                    <a:srgbClr val="000000"/>
                  </a:solidFill>
                  <a:latin typeface="Arial Bold"/>
                </a:rPr>
                <a:t>Figura 2</a:t>
              </a:r>
            </a:p>
          </p:txBody>
        </p:sp>
      </p:grpSp>
      <p:sp>
        <p:nvSpPr>
          <p:cNvPr id="33" name="Freeform 33"/>
          <p:cNvSpPr/>
          <p:nvPr/>
        </p:nvSpPr>
        <p:spPr>
          <a:xfrm>
            <a:off x="5439646" y="8848725"/>
            <a:ext cx="4481500" cy="3007819"/>
          </a:xfrm>
          <a:custGeom>
            <a:avLst/>
            <a:gdLst/>
            <a:ahLst/>
            <a:cxnLst/>
            <a:rect l="l" t="t" r="r" b="b"/>
            <a:pathLst>
              <a:path w="4481500" h="3007819">
                <a:moveTo>
                  <a:pt x="0" y="0"/>
                </a:moveTo>
                <a:lnTo>
                  <a:pt x="4481500" y="0"/>
                </a:lnTo>
                <a:lnTo>
                  <a:pt x="4481500" y="3007819"/>
                </a:lnTo>
                <a:lnTo>
                  <a:pt x="0" y="3007819"/>
                </a:lnTo>
                <a:lnTo>
                  <a:pt x="0" y="0"/>
                </a:lnTo>
                <a:close/>
              </a:path>
            </a:pathLst>
          </a:custGeom>
          <a:blipFill>
            <a:blip r:embed="rId4"/>
            <a:stretch>
              <a:fillRect/>
            </a:stretch>
          </a:blipFill>
        </p:spPr>
        <p:txBody>
          <a:bodyPr/>
          <a:lstStyle/>
          <a:p>
            <a:endParaRPr lang="pt-BR"/>
          </a:p>
        </p:txBody>
      </p:sp>
      <p:grpSp>
        <p:nvGrpSpPr>
          <p:cNvPr id="34" name="Group 34"/>
          <p:cNvGrpSpPr/>
          <p:nvPr/>
        </p:nvGrpSpPr>
        <p:grpSpPr>
          <a:xfrm>
            <a:off x="5370403" y="12082479"/>
            <a:ext cx="4658086" cy="440054"/>
            <a:chOff x="0" y="0"/>
            <a:chExt cx="1226821" cy="115899"/>
          </a:xfrm>
        </p:grpSpPr>
        <p:sp>
          <p:nvSpPr>
            <p:cNvPr id="35" name="Freeform 35"/>
            <p:cNvSpPr/>
            <p:nvPr/>
          </p:nvSpPr>
          <p:spPr>
            <a:xfrm>
              <a:off x="0" y="0"/>
              <a:ext cx="1226821" cy="115899"/>
            </a:xfrm>
            <a:custGeom>
              <a:avLst/>
              <a:gdLst/>
              <a:ahLst/>
              <a:cxnLst/>
              <a:rect l="l" t="t" r="r" b="b"/>
              <a:pathLst>
                <a:path w="1226821" h="115899">
                  <a:moveTo>
                    <a:pt x="0" y="0"/>
                  </a:moveTo>
                  <a:lnTo>
                    <a:pt x="1226821" y="0"/>
                  </a:lnTo>
                  <a:lnTo>
                    <a:pt x="1226821" y="115899"/>
                  </a:lnTo>
                  <a:lnTo>
                    <a:pt x="0" y="115899"/>
                  </a:lnTo>
                  <a:close/>
                </a:path>
              </a:pathLst>
            </a:custGeom>
            <a:solidFill>
              <a:srgbClr val="F3C876"/>
            </a:solidFill>
          </p:spPr>
          <p:txBody>
            <a:bodyPr/>
            <a:lstStyle/>
            <a:p>
              <a:endParaRPr lang="pt-BR"/>
            </a:p>
          </p:txBody>
        </p:sp>
        <p:sp>
          <p:nvSpPr>
            <p:cNvPr id="36" name="TextBox 36"/>
            <p:cNvSpPr txBox="1"/>
            <p:nvPr/>
          </p:nvSpPr>
          <p:spPr>
            <a:xfrm>
              <a:off x="0" y="-38100"/>
              <a:ext cx="1226821" cy="153999"/>
            </a:xfrm>
            <a:prstGeom prst="rect">
              <a:avLst/>
            </a:prstGeom>
          </p:spPr>
          <p:txBody>
            <a:bodyPr lIns="50800" tIns="50800" rIns="50800" bIns="50800" rtlCol="0" anchor="ctr"/>
            <a:lstStyle/>
            <a:p>
              <a:pPr algn="ctr">
                <a:lnSpc>
                  <a:spcPts val="2659"/>
                </a:lnSpc>
                <a:spcBef>
                  <a:spcPct val="0"/>
                </a:spcBef>
              </a:pPr>
              <a:endParaRPr/>
            </a:p>
          </p:txBody>
        </p:sp>
      </p:grpSp>
      <p:sp>
        <p:nvSpPr>
          <p:cNvPr id="37" name="AutoShape 37"/>
          <p:cNvSpPr/>
          <p:nvPr/>
        </p:nvSpPr>
        <p:spPr>
          <a:xfrm flipH="1" flipV="1">
            <a:off x="5383444" y="8810625"/>
            <a:ext cx="4653122" cy="0"/>
          </a:xfrm>
          <a:prstGeom prst="line">
            <a:avLst/>
          </a:prstGeom>
          <a:ln w="38100" cap="flat">
            <a:solidFill>
              <a:srgbClr val="000000"/>
            </a:solidFill>
            <a:prstDash val="solid"/>
            <a:headEnd type="none" w="sm" len="sm"/>
            <a:tailEnd type="none" w="sm" len="sm"/>
          </a:ln>
        </p:spPr>
        <p:txBody>
          <a:bodyPr/>
          <a:lstStyle/>
          <a:p>
            <a:endParaRPr lang="pt-BR"/>
          </a:p>
        </p:txBody>
      </p:sp>
      <p:sp>
        <p:nvSpPr>
          <p:cNvPr id="38" name="AutoShape 38"/>
          <p:cNvSpPr/>
          <p:nvPr/>
        </p:nvSpPr>
        <p:spPr>
          <a:xfrm flipH="1" flipV="1">
            <a:off x="5391699" y="12092004"/>
            <a:ext cx="4644867" cy="0"/>
          </a:xfrm>
          <a:prstGeom prst="line">
            <a:avLst/>
          </a:prstGeom>
          <a:ln w="38100" cap="flat">
            <a:solidFill>
              <a:srgbClr val="000000"/>
            </a:solidFill>
            <a:prstDash val="solid"/>
            <a:headEnd type="none" w="sm" len="sm"/>
            <a:tailEnd type="none" w="sm" len="sm"/>
          </a:ln>
        </p:spPr>
        <p:txBody>
          <a:bodyPr/>
          <a:lstStyle/>
          <a:p>
            <a:endParaRPr lang="pt-BR"/>
          </a:p>
        </p:txBody>
      </p:sp>
      <p:sp>
        <p:nvSpPr>
          <p:cNvPr id="39" name="AutoShape 39"/>
          <p:cNvSpPr/>
          <p:nvPr/>
        </p:nvSpPr>
        <p:spPr>
          <a:xfrm flipH="1">
            <a:off x="5362326" y="12522533"/>
            <a:ext cx="4687612" cy="0"/>
          </a:xfrm>
          <a:prstGeom prst="line">
            <a:avLst/>
          </a:prstGeom>
          <a:ln w="38100" cap="flat">
            <a:solidFill>
              <a:srgbClr val="000000"/>
            </a:solidFill>
            <a:prstDash val="solid"/>
            <a:headEnd type="none" w="sm" len="sm"/>
            <a:tailEnd type="none" w="sm" len="sm"/>
          </a:ln>
        </p:spPr>
        <p:txBody>
          <a:bodyPr/>
          <a:lstStyle/>
          <a:p>
            <a:endParaRPr lang="pt-BR"/>
          </a:p>
        </p:txBody>
      </p:sp>
      <p:sp>
        <p:nvSpPr>
          <p:cNvPr id="40" name="TextBox 40"/>
          <p:cNvSpPr txBox="1"/>
          <p:nvPr/>
        </p:nvSpPr>
        <p:spPr>
          <a:xfrm>
            <a:off x="5381376" y="12086464"/>
            <a:ext cx="4644867" cy="436069"/>
          </a:xfrm>
          <a:prstGeom prst="rect">
            <a:avLst/>
          </a:prstGeom>
        </p:spPr>
        <p:txBody>
          <a:bodyPr lIns="0" tIns="0" rIns="0" bIns="0" rtlCol="0" anchor="t">
            <a:spAutoFit/>
          </a:bodyPr>
          <a:lstStyle/>
          <a:p>
            <a:pPr algn="ctr">
              <a:lnSpc>
                <a:spcPts val="1679"/>
              </a:lnSpc>
            </a:pPr>
            <a:r>
              <a:rPr lang="en-US" sz="1199">
                <a:solidFill>
                  <a:srgbClr val="000000"/>
                </a:solidFill>
                <a:latin typeface="Arial Bold"/>
              </a:rPr>
              <a:t>Principais locais de manifestação extraintestinal das DII</a:t>
            </a:r>
          </a:p>
          <a:p>
            <a:pPr algn="ctr">
              <a:lnSpc>
                <a:spcPts val="1679"/>
              </a:lnSpc>
            </a:pPr>
            <a:r>
              <a:rPr lang="en-US" sz="1199">
                <a:solidFill>
                  <a:srgbClr val="000000"/>
                </a:solidFill>
                <a:latin typeface="Arial Bold"/>
              </a:rPr>
              <a:t>Fonte: ROGLER, Gerhard </a:t>
            </a:r>
            <a:r>
              <a:rPr lang="en-US" sz="1199">
                <a:solidFill>
                  <a:srgbClr val="000000"/>
                </a:solidFill>
                <a:latin typeface="Arial Bold Italics"/>
              </a:rPr>
              <a:t>et. al.</a:t>
            </a:r>
            <a:r>
              <a:rPr lang="en-US" sz="1199">
                <a:solidFill>
                  <a:srgbClr val="000000"/>
                </a:solidFill>
                <a:latin typeface="Arial Bold"/>
              </a:rPr>
              <a:t> (2021)</a:t>
            </a:r>
          </a:p>
        </p:txBody>
      </p:sp>
      <p:sp>
        <p:nvSpPr>
          <p:cNvPr id="41" name="AutoShape 41"/>
          <p:cNvSpPr/>
          <p:nvPr/>
        </p:nvSpPr>
        <p:spPr>
          <a:xfrm flipV="1">
            <a:off x="5383444" y="8791575"/>
            <a:ext cx="0" cy="3730958"/>
          </a:xfrm>
          <a:prstGeom prst="line">
            <a:avLst/>
          </a:prstGeom>
          <a:ln w="38100" cap="flat">
            <a:solidFill>
              <a:srgbClr val="000000"/>
            </a:solidFill>
            <a:prstDash val="solid"/>
            <a:headEnd type="none" w="sm" len="sm"/>
            <a:tailEnd type="none" w="sm" len="sm"/>
          </a:ln>
        </p:spPr>
        <p:txBody>
          <a:bodyPr/>
          <a:lstStyle/>
          <a:p>
            <a:endParaRPr lang="pt-BR"/>
          </a:p>
        </p:txBody>
      </p:sp>
      <p:sp>
        <p:nvSpPr>
          <p:cNvPr id="42" name="AutoShape 42"/>
          <p:cNvSpPr/>
          <p:nvPr/>
        </p:nvSpPr>
        <p:spPr>
          <a:xfrm flipV="1">
            <a:off x="10036566" y="8793458"/>
            <a:ext cx="0" cy="3729075"/>
          </a:xfrm>
          <a:prstGeom prst="line">
            <a:avLst/>
          </a:prstGeom>
          <a:ln w="38100" cap="flat">
            <a:solidFill>
              <a:srgbClr val="000000"/>
            </a:solidFill>
            <a:prstDash val="solid"/>
            <a:headEnd type="none" w="sm" len="sm"/>
            <a:tailEnd type="none" w="sm" len="sm"/>
          </a:ln>
        </p:spPr>
        <p:txBody>
          <a:bodyPr/>
          <a:lstStyle/>
          <a:p>
            <a:endParaRPr lang="pt-BR"/>
          </a:p>
        </p:txBody>
      </p:sp>
      <p:grpSp>
        <p:nvGrpSpPr>
          <p:cNvPr id="43" name="Group 43"/>
          <p:cNvGrpSpPr/>
          <p:nvPr/>
        </p:nvGrpSpPr>
        <p:grpSpPr>
          <a:xfrm>
            <a:off x="6330039" y="8972550"/>
            <a:ext cx="527146" cy="341990"/>
            <a:chOff x="0" y="0"/>
            <a:chExt cx="812800" cy="527310"/>
          </a:xfrm>
        </p:grpSpPr>
        <p:sp>
          <p:nvSpPr>
            <p:cNvPr id="44" name="Freeform 44"/>
            <p:cNvSpPr/>
            <p:nvPr/>
          </p:nvSpPr>
          <p:spPr>
            <a:xfrm>
              <a:off x="0" y="0"/>
              <a:ext cx="812800" cy="527310"/>
            </a:xfrm>
            <a:custGeom>
              <a:avLst/>
              <a:gdLst/>
              <a:ahLst/>
              <a:cxnLst/>
              <a:rect l="l" t="t" r="r" b="b"/>
              <a:pathLst>
                <a:path w="812800" h="527310">
                  <a:moveTo>
                    <a:pt x="609600" y="0"/>
                  </a:moveTo>
                  <a:cubicBezTo>
                    <a:pt x="721824" y="0"/>
                    <a:pt x="812800" y="118042"/>
                    <a:pt x="812800" y="263655"/>
                  </a:cubicBezTo>
                  <a:cubicBezTo>
                    <a:pt x="812800" y="409268"/>
                    <a:pt x="721824" y="527310"/>
                    <a:pt x="609600" y="527310"/>
                  </a:cubicBezTo>
                  <a:lnTo>
                    <a:pt x="203200" y="527310"/>
                  </a:lnTo>
                  <a:cubicBezTo>
                    <a:pt x="90976" y="527310"/>
                    <a:pt x="0" y="409268"/>
                    <a:pt x="0" y="263655"/>
                  </a:cubicBezTo>
                  <a:cubicBezTo>
                    <a:pt x="0" y="118042"/>
                    <a:pt x="90976" y="0"/>
                    <a:pt x="203200" y="0"/>
                  </a:cubicBezTo>
                  <a:lnTo>
                    <a:pt x="609600" y="0"/>
                  </a:lnTo>
                  <a:close/>
                </a:path>
              </a:pathLst>
            </a:custGeom>
            <a:solidFill>
              <a:srgbClr val="000000">
                <a:alpha val="0"/>
              </a:srgbClr>
            </a:solidFill>
            <a:ln w="28575" cap="sq">
              <a:solidFill>
                <a:srgbClr val="FF0000"/>
              </a:solidFill>
              <a:prstDash val="solid"/>
              <a:miter/>
            </a:ln>
          </p:spPr>
          <p:txBody>
            <a:bodyPr/>
            <a:lstStyle/>
            <a:p>
              <a:endParaRPr lang="pt-BR"/>
            </a:p>
          </p:txBody>
        </p:sp>
        <p:sp>
          <p:nvSpPr>
            <p:cNvPr id="45" name="TextBox 45"/>
            <p:cNvSpPr txBox="1"/>
            <p:nvPr/>
          </p:nvSpPr>
          <p:spPr>
            <a:xfrm>
              <a:off x="0" y="-38100"/>
              <a:ext cx="812800" cy="565410"/>
            </a:xfrm>
            <a:prstGeom prst="rect">
              <a:avLst/>
            </a:prstGeom>
          </p:spPr>
          <p:txBody>
            <a:bodyPr lIns="50800" tIns="50800" rIns="50800" bIns="50800" rtlCol="0" anchor="ctr"/>
            <a:lstStyle/>
            <a:p>
              <a:pPr algn="ctr">
                <a:lnSpc>
                  <a:spcPts val="2659"/>
                </a:lnSpc>
              </a:pPr>
              <a:endParaRPr/>
            </a:p>
          </p:txBody>
        </p:sp>
      </p:grpSp>
      <p:grpSp>
        <p:nvGrpSpPr>
          <p:cNvPr id="46" name="Group 46"/>
          <p:cNvGrpSpPr/>
          <p:nvPr/>
        </p:nvGrpSpPr>
        <p:grpSpPr>
          <a:xfrm>
            <a:off x="5323898" y="12651477"/>
            <a:ext cx="4811510" cy="912124"/>
            <a:chOff x="0" y="-59608"/>
            <a:chExt cx="1267229" cy="240230"/>
          </a:xfrm>
        </p:grpSpPr>
        <p:sp>
          <p:nvSpPr>
            <p:cNvPr id="47" name="Freeform 47"/>
            <p:cNvSpPr/>
            <p:nvPr/>
          </p:nvSpPr>
          <p:spPr>
            <a:xfrm>
              <a:off x="0" y="0"/>
              <a:ext cx="1254534" cy="135455"/>
            </a:xfrm>
            <a:custGeom>
              <a:avLst/>
              <a:gdLst/>
              <a:ahLst/>
              <a:cxnLst/>
              <a:rect l="l" t="t" r="r" b="b"/>
              <a:pathLst>
                <a:path w="1254534" h="135455">
                  <a:moveTo>
                    <a:pt x="0" y="0"/>
                  </a:moveTo>
                  <a:lnTo>
                    <a:pt x="1254534" y="0"/>
                  </a:lnTo>
                  <a:lnTo>
                    <a:pt x="1254534" y="135455"/>
                  </a:lnTo>
                  <a:lnTo>
                    <a:pt x="0" y="135455"/>
                  </a:lnTo>
                  <a:close/>
                </a:path>
              </a:pathLst>
            </a:custGeom>
            <a:solidFill>
              <a:srgbClr val="F3C876"/>
            </a:solidFill>
          </p:spPr>
          <p:txBody>
            <a:bodyPr/>
            <a:lstStyle/>
            <a:p>
              <a:endParaRPr lang="pt-BR"/>
            </a:p>
          </p:txBody>
        </p:sp>
        <p:sp>
          <p:nvSpPr>
            <p:cNvPr id="48" name="TextBox 48"/>
            <p:cNvSpPr txBox="1"/>
            <p:nvPr/>
          </p:nvSpPr>
          <p:spPr>
            <a:xfrm>
              <a:off x="12695" y="-59608"/>
              <a:ext cx="1254534" cy="240230"/>
            </a:xfrm>
            <a:prstGeom prst="rect">
              <a:avLst/>
            </a:prstGeom>
          </p:spPr>
          <p:txBody>
            <a:bodyPr lIns="38100" tIns="38100" rIns="38100" bIns="38100" rtlCol="0" anchor="ctr"/>
            <a:lstStyle/>
            <a:p>
              <a:pPr marL="0" lvl="0" indent="0" algn="l">
                <a:lnSpc>
                  <a:spcPts val="3500"/>
                </a:lnSpc>
              </a:pPr>
              <a:r>
                <a:rPr lang="en-US" sz="2500" dirty="0">
                  <a:solidFill>
                    <a:srgbClr val="000000"/>
                  </a:solidFill>
                  <a:latin typeface="Arial Bold"/>
                </a:rPr>
                <a:t>REFERÊNCIAS</a:t>
              </a:r>
            </a:p>
          </p:txBody>
        </p:sp>
      </p:grpSp>
      <p:sp>
        <p:nvSpPr>
          <p:cNvPr id="49" name="TextBox 49"/>
          <p:cNvSpPr txBox="1"/>
          <p:nvPr/>
        </p:nvSpPr>
        <p:spPr>
          <a:xfrm>
            <a:off x="286927" y="2619989"/>
            <a:ext cx="9713146" cy="895350"/>
          </a:xfrm>
          <a:prstGeom prst="rect">
            <a:avLst/>
          </a:prstGeom>
        </p:spPr>
        <p:txBody>
          <a:bodyPr lIns="0" tIns="0" rIns="0" bIns="0" rtlCol="0" anchor="t">
            <a:spAutoFit/>
          </a:bodyPr>
          <a:lstStyle/>
          <a:p>
            <a:pPr algn="ctr">
              <a:lnSpc>
                <a:spcPts val="2279"/>
              </a:lnSpc>
            </a:pPr>
            <a:r>
              <a:rPr lang="en-US" sz="1899">
                <a:solidFill>
                  <a:srgbClr val="000000"/>
                </a:solidFill>
                <a:latin typeface="Arial Bold"/>
              </a:rPr>
              <a:t>Pedro Henrique Lorenz Freitas; Arthur Garbinato Guidi; Munique Kurtz de Mello</a:t>
            </a:r>
          </a:p>
          <a:p>
            <a:pPr algn="ctr">
              <a:lnSpc>
                <a:spcPts val="2279"/>
              </a:lnSpc>
            </a:pPr>
            <a:r>
              <a:rPr lang="en-US" sz="1899">
                <a:solidFill>
                  <a:srgbClr val="000000"/>
                </a:solidFill>
                <a:latin typeface="Arial"/>
              </a:rPr>
              <a:t>Acadêmico da Universidade do Vale do Itajaí - UNIVALI; Gastroenterologista e Endoscopista.</a:t>
            </a:r>
          </a:p>
        </p:txBody>
      </p:sp>
      <p:sp>
        <p:nvSpPr>
          <p:cNvPr id="50" name="TextBox 50"/>
          <p:cNvSpPr txBox="1"/>
          <p:nvPr/>
        </p:nvSpPr>
        <p:spPr>
          <a:xfrm>
            <a:off x="128278" y="1219200"/>
            <a:ext cx="10067282" cy="1438194"/>
          </a:xfrm>
          <a:prstGeom prst="rect">
            <a:avLst/>
          </a:prstGeom>
        </p:spPr>
        <p:txBody>
          <a:bodyPr lIns="0" tIns="0" rIns="0" bIns="0" rtlCol="0" anchor="t">
            <a:spAutoFit/>
          </a:bodyPr>
          <a:lstStyle/>
          <a:p>
            <a:pPr algn="ctr">
              <a:lnSpc>
                <a:spcPts val="3600"/>
              </a:lnSpc>
            </a:pPr>
            <a:r>
              <a:rPr lang="en-US" sz="3000" dirty="0">
                <a:solidFill>
                  <a:srgbClr val="000000"/>
                </a:solidFill>
                <a:latin typeface="Arial Bold"/>
              </a:rPr>
              <a:t>UVEÍTE ANTERIOR AGUDA COMO MANIFESTAÇÃO EXTRAINTESTINAL PRÉVIA AO DIAGNÓSTICO DE RETOCOLITE ULCERATIVA: RELATO DE CASO</a:t>
            </a:r>
          </a:p>
        </p:txBody>
      </p:sp>
      <p:sp>
        <p:nvSpPr>
          <p:cNvPr id="51" name="TextBox 51"/>
          <p:cNvSpPr txBox="1"/>
          <p:nvPr/>
        </p:nvSpPr>
        <p:spPr>
          <a:xfrm>
            <a:off x="242525" y="8260608"/>
            <a:ext cx="4763309" cy="709732"/>
          </a:xfrm>
          <a:prstGeom prst="rect">
            <a:avLst/>
          </a:prstGeom>
        </p:spPr>
        <p:txBody>
          <a:bodyPr lIns="0" tIns="0" rIns="0" bIns="0" rtlCol="0" anchor="t">
            <a:spAutoFit/>
          </a:bodyPr>
          <a:lstStyle/>
          <a:p>
            <a:pPr marL="0" lvl="0" indent="0" algn="just">
              <a:lnSpc>
                <a:spcPts val="1819"/>
              </a:lnSpc>
              <a:spcBef>
                <a:spcPct val="0"/>
              </a:spcBef>
            </a:pPr>
            <a:r>
              <a:rPr lang="en-US" sz="1299" dirty="0">
                <a:solidFill>
                  <a:srgbClr val="000000"/>
                </a:solidFill>
                <a:latin typeface="Arial"/>
              </a:rPr>
              <a:t>  </a:t>
            </a:r>
            <a:r>
              <a:rPr lang="en-US" sz="1299" dirty="0" err="1">
                <a:solidFill>
                  <a:srgbClr val="000000"/>
                </a:solidFill>
                <a:latin typeface="Arial"/>
              </a:rPr>
              <a:t>Relato</a:t>
            </a:r>
            <a:r>
              <a:rPr lang="en-US" sz="1299" dirty="0">
                <a:solidFill>
                  <a:srgbClr val="000000"/>
                </a:solidFill>
                <a:latin typeface="Arial"/>
              </a:rPr>
              <a:t> de </a:t>
            </a:r>
            <a:r>
              <a:rPr lang="en-US" sz="1299" dirty="0" err="1">
                <a:solidFill>
                  <a:srgbClr val="000000"/>
                </a:solidFill>
                <a:latin typeface="Arial"/>
              </a:rPr>
              <a:t>caso</a:t>
            </a:r>
            <a:r>
              <a:rPr lang="en-US" sz="1299" dirty="0">
                <a:solidFill>
                  <a:srgbClr val="000000"/>
                </a:solidFill>
                <a:latin typeface="Arial"/>
              </a:rPr>
              <a:t>. Coleta de dados </a:t>
            </a:r>
            <a:r>
              <a:rPr lang="en-US" sz="1299" dirty="0" err="1">
                <a:solidFill>
                  <a:srgbClr val="000000"/>
                </a:solidFill>
                <a:latin typeface="Arial"/>
              </a:rPr>
              <a:t>realizada</a:t>
            </a:r>
            <a:r>
              <a:rPr lang="en-US" sz="1299" dirty="0">
                <a:solidFill>
                  <a:srgbClr val="000000"/>
                </a:solidFill>
                <a:latin typeface="Arial"/>
              </a:rPr>
              <a:t> via </a:t>
            </a:r>
            <a:r>
              <a:rPr lang="en-US" sz="1299" dirty="0" err="1">
                <a:solidFill>
                  <a:srgbClr val="000000"/>
                </a:solidFill>
                <a:latin typeface="Arial"/>
              </a:rPr>
              <a:t>prontuário</a:t>
            </a:r>
            <a:r>
              <a:rPr lang="en-US" sz="1299" dirty="0">
                <a:solidFill>
                  <a:srgbClr val="000000"/>
                </a:solidFill>
                <a:latin typeface="Arial"/>
              </a:rPr>
              <a:t> com </a:t>
            </a:r>
            <a:r>
              <a:rPr lang="en-US" sz="1299" dirty="0" err="1">
                <a:solidFill>
                  <a:srgbClr val="000000"/>
                </a:solidFill>
                <a:latin typeface="Arial"/>
              </a:rPr>
              <a:t>respectiva</a:t>
            </a:r>
            <a:r>
              <a:rPr lang="en-US" sz="1299" dirty="0">
                <a:solidFill>
                  <a:srgbClr val="000000"/>
                </a:solidFill>
                <a:latin typeface="Arial"/>
              </a:rPr>
              <a:t> </a:t>
            </a:r>
            <a:r>
              <a:rPr lang="en-US" sz="1299" dirty="0" err="1">
                <a:solidFill>
                  <a:srgbClr val="000000"/>
                </a:solidFill>
                <a:latin typeface="Arial"/>
              </a:rPr>
              <a:t>revisão</a:t>
            </a:r>
            <a:r>
              <a:rPr lang="en-US" sz="1299" dirty="0">
                <a:solidFill>
                  <a:srgbClr val="000000"/>
                </a:solidFill>
                <a:latin typeface="Arial"/>
              </a:rPr>
              <a:t> da </a:t>
            </a:r>
            <a:r>
              <a:rPr lang="en-US" sz="1299" dirty="0" err="1">
                <a:solidFill>
                  <a:srgbClr val="000000"/>
                </a:solidFill>
                <a:latin typeface="Arial"/>
              </a:rPr>
              <a:t>literatura</a:t>
            </a:r>
            <a:r>
              <a:rPr lang="en-US" sz="1299" dirty="0">
                <a:solidFill>
                  <a:srgbClr val="000000"/>
                </a:solidFill>
                <a:latin typeface="Arial"/>
              </a:rPr>
              <a:t> </a:t>
            </a:r>
            <a:r>
              <a:rPr lang="en-US" sz="1299" dirty="0" err="1">
                <a:solidFill>
                  <a:srgbClr val="000000"/>
                </a:solidFill>
                <a:latin typeface="Arial"/>
              </a:rPr>
              <a:t>nas</a:t>
            </a:r>
            <a:r>
              <a:rPr lang="en-US" sz="1299" dirty="0">
                <a:solidFill>
                  <a:srgbClr val="000000"/>
                </a:solidFill>
                <a:latin typeface="Arial"/>
              </a:rPr>
              <a:t> bases de dados PubMed, </a:t>
            </a:r>
            <a:r>
              <a:rPr lang="en-US" sz="1299" dirty="0" err="1">
                <a:solidFill>
                  <a:srgbClr val="000000"/>
                </a:solidFill>
                <a:latin typeface="Arial"/>
              </a:rPr>
              <a:t>Scielo</a:t>
            </a:r>
            <a:r>
              <a:rPr lang="en-US" sz="1299" dirty="0">
                <a:solidFill>
                  <a:srgbClr val="000000"/>
                </a:solidFill>
                <a:latin typeface="Arial"/>
              </a:rPr>
              <a:t> e Elsevier.</a:t>
            </a:r>
          </a:p>
        </p:txBody>
      </p:sp>
      <p:sp>
        <p:nvSpPr>
          <p:cNvPr id="52" name="TextBox 52"/>
          <p:cNvSpPr txBox="1"/>
          <p:nvPr/>
        </p:nvSpPr>
        <p:spPr>
          <a:xfrm>
            <a:off x="242525" y="4143585"/>
            <a:ext cx="4763309" cy="3452138"/>
          </a:xfrm>
          <a:prstGeom prst="rect">
            <a:avLst/>
          </a:prstGeom>
        </p:spPr>
        <p:txBody>
          <a:bodyPr lIns="0" tIns="0" rIns="0" bIns="0" rtlCol="0" anchor="t">
            <a:spAutoFit/>
          </a:bodyPr>
          <a:lstStyle/>
          <a:p>
            <a:pPr algn="just">
              <a:lnSpc>
                <a:spcPts val="1819"/>
              </a:lnSpc>
            </a:pPr>
            <a:r>
              <a:rPr lang="en-US" sz="1299">
                <a:solidFill>
                  <a:srgbClr val="000000"/>
                </a:solidFill>
                <a:latin typeface="Arial"/>
              </a:rPr>
              <a:t>  As doenças inflamatórias intestinais (DII) são condições sistêmicas que, além de acometer o trato gastrointestinal, apresentam inúmeras manifestações extraintestinais (MEIs) (1). Estas podem ocorrer antes do início dos sintomas intestinais em 24% dos pacientes, demonstrando a importância de serem reconhecidas a fim de iniciar procedimentos diagnósticos apropriados (3). </a:t>
            </a:r>
          </a:p>
          <a:p>
            <a:pPr algn="just">
              <a:lnSpc>
                <a:spcPts val="1819"/>
              </a:lnSpc>
            </a:pPr>
            <a:r>
              <a:rPr lang="en-US" sz="1299">
                <a:solidFill>
                  <a:srgbClr val="000000"/>
                </a:solidFill>
                <a:latin typeface="Arial"/>
              </a:rPr>
              <a:t>  Dentre as MEIs, as manifestações oculares são as terceiras mais prevalentes totalizando cerca de 2 a 5% dos pacientes portadores de DII.  Os acometimentos mais comuns são episclerite, esclerite e principalmente a uveíte (6). </a:t>
            </a:r>
          </a:p>
          <a:p>
            <a:pPr marL="0" lvl="0" indent="0" algn="just">
              <a:lnSpc>
                <a:spcPts val="1819"/>
              </a:lnSpc>
              <a:spcBef>
                <a:spcPct val="0"/>
              </a:spcBef>
            </a:pPr>
            <a:r>
              <a:rPr lang="en-US" sz="1299">
                <a:solidFill>
                  <a:srgbClr val="000000"/>
                </a:solidFill>
                <a:latin typeface="Arial"/>
              </a:rPr>
              <a:t>   O presente estudo relata um caso de uma paciente feminina, de 31 anos, sem comorbidades prévias, que apresentou uveíte anterior aguda em OD como manifestação extraintestinal prévia ao diagnóstico de Retocolite Ulcerativa (RCU).</a:t>
            </a:r>
          </a:p>
        </p:txBody>
      </p:sp>
      <p:sp>
        <p:nvSpPr>
          <p:cNvPr id="53" name="TextBox 53"/>
          <p:cNvSpPr txBox="1"/>
          <p:nvPr/>
        </p:nvSpPr>
        <p:spPr>
          <a:xfrm>
            <a:off x="242525" y="9637046"/>
            <a:ext cx="4763309" cy="4594807"/>
          </a:xfrm>
          <a:prstGeom prst="rect">
            <a:avLst/>
          </a:prstGeom>
        </p:spPr>
        <p:txBody>
          <a:bodyPr lIns="0" tIns="0" rIns="0" bIns="0" rtlCol="0" anchor="t">
            <a:spAutoFit/>
          </a:bodyPr>
          <a:lstStyle/>
          <a:p>
            <a:pPr marL="0" lvl="0" indent="0" algn="just">
              <a:lnSpc>
                <a:spcPts val="1819"/>
              </a:lnSpc>
              <a:spcBef>
                <a:spcPct val="0"/>
              </a:spcBef>
            </a:pPr>
            <a:r>
              <a:rPr lang="en-US" sz="1299" dirty="0">
                <a:solidFill>
                  <a:srgbClr val="000000"/>
                </a:solidFill>
                <a:latin typeface="Arial"/>
              </a:rPr>
              <a:t>  </a:t>
            </a:r>
            <a:r>
              <a:rPr lang="en-US" sz="1299" u="none" strike="noStrike" dirty="0" err="1">
                <a:solidFill>
                  <a:srgbClr val="000000"/>
                </a:solidFill>
                <a:latin typeface="Arial"/>
              </a:rPr>
              <a:t>Paciente</a:t>
            </a:r>
            <a:r>
              <a:rPr lang="en-US" sz="1299" u="none" strike="noStrike" dirty="0">
                <a:solidFill>
                  <a:srgbClr val="000000"/>
                </a:solidFill>
                <a:latin typeface="Arial"/>
              </a:rPr>
              <a:t> </a:t>
            </a:r>
            <a:r>
              <a:rPr lang="en-US" sz="1299" u="none" strike="noStrike" dirty="0" err="1">
                <a:solidFill>
                  <a:srgbClr val="000000"/>
                </a:solidFill>
                <a:latin typeface="Arial"/>
              </a:rPr>
              <a:t>feminina</a:t>
            </a:r>
            <a:r>
              <a:rPr lang="en-US" sz="1299" u="none" strike="noStrike" dirty="0">
                <a:solidFill>
                  <a:srgbClr val="000000"/>
                </a:solidFill>
                <a:latin typeface="Arial"/>
              </a:rPr>
              <a:t>, 31 </a:t>
            </a:r>
            <a:r>
              <a:rPr lang="en-US" sz="1299" u="none" strike="noStrike" dirty="0" err="1">
                <a:solidFill>
                  <a:srgbClr val="000000"/>
                </a:solidFill>
                <a:latin typeface="Arial"/>
              </a:rPr>
              <a:t>anos</a:t>
            </a:r>
            <a:r>
              <a:rPr lang="en-US" sz="1299" u="none" strike="noStrike" dirty="0">
                <a:solidFill>
                  <a:srgbClr val="000000"/>
                </a:solidFill>
                <a:latin typeface="Arial"/>
              </a:rPr>
              <a:t>, </a:t>
            </a:r>
            <a:r>
              <a:rPr lang="en-US" sz="1299" u="none" strike="noStrike" dirty="0" err="1">
                <a:solidFill>
                  <a:srgbClr val="000000"/>
                </a:solidFill>
                <a:latin typeface="Arial"/>
              </a:rPr>
              <a:t>vem</a:t>
            </a:r>
            <a:r>
              <a:rPr lang="en-US" sz="1299" u="none" strike="noStrike" dirty="0">
                <a:solidFill>
                  <a:srgbClr val="000000"/>
                </a:solidFill>
                <a:latin typeface="Arial"/>
              </a:rPr>
              <a:t> a consulta ambulatorial (</a:t>
            </a:r>
            <a:r>
              <a:rPr lang="en-US" sz="1299" u="none" strike="noStrike" dirty="0" err="1">
                <a:solidFill>
                  <a:srgbClr val="000000"/>
                </a:solidFill>
                <a:latin typeface="Arial"/>
              </a:rPr>
              <a:t>outubro</a:t>
            </a:r>
            <a:r>
              <a:rPr lang="en-US" sz="1299" u="none" strike="noStrike" dirty="0">
                <a:solidFill>
                  <a:srgbClr val="000000"/>
                </a:solidFill>
                <a:latin typeface="Arial"/>
              </a:rPr>
              <a:t> de 2021) </a:t>
            </a:r>
            <a:r>
              <a:rPr lang="en-US" sz="1299" u="none" strike="noStrike" dirty="0" err="1">
                <a:solidFill>
                  <a:srgbClr val="000000"/>
                </a:solidFill>
                <a:latin typeface="Arial"/>
              </a:rPr>
              <a:t>relatando</a:t>
            </a:r>
            <a:r>
              <a:rPr lang="en-US" sz="1299" u="none" strike="noStrike" dirty="0">
                <a:solidFill>
                  <a:srgbClr val="000000"/>
                </a:solidFill>
                <a:latin typeface="Arial"/>
              </a:rPr>
              <a:t> </a:t>
            </a:r>
            <a:r>
              <a:rPr lang="en-US" sz="1299" u="none" strike="noStrike" dirty="0" err="1">
                <a:solidFill>
                  <a:srgbClr val="000000"/>
                </a:solidFill>
                <a:latin typeface="Arial"/>
              </a:rPr>
              <a:t>hiperemia</a:t>
            </a:r>
            <a:r>
              <a:rPr lang="en-US" sz="1299" u="none" strike="noStrike" dirty="0">
                <a:solidFill>
                  <a:srgbClr val="000000"/>
                </a:solidFill>
                <a:latin typeface="Arial"/>
              </a:rPr>
              <a:t> </a:t>
            </a:r>
            <a:r>
              <a:rPr lang="en-US" sz="1299" u="none" strike="noStrike" dirty="0" err="1">
                <a:solidFill>
                  <a:srgbClr val="000000"/>
                </a:solidFill>
                <a:latin typeface="Arial"/>
              </a:rPr>
              <a:t>conjuntival</a:t>
            </a:r>
            <a:r>
              <a:rPr lang="en-US" sz="1299" u="none" strike="noStrike" dirty="0">
                <a:solidFill>
                  <a:srgbClr val="000000"/>
                </a:solidFill>
                <a:latin typeface="Arial"/>
              </a:rPr>
              <a:t>, </a:t>
            </a:r>
            <a:r>
              <a:rPr lang="en-US" sz="1299" u="none" strike="noStrike" dirty="0" err="1">
                <a:solidFill>
                  <a:srgbClr val="000000"/>
                </a:solidFill>
                <a:latin typeface="Arial"/>
              </a:rPr>
              <a:t>fotofobia</a:t>
            </a:r>
            <a:r>
              <a:rPr lang="en-US" sz="1299" u="none" strike="noStrike" dirty="0">
                <a:solidFill>
                  <a:srgbClr val="000000"/>
                </a:solidFill>
                <a:latin typeface="Arial"/>
              </a:rPr>
              <a:t> e </a:t>
            </a:r>
            <a:r>
              <a:rPr lang="en-US" sz="1299" u="none" strike="noStrike" dirty="0" err="1">
                <a:solidFill>
                  <a:srgbClr val="000000"/>
                </a:solidFill>
                <a:latin typeface="Arial"/>
              </a:rPr>
              <a:t>dor</a:t>
            </a:r>
            <a:r>
              <a:rPr lang="en-US" sz="1299" u="none" strike="noStrike" dirty="0">
                <a:solidFill>
                  <a:srgbClr val="000000"/>
                </a:solidFill>
                <a:latin typeface="Arial"/>
              </a:rPr>
              <a:t> </a:t>
            </a:r>
            <a:r>
              <a:rPr lang="en-US" sz="1299" u="none" strike="noStrike" dirty="0" err="1">
                <a:solidFill>
                  <a:srgbClr val="000000"/>
                </a:solidFill>
                <a:latin typeface="Arial"/>
              </a:rPr>
              <a:t>leve</a:t>
            </a:r>
            <a:r>
              <a:rPr lang="en-US" sz="1299" u="none" strike="noStrike" dirty="0">
                <a:solidFill>
                  <a:srgbClr val="000000"/>
                </a:solidFill>
                <a:latin typeface="Arial"/>
              </a:rPr>
              <a:t> </a:t>
            </a:r>
            <a:r>
              <a:rPr lang="en-US" sz="1299" u="none" strike="noStrike" dirty="0" err="1">
                <a:solidFill>
                  <a:srgbClr val="000000"/>
                </a:solidFill>
                <a:latin typeface="Arial"/>
              </a:rPr>
              <a:t>em</a:t>
            </a:r>
            <a:r>
              <a:rPr lang="en-US" sz="1299" u="none" strike="noStrike" dirty="0">
                <a:solidFill>
                  <a:srgbClr val="000000"/>
                </a:solidFill>
                <a:latin typeface="Arial"/>
              </a:rPr>
              <a:t> OD </a:t>
            </a:r>
            <a:r>
              <a:rPr lang="en-US" sz="1299" u="none" strike="noStrike" dirty="0" err="1">
                <a:solidFill>
                  <a:srgbClr val="000000"/>
                </a:solidFill>
                <a:latin typeface="Arial"/>
              </a:rPr>
              <a:t>há</a:t>
            </a:r>
            <a:r>
              <a:rPr lang="en-US" sz="1299" u="none" strike="noStrike" dirty="0">
                <a:solidFill>
                  <a:srgbClr val="000000"/>
                </a:solidFill>
                <a:latin typeface="Arial"/>
              </a:rPr>
              <a:t> 4 </a:t>
            </a:r>
            <a:r>
              <a:rPr lang="en-US" sz="1299" u="none" strike="noStrike" dirty="0" err="1">
                <a:solidFill>
                  <a:srgbClr val="000000"/>
                </a:solidFill>
                <a:latin typeface="Arial"/>
              </a:rPr>
              <a:t>dias</a:t>
            </a:r>
            <a:r>
              <a:rPr lang="en-US" sz="1299" u="none" strike="noStrike" dirty="0">
                <a:solidFill>
                  <a:srgbClr val="000000"/>
                </a:solidFill>
                <a:latin typeface="Arial"/>
              </a:rPr>
              <a:t>. Nega </a:t>
            </a:r>
            <a:r>
              <a:rPr lang="en-US" sz="1299" u="none" strike="noStrike" dirty="0" err="1">
                <a:solidFill>
                  <a:srgbClr val="000000"/>
                </a:solidFill>
                <a:latin typeface="Arial"/>
              </a:rPr>
              <a:t>uso</a:t>
            </a:r>
            <a:r>
              <a:rPr lang="en-US" sz="1299" u="none" strike="noStrike" dirty="0">
                <a:solidFill>
                  <a:srgbClr val="000000"/>
                </a:solidFill>
                <a:latin typeface="Arial"/>
              </a:rPr>
              <a:t> de </a:t>
            </a:r>
            <a:r>
              <a:rPr lang="en-US" sz="1299" u="none" strike="noStrike" dirty="0" err="1">
                <a:solidFill>
                  <a:srgbClr val="000000"/>
                </a:solidFill>
                <a:latin typeface="Arial"/>
              </a:rPr>
              <a:t>colírios</a:t>
            </a:r>
            <a:r>
              <a:rPr lang="en-US" sz="1299" u="none" strike="noStrike" dirty="0">
                <a:solidFill>
                  <a:srgbClr val="000000"/>
                </a:solidFill>
                <a:latin typeface="Arial"/>
              </a:rPr>
              <a:t> </a:t>
            </a:r>
            <a:r>
              <a:rPr lang="en-US" sz="1299" u="none" strike="noStrike" dirty="0" err="1">
                <a:solidFill>
                  <a:srgbClr val="000000"/>
                </a:solidFill>
                <a:latin typeface="Arial"/>
              </a:rPr>
              <a:t>contínuos</a:t>
            </a:r>
            <a:r>
              <a:rPr lang="en-US" sz="1299" u="none" strike="noStrike" dirty="0">
                <a:solidFill>
                  <a:srgbClr val="000000"/>
                </a:solidFill>
                <a:latin typeface="Arial"/>
              </a:rPr>
              <a:t>, </a:t>
            </a:r>
            <a:r>
              <a:rPr lang="en-US" sz="1299" u="none" strike="noStrike" dirty="0" err="1">
                <a:solidFill>
                  <a:srgbClr val="000000"/>
                </a:solidFill>
                <a:latin typeface="Arial"/>
              </a:rPr>
              <a:t>óculos</a:t>
            </a:r>
            <a:r>
              <a:rPr lang="en-US" sz="1299" u="none" strike="noStrike" dirty="0">
                <a:solidFill>
                  <a:srgbClr val="000000"/>
                </a:solidFill>
                <a:latin typeface="Arial"/>
              </a:rPr>
              <a:t>, </a:t>
            </a:r>
            <a:r>
              <a:rPr lang="en-US" sz="1299" u="none" strike="noStrike" dirty="0" err="1">
                <a:solidFill>
                  <a:srgbClr val="000000"/>
                </a:solidFill>
                <a:latin typeface="Arial"/>
              </a:rPr>
              <a:t>lentes</a:t>
            </a:r>
            <a:r>
              <a:rPr lang="en-US" sz="1299" u="none" strike="noStrike" dirty="0">
                <a:solidFill>
                  <a:srgbClr val="000000"/>
                </a:solidFill>
                <a:latin typeface="Arial"/>
              </a:rPr>
              <a:t> de </a:t>
            </a:r>
            <a:r>
              <a:rPr lang="en-US" sz="1299" u="none" strike="noStrike" dirty="0" err="1">
                <a:solidFill>
                  <a:srgbClr val="000000"/>
                </a:solidFill>
                <a:latin typeface="Arial"/>
              </a:rPr>
              <a:t>contato</a:t>
            </a:r>
            <a:r>
              <a:rPr lang="en-US" sz="1299" u="none" strike="noStrike" dirty="0">
                <a:solidFill>
                  <a:srgbClr val="000000"/>
                </a:solidFill>
                <a:latin typeface="Arial"/>
              </a:rPr>
              <a:t> </a:t>
            </a:r>
            <a:r>
              <a:rPr lang="en-US" sz="1299" u="none" strike="noStrike" dirty="0" err="1">
                <a:solidFill>
                  <a:srgbClr val="000000"/>
                </a:solidFill>
                <a:latin typeface="Arial"/>
              </a:rPr>
              <a:t>ou</a:t>
            </a:r>
            <a:r>
              <a:rPr lang="en-US" sz="1299" u="none" strike="noStrike" dirty="0">
                <a:solidFill>
                  <a:srgbClr val="000000"/>
                </a:solidFill>
                <a:latin typeface="Arial"/>
              </a:rPr>
              <a:t> </a:t>
            </a:r>
            <a:r>
              <a:rPr lang="en-US" sz="1299" u="none" strike="noStrike" dirty="0" err="1">
                <a:solidFill>
                  <a:srgbClr val="000000"/>
                </a:solidFill>
                <a:latin typeface="Arial"/>
              </a:rPr>
              <a:t>cirurgias</a:t>
            </a:r>
            <a:r>
              <a:rPr lang="en-US" sz="1299" u="none" strike="noStrike" dirty="0">
                <a:solidFill>
                  <a:srgbClr val="000000"/>
                </a:solidFill>
                <a:latin typeface="Arial"/>
              </a:rPr>
              <a:t> </a:t>
            </a:r>
            <a:r>
              <a:rPr lang="en-US" sz="1299" u="none" strike="noStrike" dirty="0" err="1">
                <a:solidFill>
                  <a:srgbClr val="000000"/>
                </a:solidFill>
                <a:latin typeface="Arial"/>
              </a:rPr>
              <a:t>oculares</a:t>
            </a:r>
            <a:r>
              <a:rPr lang="en-US" sz="1299" u="none" strike="noStrike" dirty="0">
                <a:solidFill>
                  <a:srgbClr val="000000"/>
                </a:solidFill>
                <a:latin typeface="Arial"/>
              </a:rPr>
              <a:t> </a:t>
            </a:r>
            <a:r>
              <a:rPr lang="en-US" sz="1299" u="none" strike="noStrike" dirty="0" err="1">
                <a:solidFill>
                  <a:srgbClr val="000000"/>
                </a:solidFill>
                <a:latin typeface="Arial"/>
              </a:rPr>
              <a:t>prévias</a:t>
            </a:r>
            <a:r>
              <a:rPr lang="en-US" sz="1299" u="none" strike="noStrike" dirty="0">
                <a:solidFill>
                  <a:srgbClr val="000000"/>
                </a:solidFill>
                <a:latin typeface="Arial"/>
              </a:rPr>
              <a:t>. Relata </a:t>
            </a:r>
            <a:r>
              <a:rPr lang="en-US" sz="1299" u="none" strike="noStrike" dirty="0" err="1">
                <a:solidFill>
                  <a:srgbClr val="000000"/>
                </a:solidFill>
                <a:latin typeface="Arial"/>
              </a:rPr>
              <a:t>ainda</a:t>
            </a:r>
            <a:r>
              <a:rPr lang="en-US" sz="1299" u="none" strike="noStrike" dirty="0">
                <a:solidFill>
                  <a:srgbClr val="000000"/>
                </a:solidFill>
                <a:latin typeface="Arial"/>
              </a:rPr>
              <a:t> </a:t>
            </a:r>
            <a:r>
              <a:rPr lang="en-US" sz="1299" u="none" strike="noStrike" dirty="0" err="1">
                <a:solidFill>
                  <a:srgbClr val="000000"/>
                </a:solidFill>
                <a:latin typeface="Arial"/>
              </a:rPr>
              <a:t>diarreia</a:t>
            </a:r>
            <a:r>
              <a:rPr lang="en-US" sz="1299" u="none" strike="noStrike" dirty="0">
                <a:solidFill>
                  <a:srgbClr val="000000"/>
                </a:solidFill>
                <a:latin typeface="Arial"/>
              </a:rPr>
              <a:t> de longa data (</a:t>
            </a:r>
            <a:r>
              <a:rPr lang="en-US" sz="1299" u="none" strike="noStrike" dirty="0" err="1">
                <a:solidFill>
                  <a:srgbClr val="000000"/>
                </a:solidFill>
                <a:latin typeface="Arial"/>
              </a:rPr>
              <a:t>desde</a:t>
            </a:r>
            <a:r>
              <a:rPr lang="en-US" sz="1299" u="none" strike="noStrike" dirty="0">
                <a:solidFill>
                  <a:srgbClr val="000000"/>
                </a:solidFill>
                <a:latin typeface="Arial"/>
              </a:rPr>
              <a:t> </a:t>
            </a:r>
            <a:r>
              <a:rPr lang="en-US" sz="1299" u="none" strike="noStrike" dirty="0" err="1">
                <a:solidFill>
                  <a:srgbClr val="000000"/>
                </a:solidFill>
                <a:latin typeface="Arial"/>
              </a:rPr>
              <a:t>os</a:t>
            </a:r>
            <a:r>
              <a:rPr lang="en-US" sz="1299" u="none" strike="noStrike" dirty="0">
                <a:solidFill>
                  <a:srgbClr val="000000"/>
                </a:solidFill>
                <a:latin typeface="Arial"/>
              </a:rPr>
              <a:t> 15 </a:t>
            </a:r>
            <a:r>
              <a:rPr lang="en-US" sz="1299" u="none" strike="noStrike" dirty="0" err="1">
                <a:solidFill>
                  <a:srgbClr val="000000"/>
                </a:solidFill>
                <a:latin typeface="Arial"/>
              </a:rPr>
              <a:t>anos</a:t>
            </a:r>
            <a:r>
              <a:rPr lang="en-US" sz="1299" u="none" strike="noStrike" dirty="0">
                <a:solidFill>
                  <a:srgbClr val="000000"/>
                </a:solidFill>
                <a:latin typeface="Arial"/>
              </a:rPr>
              <a:t>), </a:t>
            </a:r>
            <a:r>
              <a:rPr lang="en-US" sz="1299" u="none" strike="noStrike" dirty="0" err="1">
                <a:solidFill>
                  <a:srgbClr val="000000"/>
                </a:solidFill>
                <a:latin typeface="Arial"/>
              </a:rPr>
              <a:t>cerca</a:t>
            </a:r>
            <a:r>
              <a:rPr lang="en-US" sz="1299" u="none" strike="noStrike" dirty="0">
                <a:solidFill>
                  <a:srgbClr val="000000"/>
                </a:solidFill>
                <a:latin typeface="Arial"/>
              </a:rPr>
              <a:t> de 4 a 5 </a:t>
            </a:r>
            <a:r>
              <a:rPr lang="en-US" sz="1299" u="none" strike="noStrike" dirty="0" err="1">
                <a:solidFill>
                  <a:srgbClr val="000000"/>
                </a:solidFill>
                <a:latin typeface="Arial"/>
              </a:rPr>
              <a:t>evacuações</a:t>
            </a:r>
            <a:r>
              <a:rPr lang="en-US" sz="1299" u="none" strike="noStrike" dirty="0">
                <a:solidFill>
                  <a:srgbClr val="000000"/>
                </a:solidFill>
                <a:latin typeface="Arial"/>
              </a:rPr>
              <a:t> </a:t>
            </a:r>
            <a:r>
              <a:rPr lang="en-US" sz="1299" u="none" strike="noStrike" dirty="0" err="1">
                <a:solidFill>
                  <a:srgbClr val="000000"/>
                </a:solidFill>
                <a:latin typeface="Arial"/>
              </a:rPr>
              <a:t>ao</a:t>
            </a:r>
            <a:r>
              <a:rPr lang="en-US" sz="1299" u="none" strike="noStrike" dirty="0">
                <a:solidFill>
                  <a:srgbClr val="000000"/>
                </a:solidFill>
                <a:latin typeface="Arial"/>
              </a:rPr>
              <a:t> </a:t>
            </a:r>
            <a:r>
              <a:rPr lang="en-US" sz="1299" u="none" strike="noStrike" dirty="0" err="1">
                <a:solidFill>
                  <a:srgbClr val="000000"/>
                </a:solidFill>
                <a:latin typeface="Arial"/>
              </a:rPr>
              <a:t>dia</a:t>
            </a:r>
            <a:r>
              <a:rPr lang="en-US" sz="1299" u="none" strike="noStrike" dirty="0">
                <a:solidFill>
                  <a:srgbClr val="000000"/>
                </a:solidFill>
                <a:latin typeface="Arial"/>
              </a:rPr>
              <a:t>, com </a:t>
            </a:r>
            <a:r>
              <a:rPr lang="en-US" sz="1299" u="none" strike="noStrike" dirty="0" err="1">
                <a:solidFill>
                  <a:srgbClr val="000000"/>
                </a:solidFill>
                <a:latin typeface="Arial"/>
              </a:rPr>
              <a:t>urgência</a:t>
            </a:r>
            <a:r>
              <a:rPr lang="en-US" sz="1299" u="none" strike="noStrike" dirty="0">
                <a:solidFill>
                  <a:srgbClr val="000000"/>
                </a:solidFill>
                <a:latin typeface="Arial"/>
              </a:rPr>
              <a:t> </a:t>
            </a:r>
            <a:r>
              <a:rPr lang="en-US" sz="1299" u="none" strike="noStrike" dirty="0" err="1">
                <a:solidFill>
                  <a:srgbClr val="000000"/>
                </a:solidFill>
                <a:latin typeface="Arial"/>
              </a:rPr>
              <a:t>evacuatória</a:t>
            </a:r>
            <a:r>
              <a:rPr lang="en-US" sz="1299" u="none" strike="noStrike" dirty="0">
                <a:solidFill>
                  <a:srgbClr val="000000"/>
                </a:solidFill>
                <a:latin typeface="Arial"/>
              </a:rPr>
              <a:t>. </a:t>
            </a:r>
            <a:r>
              <a:rPr lang="en-US" sz="1299" u="none" strike="noStrike" dirty="0" err="1">
                <a:solidFill>
                  <a:srgbClr val="000000"/>
                </a:solidFill>
                <a:latin typeface="Arial"/>
              </a:rPr>
              <a:t>Nunca</a:t>
            </a:r>
            <a:r>
              <a:rPr lang="en-US" sz="1299" u="none" strike="noStrike" dirty="0">
                <a:solidFill>
                  <a:srgbClr val="000000"/>
                </a:solidFill>
                <a:latin typeface="Arial"/>
              </a:rPr>
              <a:t> </a:t>
            </a:r>
            <a:r>
              <a:rPr lang="en-US" sz="1299" u="none" strike="noStrike" dirty="0" err="1">
                <a:solidFill>
                  <a:srgbClr val="000000"/>
                </a:solidFill>
                <a:latin typeface="Arial"/>
              </a:rPr>
              <a:t>procurou</a:t>
            </a:r>
            <a:r>
              <a:rPr lang="en-US" sz="1299" u="none" strike="noStrike" dirty="0">
                <a:solidFill>
                  <a:srgbClr val="000000"/>
                </a:solidFill>
                <a:latin typeface="Arial"/>
              </a:rPr>
              <a:t> </a:t>
            </a:r>
            <a:r>
              <a:rPr lang="en-US" sz="1299" u="none" strike="noStrike" dirty="0" err="1">
                <a:solidFill>
                  <a:srgbClr val="000000"/>
                </a:solidFill>
                <a:latin typeface="Arial"/>
              </a:rPr>
              <a:t>profissional</a:t>
            </a:r>
            <a:r>
              <a:rPr lang="en-US" sz="1299" u="none" strike="noStrike" dirty="0">
                <a:solidFill>
                  <a:srgbClr val="000000"/>
                </a:solidFill>
                <a:latin typeface="Arial"/>
              </a:rPr>
              <a:t> </a:t>
            </a:r>
            <a:r>
              <a:rPr lang="en-US" sz="1299" u="none" strike="noStrike" dirty="0" err="1">
                <a:solidFill>
                  <a:srgbClr val="000000"/>
                </a:solidFill>
                <a:latin typeface="Arial"/>
              </a:rPr>
              <a:t>especializado</a:t>
            </a:r>
            <a:r>
              <a:rPr lang="en-US" sz="1299" u="none" strike="noStrike" dirty="0">
                <a:solidFill>
                  <a:srgbClr val="000000"/>
                </a:solidFill>
                <a:latin typeface="Arial"/>
              </a:rPr>
              <a:t> para </a:t>
            </a:r>
            <a:r>
              <a:rPr lang="en-US" sz="1299" u="none" strike="noStrike" dirty="0" err="1">
                <a:solidFill>
                  <a:srgbClr val="000000"/>
                </a:solidFill>
                <a:latin typeface="Arial"/>
              </a:rPr>
              <a:t>investigar</a:t>
            </a:r>
            <a:r>
              <a:rPr lang="en-US" sz="1299" u="none" strike="noStrike" dirty="0">
                <a:solidFill>
                  <a:srgbClr val="000000"/>
                </a:solidFill>
                <a:latin typeface="Arial"/>
              </a:rPr>
              <a:t> o </a:t>
            </a:r>
            <a:r>
              <a:rPr lang="en-US" sz="1299" u="none" strike="noStrike" dirty="0" err="1">
                <a:solidFill>
                  <a:srgbClr val="000000"/>
                </a:solidFill>
                <a:latin typeface="Arial"/>
              </a:rPr>
              <a:t>quadro</a:t>
            </a:r>
            <a:r>
              <a:rPr lang="en-US" sz="1299" u="none" strike="noStrike" dirty="0">
                <a:solidFill>
                  <a:srgbClr val="000000"/>
                </a:solidFill>
                <a:latin typeface="Arial"/>
              </a:rPr>
              <a:t>. </a:t>
            </a:r>
          </a:p>
          <a:p>
            <a:pPr marL="0" lvl="0" indent="0" algn="just">
              <a:lnSpc>
                <a:spcPts val="1819"/>
              </a:lnSpc>
              <a:spcBef>
                <a:spcPct val="0"/>
              </a:spcBef>
            </a:pPr>
            <a:r>
              <a:rPr lang="en-US" sz="1299" u="none" strike="noStrike" dirty="0">
                <a:solidFill>
                  <a:srgbClr val="000000"/>
                </a:solidFill>
                <a:latin typeface="Arial"/>
              </a:rPr>
              <a:t>  Ao </a:t>
            </a:r>
            <a:r>
              <a:rPr lang="en-US" sz="1299" u="none" strike="noStrike" dirty="0" err="1">
                <a:solidFill>
                  <a:srgbClr val="000000"/>
                </a:solidFill>
                <a:latin typeface="Arial"/>
              </a:rPr>
              <a:t>exame</a:t>
            </a:r>
            <a:r>
              <a:rPr lang="en-US" sz="1299" u="none" strike="noStrike" dirty="0">
                <a:solidFill>
                  <a:srgbClr val="000000"/>
                </a:solidFill>
                <a:latin typeface="Arial"/>
              </a:rPr>
              <a:t> </a:t>
            </a:r>
            <a:r>
              <a:rPr lang="en-US" sz="1299" u="none" strike="noStrike" dirty="0" err="1">
                <a:solidFill>
                  <a:srgbClr val="000000"/>
                </a:solidFill>
                <a:latin typeface="Arial"/>
              </a:rPr>
              <a:t>físico</a:t>
            </a:r>
            <a:r>
              <a:rPr lang="en-US" sz="1299" u="none" strike="noStrike" dirty="0">
                <a:solidFill>
                  <a:srgbClr val="000000"/>
                </a:solidFill>
                <a:latin typeface="Arial"/>
              </a:rPr>
              <a:t> </a:t>
            </a:r>
            <a:r>
              <a:rPr lang="en-US" sz="1299" u="none" strike="noStrike" dirty="0" err="1">
                <a:solidFill>
                  <a:srgbClr val="000000"/>
                </a:solidFill>
                <a:latin typeface="Arial"/>
              </a:rPr>
              <a:t>oftalmológico</a:t>
            </a:r>
            <a:r>
              <a:rPr lang="en-US" sz="1299" u="none" strike="noStrike" dirty="0">
                <a:solidFill>
                  <a:srgbClr val="000000"/>
                </a:solidFill>
                <a:latin typeface="Arial"/>
              </a:rPr>
              <a:t>, </a:t>
            </a:r>
            <a:r>
              <a:rPr lang="en-US" sz="1299" u="none" strike="noStrike" dirty="0" err="1">
                <a:solidFill>
                  <a:srgbClr val="000000"/>
                </a:solidFill>
                <a:latin typeface="Arial"/>
              </a:rPr>
              <a:t>paciente</a:t>
            </a:r>
            <a:r>
              <a:rPr lang="en-US" sz="1299" u="none" strike="noStrike" dirty="0">
                <a:solidFill>
                  <a:srgbClr val="000000"/>
                </a:solidFill>
                <a:latin typeface="Arial"/>
              </a:rPr>
              <a:t> </a:t>
            </a:r>
            <a:r>
              <a:rPr lang="en-US" sz="1299" u="none" strike="noStrike" dirty="0" err="1">
                <a:solidFill>
                  <a:srgbClr val="000000"/>
                </a:solidFill>
                <a:latin typeface="Arial"/>
              </a:rPr>
              <a:t>apresenta</a:t>
            </a:r>
            <a:r>
              <a:rPr lang="en-US" sz="1299" u="none" strike="noStrike" dirty="0">
                <a:solidFill>
                  <a:srgbClr val="000000"/>
                </a:solidFill>
                <a:latin typeface="Arial"/>
              </a:rPr>
              <a:t> </a:t>
            </a:r>
            <a:r>
              <a:rPr lang="en-US" sz="1299" u="none" strike="noStrike" dirty="0" err="1">
                <a:solidFill>
                  <a:srgbClr val="000000"/>
                </a:solidFill>
                <a:latin typeface="Arial"/>
              </a:rPr>
              <a:t>acuidade</a:t>
            </a:r>
            <a:r>
              <a:rPr lang="en-US" sz="1299" u="none" strike="noStrike" dirty="0">
                <a:solidFill>
                  <a:srgbClr val="000000"/>
                </a:solidFill>
                <a:latin typeface="Arial"/>
              </a:rPr>
              <a:t> visual de 20/20 AO. No </a:t>
            </a:r>
            <a:r>
              <a:rPr lang="en-US" sz="1299" u="none" strike="noStrike" dirty="0" err="1">
                <a:solidFill>
                  <a:srgbClr val="000000"/>
                </a:solidFill>
                <a:latin typeface="Arial"/>
              </a:rPr>
              <a:t>exame</a:t>
            </a:r>
            <a:r>
              <a:rPr lang="en-US" sz="1299" u="none" strike="noStrike" dirty="0">
                <a:solidFill>
                  <a:srgbClr val="000000"/>
                </a:solidFill>
                <a:latin typeface="Arial"/>
              </a:rPr>
              <a:t> do OD </a:t>
            </a:r>
            <a:r>
              <a:rPr lang="en-US" sz="1299" u="none" strike="noStrike" dirty="0" err="1">
                <a:solidFill>
                  <a:srgbClr val="000000"/>
                </a:solidFill>
                <a:latin typeface="Arial"/>
              </a:rPr>
              <a:t>na</a:t>
            </a:r>
            <a:r>
              <a:rPr lang="en-US" sz="1299" u="none" strike="noStrike" dirty="0">
                <a:solidFill>
                  <a:srgbClr val="000000"/>
                </a:solidFill>
                <a:latin typeface="Arial"/>
              </a:rPr>
              <a:t> </a:t>
            </a:r>
            <a:r>
              <a:rPr lang="en-US" sz="1299" u="none" strike="noStrike" dirty="0" err="1">
                <a:solidFill>
                  <a:srgbClr val="000000"/>
                </a:solidFill>
                <a:latin typeface="Arial"/>
              </a:rPr>
              <a:t>lâmpada</a:t>
            </a:r>
            <a:r>
              <a:rPr lang="en-US" sz="1299" u="none" strike="noStrike" dirty="0">
                <a:solidFill>
                  <a:srgbClr val="000000"/>
                </a:solidFill>
                <a:latin typeface="Arial"/>
              </a:rPr>
              <a:t> de </a:t>
            </a:r>
            <a:r>
              <a:rPr lang="en-US" sz="1299" u="none" strike="noStrike" dirty="0" err="1">
                <a:solidFill>
                  <a:srgbClr val="000000"/>
                </a:solidFill>
                <a:latin typeface="Arial"/>
              </a:rPr>
              <a:t>fenda</a:t>
            </a:r>
            <a:r>
              <a:rPr lang="en-US" sz="1299" u="none" strike="noStrike" dirty="0">
                <a:solidFill>
                  <a:srgbClr val="000000"/>
                </a:solidFill>
                <a:latin typeface="Arial"/>
              </a:rPr>
              <a:t>, </a:t>
            </a:r>
            <a:r>
              <a:rPr lang="en-US" sz="1299" u="none" strike="noStrike" dirty="0" err="1">
                <a:solidFill>
                  <a:srgbClr val="000000"/>
                </a:solidFill>
                <a:latin typeface="Arial"/>
              </a:rPr>
              <a:t>apresenta</a:t>
            </a:r>
            <a:r>
              <a:rPr lang="en-US" sz="1299" u="none" strike="noStrike" dirty="0">
                <a:solidFill>
                  <a:srgbClr val="000000"/>
                </a:solidFill>
                <a:latin typeface="Arial"/>
              </a:rPr>
              <a:t> </a:t>
            </a:r>
            <a:r>
              <a:rPr lang="en-US" sz="1299" u="none" strike="noStrike" dirty="0" err="1">
                <a:solidFill>
                  <a:srgbClr val="000000"/>
                </a:solidFill>
                <a:latin typeface="Arial"/>
              </a:rPr>
              <a:t>hiperemia</a:t>
            </a:r>
            <a:r>
              <a:rPr lang="en-US" sz="1299" u="none" strike="noStrike" dirty="0">
                <a:solidFill>
                  <a:srgbClr val="000000"/>
                </a:solidFill>
                <a:latin typeface="Arial"/>
              </a:rPr>
              <a:t> </a:t>
            </a:r>
            <a:r>
              <a:rPr lang="en-US" sz="1299" u="none" strike="noStrike" dirty="0" err="1">
                <a:solidFill>
                  <a:srgbClr val="000000"/>
                </a:solidFill>
                <a:latin typeface="Arial"/>
              </a:rPr>
              <a:t>conjuntival</a:t>
            </a:r>
            <a:r>
              <a:rPr lang="en-US" sz="1299" u="none" strike="noStrike" dirty="0">
                <a:solidFill>
                  <a:srgbClr val="000000"/>
                </a:solidFill>
                <a:latin typeface="Arial"/>
              </a:rPr>
              <a:t>, </a:t>
            </a:r>
            <a:r>
              <a:rPr lang="en-US" sz="1299" u="none" strike="noStrike" dirty="0" err="1">
                <a:solidFill>
                  <a:srgbClr val="000000"/>
                </a:solidFill>
                <a:latin typeface="Arial"/>
              </a:rPr>
              <a:t>além</a:t>
            </a:r>
            <a:r>
              <a:rPr lang="en-US" sz="1299" u="none" strike="noStrike" dirty="0">
                <a:solidFill>
                  <a:srgbClr val="000000"/>
                </a:solidFill>
                <a:latin typeface="Arial"/>
              </a:rPr>
              <a:t> de </a:t>
            </a:r>
            <a:r>
              <a:rPr lang="en-US" sz="1299" u="none" strike="noStrike" dirty="0" err="1">
                <a:solidFill>
                  <a:srgbClr val="000000"/>
                </a:solidFill>
                <a:latin typeface="Arial"/>
              </a:rPr>
              <a:t>células</a:t>
            </a:r>
            <a:r>
              <a:rPr lang="en-US" sz="1299" u="none" strike="noStrike" dirty="0">
                <a:solidFill>
                  <a:srgbClr val="000000"/>
                </a:solidFill>
                <a:latin typeface="Arial"/>
              </a:rPr>
              <a:t> e flare </a:t>
            </a:r>
            <a:r>
              <a:rPr lang="en-US" sz="1299" u="none" strike="noStrike" dirty="0" err="1">
                <a:solidFill>
                  <a:srgbClr val="000000"/>
                </a:solidFill>
                <a:latin typeface="Arial"/>
              </a:rPr>
              <a:t>na</a:t>
            </a:r>
            <a:r>
              <a:rPr lang="en-US" sz="1299" u="none" strike="noStrike" dirty="0">
                <a:solidFill>
                  <a:srgbClr val="000000"/>
                </a:solidFill>
                <a:latin typeface="Arial"/>
              </a:rPr>
              <a:t> </a:t>
            </a:r>
            <a:r>
              <a:rPr lang="en-US" sz="1299" u="none" strike="noStrike" dirty="0" err="1">
                <a:solidFill>
                  <a:srgbClr val="000000"/>
                </a:solidFill>
                <a:latin typeface="Arial"/>
              </a:rPr>
              <a:t>câmara</a:t>
            </a:r>
            <a:r>
              <a:rPr lang="en-US" sz="1299" u="none" strike="noStrike" dirty="0">
                <a:solidFill>
                  <a:srgbClr val="000000"/>
                </a:solidFill>
                <a:latin typeface="Arial"/>
              </a:rPr>
              <a:t> anterior. A </a:t>
            </a:r>
            <a:r>
              <a:rPr lang="en-US" sz="1299" u="none" strike="noStrike" dirty="0" err="1">
                <a:solidFill>
                  <a:srgbClr val="000000"/>
                </a:solidFill>
                <a:latin typeface="Arial"/>
              </a:rPr>
              <a:t>fundoscopia</a:t>
            </a:r>
            <a:r>
              <a:rPr lang="en-US" sz="1299" u="none" strike="noStrike" dirty="0">
                <a:solidFill>
                  <a:srgbClr val="000000"/>
                </a:solidFill>
                <a:latin typeface="Arial"/>
              </a:rPr>
              <a:t> é normal.</a:t>
            </a:r>
          </a:p>
          <a:p>
            <a:pPr marL="0" lvl="0" indent="0" algn="just">
              <a:lnSpc>
                <a:spcPts val="1819"/>
              </a:lnSpc>
              <a:spcBef>
                <a:spcPct val="0"/>
              </a:spcBef>
            </a:pPr>
            <a:r>
              <a:rPr lang="en-US" sz="1299" u="none" strike="noStrike" dirty="0">
                <a:solidFill>
                  <a:srgbClr val="000000"/>
                </a:solidFill>
                <a:latin typeface="Arial"/>
              </a:rPr>
              <a:t>  Diante </a:t>
            </a:r>
            <a:r>
              <a:rPr lang="en-US" sz="1299" u="none" strike="noStrike" dirty="0" err="1">
                <a:solidFill>
                  <a:srgbClr val="000000"/>
                </a:solidFill>
                <a:latin typeface="Arial"/>
              </a:rPr>
              <a:t>disso</a:t>
            </a:r>
            <a:r>
              <a:rPr lang="en-US" sz="1299" u="none" strike="noStrike" dirty="0">
                <a:solidFill>
                  <a:srgbClr val="000000"/>
                </a:solidFill>
                <a:latin typeface="Arial"/>
              </a:rPr>
              <a:t>, </a:t>
            </a:r>
            <a:r>
              <a:rPr lang="en-US" sz="1299" u="none" strike="noStrike" dirty="0" err="1">
                <a:solidFill>
                  <a:srgbClr val="000000"/>
                </a:solidFill>
                <a:latin typeface="Arial"/>
              </a:rPr>
              <a:t>constatou</a:t>
            </a:r>
            <a:r>
              <a:rPr lang="en-US" sz="1299" u="none" strike="noStrike" dirty="0">
                <a:solidFill>
                  <a:srgbClr val="000000"/>
                </a:solidFill>
                <a:latin typeface="Arial"/>
              </a:rPr>
              <a:t>-se que se </a:t>
            </a:r>
            <a:r>
              <a:rPr lang="en-US" sz="1299" u="none" strike="noStrike" dirty="0" err="1">
                <a:solidFill>
                  <a:srgbClr val="000000"/>
                </a:solidFill>
                <a:latin typeface="Arial"/>
              </a:rPr>
              <a:t>tratava</a:t>
            </a:r>
            <a:r>
              <a:rPr lang="en-US" sz="1299" u="none" strike="noStrike" dirty="0">
                <a:solidFill>
                  <a:srgbClr val="000000"/>
                </a:solidFill>
                <a:latin typeface="Arial"/>
              </a:rPr>
              <a:t> de um </a:t>
            </a:r>
            <a:r>
              <a:rPr lang="en-US" sz="1299" u="none" strike="noStrike" dirty="0" err="1">
                <a:solidFill>
                  <a:srgbClr val="000000"/>
                </a:solidFill>
                <a:latin typeface="Arial"/>
              </a:rPr>
              <a:t>caso</a:t>
            </a:r>
            <a:r>
              <a:rPr lang="en-US" sz="1299" u="none" strike="noStrike" dirty="0">
                <a:solidFill>
                  <a:srgbClr val="000000"/>
                </a:solidFill>
                <a:latin typeface="Arial"/>
              </a:rPr>
              <a:t> de </a:t>
            </a:r>
            <a:r>
              <a:rPr lang="en-US" sz="1299" u="none" strike="noStrike" dirty="0" err="1">
                <a:solidFill>
                  <a:srgbClr val="000000"/>
                </a:solidFill>
                <a:latin typeface="Arial"/>
              </a:rPr>
              <a:t>Uveíte</a:t>
            </a:r>
            <a:r>
              <a:rPr lang="en-US" sz="1299" u="none" strike="noStrike" dirty="0">
                <a:solidFill>
                  <a:srgbClr val="000000"/>
                </a:solidFill>
                <a:latin typeface="Arial"/>
              </a:rPr>
              <a:t> Anterior e </a:t>
            </a:r>
            <a:r>
              <a:rPr lang="en-US" sz="1299" u="none" strike="noStrike" dirty="0" err="1">
                <a:solidFill>
                  <a:srgbClr val="000000"/>
                </a:solidFill>
                <a:latin typeface="Arial"/>
              </a:rPr>
              <a:t>foi</a:t>
            </a:r>
            <a:r>
              <a:rPr lang="en-US" sz="1299" u="none" strike="noStrike" dirty="0">
                <a:solidFill>
                  <a:srgbClr val="000000"/>
                </a:solidFill>
                <a:latin typeface="Arial"/>
              </a:rPr>
              <a:t> </a:t>
            </a:r>
            <a:r>
              <a:rPr lang="en-US" sz="1299" u="none" strike="noStrike" dirty="0" err="1">
                <a:solidFill>
                  <a:srgbClr val="000000"/>
                </a:solidFill>
                <a:latin typeface="Arial"/>
              </a:rPr>
              <a:t>prescrito</a:t>
            </a:r>
            <a:r>
              <a:rPr lang="en-US" sz="1299" u="none" strike="noStrike" dirty="0">
                <a:solidFill>
                  <a:srgbClr val="000000"/>
                </a:solidFill>
                <a:latin typeface="Arial"/>
              </a:rPr>
              <a:t> </a:t>
            </a:r>
            <a:r>
              <a:rPr lang="en-US" sz="1299" u="none" strike="noStrike" dirty="0" err="1">
                <a:solidFill>
                  <a:srgbClr val="000000"/>
                </a:solidFill>
                <a:latin typeface="Arial"/>
              </a:rPr>
              <a:t>colírio</a:t>
            </a:r>
            <a:r>
              <a:rPr lang="en-US" sz="1299" u="none" strike="noStrike" dirty="0">
                <a:solidFill>
                  <a:srgbClr val="000000"/>
                </a:solidFill>
                <a:latin typeface="Arial"/>
              </a:rPr>
              <a:t> com </a:t>
            </a:r>
            <a:r>
              <a:rPr lang="en-US" sz="1299" u="none" strike="noStrike" dirty="0" err="1">
                <a:solidFill>
                  <a:srgbClr val="000000"/>
                </a:solidFill>
                <a:latin typeface="Arial"/>
              </a:rPr>
              <a:t>corticoide</a:t>
            </a:r>
            <a:r>
              <a:rPr lang="en-US" sz="1299" u="none" strike="noStrike" dirty="0">
                <a:solidFill>
                  <a:srgbClr val="000000"/>
                </a:solidFill>
                <a:latin typeface="Arial"/>
              </a:rPr>
              <a:t> e AINE. </a:t>
            </a:r>
            <a:r>
              <a:rPr lang="en-US" sz="1299" u="none" strike="noStrike" dirty="0" err="1">
                <a:solidFill>
                  <a:srgbClr val="000000"/>
                </a:solidFill>
                <a:latin typeface="Arial"/>
              </a:rPr>
              <a:t>Além</a:t>
            </a:r>
            <a:r>
              <a:rPr lang="en-US" sz="1299" u="none" strike="noStrike" dirty="0">
                <a:solidFill>
                  <a:srgbClr val="000000"/>
                </a:solidFill>
                <a:latin typeface="Arial"/>
              </a:rPr>
              <a:t> </a:t>
            </a:r>
            <a:r>
              <a:rPr lang="en-US" sz="1299" u="none" strike="noStrike" dirty="0" err="1">
                <a:solidFill>
                  <a:srgbClr val="000000"/>
                </a:solidFill>
                <a:latin typeface="Arial"/>
              </a:rPr>
              <a:t>disso</a:t>
            </a:r>
            <a:r>
              <a:rPr lang="en-US" sz="1299" u="none" strike="noStrike" dirty="0">
                <a:solidFill>
                  <a:srgbClr val="000000"/>
                </a:solidFill>
                <a:latin typeface="Arial"/>
              </a:rPr>
              <a:t>, </a:t>
            </a:r>
            <a:r>
              <a:rPr lang="en-US" sz="1299" u="none" strike="noStrike" dirty="0" err="1">
                <a:solidFill>
                  <a:srgbClr val="000000"/>
                </a:solidFill>
                <a:latin typeface="Arial"/>
              </a:rPr>
              <a:t>foi</a:t>
            </a:r>
            <a:r>
              <a:rPr lang="en-US" sz="1299" u="none" strike="noStrike" dirty="0">
                <a:solidFill>
                  <a:srgbClr val="000000"/>
                </a:solidFill>
                <a:latin typeface="Arial"/>
              </a:rPr>
              <a:t> </a:t>
            </a:r>
            <a:r>
              <a:rPr lang="en-US" sz="1299" u="none" strike="noStrike" dirty="0" err="1">
                <a:solidFill>
                  <a:srgbClr val="000000"/>
                </a:solidFill>
                <a:latin typeface="Arial"/>
              </a:rPr>
              <a:t>orientada</a:t>
            </a:r>
            <a:r>
              <a:rPr lang="en-US" sz="1299" u="none" strike="noStrike">
                <a:solidFill>
                  <a:srgbClr val="000000"/>
                </a:solidFill>
                <a:latin typeface="Arial"/>
              </a:rPr>
              <a:t> a </a:t>
            </a:r>
            <a:r>
              <a:rPr lang="en-US" sz="1299" u="none" strike="noStrike" dirty="0" err="1">
                <a:solidFill>
                  <a:srgbClr val="000000"/>
                </a:solidFill>
                <a:latin typeface="Arial"/>
              </a:rPr>
              <a:t>importância</a:t>
            </a:r>
            <a:r>
              <a:rPr lang="en-US" sz="1299" u="none" strike="noStrike" dirty="0">
                <a:solidFill>
                  <a:srgbClr val="000000"/>
                </a:solidFill>
                <a:latin typeface="Arial"/>
              </a:rPr>
              <a:t> de </a:t>
            </a:r>
            <a:r>
              <a:rPr lang="en-US" sz="1299" u="none" strike="noStrike" dirty="0" err="1">
                <a:solidFill>
                  <a:srgbClr val="000000"/>
                </a:solidFill>
                <a:latin typeface="Arial"/>
              </a:rPr>
              <a:t>procurar</a:t>
            </a:r>
            <a:r>
              <a:rPr lang="en-US" sz="1299" u="none" strike="noStrike" dirty="0">
                <a:solidFill>
                  <a:srgbClr val="000000"/>
                </a:solidFill>
                <a:latin typeface="Arial"/>
              </a:rPr>
              <a:t> um </a:t>
            </a:r>
            <a:r>
              <a:rPr lang="en-US" sz="1299" u="none" strike="noStrike" dirty="0" err="1">
                <a:solidFill>
                  <a:srgbClr val="000000"/>
                </a:solidFill>
                <a:latin typeface="Arial"/>
              </a:rPr>
              <a:t>médico</a:t>
            </a:r>
            <a:r>
              <a:rPr lang="en-US" sz="1299" u="none" strike="noStrike" dirty="0">
                <a:solidFill>
                  <a:srgbClr val="000000"/>
                </a:solidFill>
                <a:latin typeface="Arial"/>
              </a:rPr>
              <a:t> </a:t>
            </a:r>
            <a:r>
              <a:rPr lang="en-US" sz="1299" u="none" strike="noStrike" dirty="0" err="1">
                <a:solidFill>
                  <a:srgbClr val="000000"/>
                </a:solidFill>
                <a:latin typeface="Arial"/>
              </a:rPr>
              <a:t>especialista</a:t>
            </a:r>
            <a:r>
              <a:rPr lang="en-US" sz="1299" u="none" strike="noStrike" dirty="0">
                <a:solidFill>
                  <a:srgbClr val="000000"/>
                </a:solidFill>
                <a:latin typeface="Arial"/>
              </a:rPr>
              <a:t> para </a:t>
            </a:r>
            <a:r>
              <a:rPr lang="en-US" sz="1299" u="none" strike="noStrike" dirty="0" err="1">
                <a:solidFill>
                  <a:srgbClr val="000000"/>
                </a:solidFill>
                <a:latin typeface="Arial"/>
              </a:rPr>
              <a:t>avaliar</a:t>
            </a:r>
            <a:r>
              <a:rPr lang="en-US" sz="1299" u="none" strike="noStrike" dirty="0">
                <a:solidFill>
                  <a:srgbClr val="000000"/>
                </a:solidFill>
                <a:latin typeface="Arial"/>
              </a:rPr>
              <a:t> </a:t>
            </a:r>
            <a:r>
              <a:rPr lang="en-US" sz="1299" u="none" strike="noStrike" dirty="0" err="1">
                <a:solidFill>
                  <a:srgbClr val="000000"/>
                </a:solidFill>
                <a:latin typeface="Arial"/>
              </a:rPr>
              <a:t>quadro</a:t>
            </a:r>
            <a:r>
              <a:rPr lang="en-US" sz="1299" u="none" strike="noStrike" dirty="0">
                <a:solidFill>
                  <a:srgbClr val="000000"/>
                </a:solidFill>
                <a:latin typeface="Arial"/>
              </a:rPr>
              <a:t> intestinal. </a:t>
            </a:r>
          </a:p>
          <a:p>
            <a:pPr marL="0" lvl="0" indent="0" algn="just">
              <a:lnSpc>
                <a:spcPts val="1819"/>
              </a:lnSpc>
              <a:spcBef>
                <a:spcPct val="0"/>
              </a:spcBef>
            </a:pPr>
            <a:r>
              <a:rPr lang="en-US" sz="1299" u="none" strike="noStrike" dirty="0">
                <a:solidFill>
                  <a:srgbClr val="000000"/>
                </a:solidFill>
                <a:latin typeface="Arial"/>
              </a:rPr>
              <a:t>  Em </a:t>
            </a:r>
            <a:r>
              <a:rPr lang="en-US" sz="1299" u="none" strike="noStrike" dirty="0" err="1">
                <a:solidFill>
                  <a:srgbClr val="000000"/>
                </a:solidFill>
                <a:latin typeface="Arial"/>
              </a:rPr>
              <a:t>dezembro</a:t>
            </a:r>
            <a:r>
              <a:rPr lang="en-US" sz="1299" u="none" strike="noStrike" dirty="0">
                <a:solidFill>
                  <a:srgbClr val="000000"/>
                </a:solidFill>
                <a:latin typeface="Arial"/>
              </a:rPr>
              <a:t> de 2021, </a:t>
            </a:r>
            <a:r>
              <a:rPr lang="en-US" sz="1299" u="none" strike="noStrike" dirty="0" err="1">
                <a:solidFill>
                  <a:srgbClr val="000000"/>
                </a:solidFill>
                <a:latin typeface="Arial"/>
              </a:rPr>
              <a:t>paciente</a:t>
            </a:r>
            <a:r>
              <a:rPr lang="en-US" sz="1299" u="none" strike="noStrike" dirty="0">
                <a:solidFill>
                  <a:srgbClr val="000000"/>
                </a:solidFill>
                <a:latin typeface="Arial"/>
              </a:rPr>
              <a:t> </a:t>
            </a:r>
            <a:r>
              <a:rPr lang="en-US" sz="1299" u="none" strike="noStrike" dirty="0" err="1">
                <a:solidFill>
                  <a:srgbClr val="000000"/>
                </a:solidFill>
                <a:latin typeface="Arial"/>
              </a:rPr>
              <a:t>iniciou</a:t>
            </a:r>
            <a:r>
              <a:rPr lang="en-US" sz="1299" u="none" strike="noStrike" dirty="0">
                <a:solidFill>
                  <a:srgbClr val="000000"/>
                </a:solidFill>
                <a:latin typeface="Arial"/>
              </a:rPr>
              <a:t> </a:t>
            </a:r>
            <a:r>
              <a:rPr lang="en-US" sz="1299" u="none" strike="noStrike" dirty="0" err="1">
                <a:solidFill>
                  <a:srgbClr val="000000"/>
                </a:solidFill>
                <a:latin typeface="Arial"/>
              </a:rPr>
              <a:t>acompanhamento</a:t>
            </a:r>
            <a:r>
              <a:rPr lang="en-US" sz="1299" u="none" strike="noStrike" dirty="0">
                <a:solidFill>
                  <a:srgbClr val="000000"/>
                </a:solidFill>
                <a:latin typeface="Arial"/>
              </a:rPr>
              <a:t> com </a:t>
            </a:r>
            <a:r>
              <a:rPr lang="en-US" sz="1299" u="none" strike="noStrike" dirty="0" err="1">
                <a:solidFill>
                  <a:srgbClr val="000000"/>
                </a:solidFill>
                <a:latin typeface="Arial"/>
              </a:rPr>
              <a:t>Gastroenterologista</a:t>
            </a:r>
            <a:r>
              <a:rPr lang="en-US" sz="1299" u="none" strike="noStrike" dirty="0">
                <a:solidFill>
                  <a:srgbClr val="000000"/>
                </a:solidFill>
                <a:latin typeface="Arial"/>
              </a:rPr>
              <a:t>. Neste </a:t>
            </a:r>
            <a:r>
              <a:rPr lang="en-US" sz="1299" u="none" strike="noStrike" dirty="0" err="1">
                <a:solidFill>
                  <a:srgbClr val="000000"/>
                </a:solidFill>
                <a:latin typeface="Arial"/>
              </a:rPr>
              <a:t>mesmo</a:t>
            </a:r>
            <a:r>
              <a:rPr lang="en-US" sz="1299" u="none" strike="noStrike" dirty="0">
                <a:solidFill>
                  <a:srgbClr val="000000"/>
                </a:solidFill>
                <a:latin typeface="Arial"/>
              </a:rPr>
              <a:t> </a:t>
            </a:r>
            <a:r>
              <a:rPr lang="en-US" sz="1299" u="none" strike="noStrike" dirty="0" err="1">
                <a:solidFill>
                  <a:srgbClr val="000000"/>
                </a:solidFill>
                <a:latin typeface="Arial"/>
              </a:rPr>
              <a:t>mês</a:t>
            </a:r>
            <a:r>
              <a:rPr lang="en-US" sz="1299" u="none" strike="noStrike" dirty="0">
                <a:solidFill>
                  <a:srgbClr val="000000"/>
                </a:solidFill>
                <a:latin typeface="Arial"/>
              </a:rPr>
              <a:t>, </a:t>
            </a:r>
            <a:r>
              <a:rPr lang="en-US" sz="1299" u="none" strike="noStrike" dirty="0" err="1">
                <a:solidFill>
                  <a:srgbClr val="000000"/>
                </a:solidFill>
                <a:latin typeface="Arial"/>
              </a:rPr>
              <a:t>após</a:t>
            </a:r>
            <a:r>
              <a:rPr lang="en-US" sz="1299" u="none" strike="noStrike" dirty="0">
                <a:solidFill>
                  <a:srgbClr val="000000"/>
                </a:solidFill>
                <a:latin typeface="Arial"/>
              </a:rPr>
              <a:t> </a:t>
            </a:r>
            <a:r>
              <a:rPr lang="en-US" sz="1299" u="none" strike="noStrike" dirty="0" err="1">
                <a:solidFill>
                  <a:srgbClr val="000000"/>
                </a:solidFill>
                <a:latin typeface="Arial"/>
              </a:rPr>
              <a:t>vários</a:t>
            </a:r>
            <a:r>
              <a:rPr lang="en-US" sz="1299" u="none" strike="noStrike" dirty="0">
                <a:solidFill>
                  <a:srgbClr val="000000"/>
                </a:solidFill>
                <a:latin typeface="Arial"/>
              </a:rPr>
              <a:t> </a:t>
            </a:r>
            <a:r>
              <a:rPr lang="en-US" sz="1299" u="none" strike="noStrike" dirty="0" err="1">
                <a:solidFill>
                  <a:srgbClr val="000000"/>
                </a:solidFill>
                <a:latin typeface="Arial"/>
              </a:rPr>
              <a:t>exames</a:t>
            </a:r>
            <a:r>
              <a:rPr lang="en-US" sz="1299" u="none" strike="noStrike" dirty="0">
                <a:solidFill>
                  <a:srgbClr val="000000"/>
                </a:solidFill>
                <a:latin typeface="Arial"/>
              </a:rPr>
              <a:t>, </a:t>
            </a:r>
            <a:r>
              <a:rPr lang="en-US" sz="1299" u="none" strike="noStrike" dirty="0" err="1">
                <a:solidFill>
                  <a:srgbClr val="000000"/>
                </a:solidFill>
                <a:latin typeface="Arial"/>
              </a:rPr>
              <a:t>foi</a:t>
            </a:r>
            <a:r>
              <a:rPr lang="en-US" sz="1299" u="none" strike="noStrike" dirty="0">
                <a:solidFill>
                  <a:srgbClr val="000000"/>
                </a:solidFill>
                <a:latin typeface="Arial"/>
              </a:rPr>
              <a:t> </a:t>
            </a:r>
            <a:r>
              <a:rPr lang="en-US" sz="1299" u="none" strike="noStrike" dirty="0" err="1">
                <a:solidFill>
                  <a:srgbClr val="000000"/>
                </a:solidFill>
                <a:latin typeface="Arial"/>
              </a:rPr>
              <a:t>diagnosticada</a:t>
            </a:r>
            <a:r>
              <a:rPr lang="en-US" sz="1299" u="none" strike="noStrike" dirty="0">
                <a:solidFill>
                  <a:srgbClr val="000000"/>
                </a:solidFill>
                <a:latin typeface="Arial"/>
              </a:rPr>
              <a:t> com RCU. </a:t>
            </a:r>
            <a:r>
              <a:rPr lang="en-US" sz="1299" u="none" strike="noStrike" dirty="0" err="1">
                <a:solidFill>
                  <a:srgbClr val="000000"/>
                </a:solidFill>
                <a:latin typeface="Arial"/>
              </a:rPr>
              <a:t>Assim</a:t>
            </a:r>
            <a:r>
              <a:rPr lang="en-US" sz="1299" u="none" strike="noStrike" dirty="0">
                <a:solidFill>
                  <a:srgbClr val="000000"/>
                </a:solidFill>
                <a:latin typeface="Arial"/>
              </a:rPr>
              <a:t>, </a:t>
            </a:r>
            <a:r>
              <a:rPr lang="en-US" sz="1299" u="none" strike="noStrike" dirty="0" err="1">
                <a:solidFill>
                  <a:srgbClr val="000000"/>
                </a:solidFill>
                <a:latin typeface="Arial"/>
              </a:rPr>
              <a:t>foi</a:t>
            </a:r>
            <a:r>
              <a:rPr lang="en-US" sz="1299" u="none" strike="noStrike" dirty="0">
                <a:solidFill>
                  <a:srgbClr val="000000"/>
                </a:solidFill>
                <a:latin typeface="Arial"/>
              </a:rPr>
              <a:t> </a:t>
            </a:r>
            <a:r>
              <a:rPr lang="en-US" sz="1299" u="none" strike="noStrike" dirty="0" err="1">
                <a:solidFill>
                  <a:srgbClr val="000000"/>
                </a:solidFill>
                <a:latin typeface="Arial"/>
              </a:rPr>
              <a:t>possível</a:t>
            </a:r>
            <a:r>
              <a:rPr lang="en-US" sz="1299" u="none" strike="noStrike" dirty="0">
                <a:solidFill>
                  <a:srgbClr val="000000"/>
                </a:solidFill>
                <a:latin typeface="Arial"/>
              </a:rPr>
              <a:t> </a:t>
            </a:r>
            <a:r>
              <a:rPr lang="en-US" sz="1299" u="none" strike="noStrike" dirty="0" err="1">
                <a:solidFill>
                  <a:srgbClr val="000000"/>
                </a:solidFill>
                <a:latin typeface="Arial"/>
              </a:rPr>
              <a:t>observar</a:t>
            </a:r>
            <a:r>
              <a:rPr lang="en-US" sz="1299" u="none" strike="noStrike" dirty="0">
                <a:solidFill>
                  <a:srgbClr val="000000"/>
                </a:solidFill>
                <a:latin typeface="Arial"/>
              </a:rPr>
              <a:t> a </a:t>
            </a:r>
            <a:r>
              <a:rPr lang="en-US" sz="1299" u="none" strike="noStrike" dirty="0" err="1">
                <a:solidFill>
                  <a:srgbClr val="000000"/>
                </a:solidFill>
                <a:latin typeface="Arial"/>
              </a:rPr>
              <a:t>associação</a:t>
            </a:r>
            <a:r>
              <a:rPr lang="en-US" sz="1299" u="none" strike="noStrike" dirty="0">
                <a:solidFill>
                  <a:srgbClr val="000000"/>
                </a:solidFill>
                <a:latin typeface="Arial"/>
              </a:rPr>
              <a:t> da </a:t>
            </a:r>
            <a:r>
              <a:rPr lang="en-US" sz="1299" u="none" strike="noStrike" dirty="0" err="1">
                <a:solidFill>
                  <a:srgbClr val="000000"/>
                </a:solidFill>
                <a:latin typeface="Arial"/>
              </a:rPr>
              <a:t>Uveíte</a:t>
            </a:r>
            <a:r>
              <a:rPr lang="en-US" sz="1299" u="none" strike="noStrike" dirty="0">
                <a:solidFill>
                  <a:srgbClr val="000000"/>
                </a:solidFill>
                <a:latin typeface="Arial"/>
              </a:rPr>
              <a:t> Anterior com o </a:t>
            </a:r>
            <a:r>
              <a:rPr lang="en-US" sz="1299" u="none" strike="noStrike" dirty="0" err="1">
                <a:solidFill>
                  <a:srgbClr val="000000"/>
                </a:solidFill>
                <a:latin typeface="Arial"/>
              </a:rPr>
              <a:t>quadro</a:t>
            </a:r>
            <a:r>
              <a:rPr lang="en-US" sz="1299" u="none" strike="noStrike" dirty="0">
                <a:solidFill>
                  <a:srgbClr val="000000"/>
                </a:solidFill>
                <a:latin typeface="Arial"/>
              </a:rPr>
              <a:t> </a:t>
            </a:r>
            <a:r>
              <a:rPr lang="en-US" sz="1299" u="none" strike="noStrike" dirty="0" err="1">
                <a:solidFill>
                  <a:srgbClr val="000000"/>
                </a:solidFill>
                <a:latin typeface="Arial"/>
              </a:rPr>
              <a:t>diarreico</a:t>
            </a:r>
            <a:r>
              <a:rPr lang="en-US" sz="1299" u="none" strike="noStrike" dirty="0">
                <a:solidFill>
                  <a:srgbClr val="000000"/>
                </a:solidFill>
                <a:latin typeface="Arial"/>
              </a:rPr>
              <a:t>, </a:t>
            </a:r>
            <a:r>
              <a:rPr lang="en-US" sz="1299" u="none" strike="noStrike" dirty="0" err="1">
                <a:solidFill>
                  <a:srgbClr val="000000"/>
                </a:solidFill>
                <a:latin typeface="Arial"/>
              </a:rPr>
              <a:t>tratando</a:t>
            </a:r>
            <a:r>
              <a:rPr lang="en-US" sz="1299" u="none" strike="noStrike" dirty="0">
                <a:solidFill>
                  <a:srgbClr val="000000"/>
                </a:solidFill>
                <a:latin typeface="Arial"/>
              </a:rPr>
              <a:t>-se </a:t>
            </a:r>
            <a:r>
              <a:rPr lang="en-US" sz="1299" u="none" strike="noStrike" dirty="0" err="1">
                <a:solidFill>
                  <a:srgbClr val="000000"/>
                </a:solidFill>
                <a:latin typeface="Arial"/>
              </a:rPr>
              <a:t>então</a:t>
            </a:r>
            <a:r>
              <a:rPr lang="en-US" sz="1299" u="none" strike="noStrike" dirty="0">
                <a:solidFill>
                  <a:srgbClr val="000000"/>
                </a:solidFill>
                <a:latin typeface="Arial"/>
              </a:rPr>
              <a:t> de </a:t>
            </a:r>
            <a:r>
              <a:rPr lang="en-US" sz="1299" u="none" strike="noStrike" dirty="0" err="1">
                <a:solidFill>
                  <a:srgbClr val="000000"/>
                </a:solidFill>
                <a:latin typeface="Arial"/>
              </a:rPr>
              <a:t>uma</a:t>
            </a:r>
            <a:r>
              <a:rPr lang="en-US" sz="1299" u="none" strike="noStrike" dirty="0">
                <a:solidFill>
                  <a:srgbClr val="000000"/>
                </a:solidFill>
                <a:latin typeface="Arial"/>
              </a:rPr>
              <a:t> </a:t>
            </a:r>
            <a:r>
              <a:rPr lang="en-US" sz="1299" u="none" strike="noStrike" dirty="0" err="1">
                <a:solidFill>
                  <a:srgbClr val="000000"/>
                </a:solidFill>
                <a:latin typeface="Arial"/>
              </a:rPr>
              <a:t>manifestação</a:t>
            </a:r>
            <a:r>
              <a:rPr lang="en-US" sz="1299" u="none" strike="noStrike" dirty="0">
                <a:solidFill>
                  <a:srgbClr val="000000"/>
                </a:solidFill>
                <a:latin typeface="Arial"/>
              </a:rPr>
              <a:t> extraintestinal da RCU.</a:t>
            </a:r>
          </a:p>
        </p:txBody>
      </p:sp>
      <p:sp>
        <p:nvSpPr>
          <p:cNvPr id="54" name="TextBox 54"/>
          <p:cNvSpPr txBox="1"/>
          <p:nvPr/>
        </p:nvSpPr>
        <p:spPr>
          <a:xfrm>
            <a:off x="5317359" y="3547075"/>
            <a:ext cx="4764173" cy="2995070"/>
          </a:xfrm>
          <a:prstGeom prst="rect">
            <a:avLst/>
          </a:prstGeom>
        </p:spPr>
        <p:txBody>
          <a:bodyPr lIns="0" tIns="0" rIns="0" bIns="0" rtlCol="0" anchor="t">
            <a:spAutoFit/>
          </a:bodyPr>
          <a:lstStyle/>
          <a:p>
            <a:pPr algn="just">
              <a:lnSpc>
                <a:spcPts val="1819"/>
              </a:lnSpc>
            </a:pPr>
            <a:r>
              <a:rPr lang="en-US" sz="1299">
                <a:solidFill>
                  <a:srgbClr val="000000"/>
                </a:solidFill>
                <a:latin typeface="Arial"/>
              </a:rPr>
              <a:t>  No caso relatado, observou-se que a paciente estava ainda com RCU inativa quando do diagnóstico da uveíte. Além disso, um estudo de coorte retrospectivo em Taiwan, com 596,769 indivíduos,  identificou uma média de idade de 47,7 anos, com desvio padrão de 18,9 anos, com o sexo masculino representando uma proporção ligeiramente maior do que o feminino (54,8% vs. 45,2%).</a:t>
            </a:r>
          </a:p>
          <a:p>
            <a:pPr algn="just">
              <a:lnSpc>
                <a:spcPts val="1819"/>
              </a:lnSpc>
              <a:spcBef>
                <a:spcPct val="0"/>
              </a:spcBef>
            </a:pPr>
            <a:r>
              <a:rPr lang="en-US" sz="1299">
                <a:solidFill>
                  <a:srgbClr val="000000"/>
                </a:solidFill>
                <a:latin typeface="Arial"/>
              </a:rPr>
              <a:t>  Dessa maneira, a identificação da uveíte como um indicador potencial de risco de DII pode ser valiosa para permitir a identificação de uma população suscetível que pode se beneficiar da vigilância direcionada para facilitar a detecção precoce das manifestações extraintestinais, bem como do tratamento oportuno da DII (5).</a:t>
            </a:r>
          </a:p>
        </p:txBody>
      </p:sp>
      <p:sp>
        <p:nvSpPr>
          <p:cNvPr id="55" name="TextBox 55"/>
          <p:cNvSpPr txBox="1"/>
          <p:nvPr/>
        </p:nvSpPr>
        <p:spPr>
          <a:xfrm>
            <a:off x="5323898" y="13497420"/>
            <a:ext cx="4757634" cy="4485780"/>
          </a:xfrm>
          <a:prstGeom prst="rect">
            <a:avLst/>
          </a:prstGeom>
        </p:spPr>
        <p:txBody>
          <a:bodyPr lIns="0" tIns="0" rIns="0" bIns="0" rtlCol="0" anchor="t">
            <a:spAutoFit/>
          </a:bodyPr>
          <a:lstStyle/>
          <a:p>
            <a:pPr marL="325756" lvl="1" indent="-228600" algn="just">
              <a:lnSpc>
                <a:spcPts val="1260"/>
              </a:lnSpc>
              <a:buFont typeface="+mj-lt"/>
              <a:buAutoNum type="arabicPeriod"/>
            </a:pPr>
            <a:r>
              <a:rPr lang="en-US" sz="900" dirty="0">
                <a:solidFill>
                  <a:srgbClr val="000000"/>
                </a:solidFill>
                <a:latin typeface="Arial"/>
              </a:rPr>
              <a:t>BARBERIO, Julie et al. Risk of Uveitis in Patients With Inflammatory Bowel Disease on Immunosuppressive Drug Therapy. </a:t>
            </a:r>
            <a:r>
              <a:rPr lang="en-US" sz="900" dirty="0" err="1">
                <a:solidFill>
                  <a:srgbClr val="000000"/>
                </a:solidFill>
                <a:latin typeface="Arial"/>
              </a:rPr>
              <a:t>Crohn'S</a:t>
            </a:r>
            <a:r>
              <a:rPr lang="en-US" sz="900" dirty="0">
                <a:solidFill>
                  <a:srgbClr val="000000"/>
                </a:solidFill>
                <a:latin typeface="Arial"/>
              </a:rPr>
              <a:t> &amp; Colitis 360, [S.L.], v. 2, n. 3, p. 8-144, 4 jun. 2020. Oxford University Press (OUP). http://dx.doi.org/10.1093/crocol/otaa041</a:t>
            </a:r>
          </a:p>
          <a:p>
            <a:pPr marL="325756" lvl="1" indent="-228600" algn="just">
              <a:lnSpc>
                <a:spcPts val="1260"/>
              </a:lnSpc>
              <a:buFont typeface="+mj-lt"/>
              <a:buAutoNum type="arabicPeriod"/>
            </a:pPr>
            <a:r>
              <a:rPr lang="en-US" sz="900" dirty="0">
                <a:solidFill>
                  <a:srgbClr val="000000"/>
                </a:solidFill>
                <a:latin typeface="Arial"/>
              </a:rPr>
              <a:t>BIEDERMANN, Luc et al. Uveitis manifestations in patients of the Swiss Inflammatory Bowel Disease Cohort Study. Therapeutic Advances In Gastroenterology, [S.L.], v. 12, p. 175628481986514, </a:t>
            </a:r>
            <a:r>
              <a:rPr lang="en-US" sz="900" dirty="0" err="1">
                <a:solidFill>
                  <a:srgbClr val="000000"/>
                </a:solidFill>
                <a:latin typeface="Arial"/>
              </a:rPr>
              <a:t>jan.</a:t>
            </a:r>
            <a:r>
              <a:rPr lang="en-US" sz="900" dirty="0">
                <a:solidFill>
                  <a:srgbClr val="000000"/>
                </a:solidFill>
                <a:latin typeface="Arial"/>
              </a:rPr>
              <a:t> 2019. SAGE Publications. http://dx.doi.org/10.1177/1756284819865142</a:t>
            </a:r>
          </a:p>
          <a:p>
            <a:pPr marL="325756" lvl="1" indent="-228600" algn="just">
              <a:lnSpc>
                <a:spcPts val="1260"/>
              </a:lnSpc>
              <a:buFont typeface="+mj-lt"/>
              <a:buAutoNum type="arabicPeriod"/>
            </a:pPr>
            <a:r>
              <a:rPr lang="en-US" sz="900" dirty="0">
                <a:solidFill>
                  <a:srgbClr val="000000"/>
                </a:solidFill>
                <a:latin typeface="Arial"/>
              </a:rPr>
              <a:t>FRAGOULIS, George e et al. Inflammatory bowel diseases and spondyloarthropathies: from pathogenesis to treatment. World Journal Of Gastroenterology, [S.L.], v. 25, n. 18, p. 2162-2176, 14 </a:t>
            </a:r>
            <a:r>
              <a:rPr lang="en-US" sz="900" dirty="0" err="1">
                <a:solidFill>
                  <a:srgbClr val="000000"/>
                </a:solidFill>
                <a:latin typeface="Arial"/>
              </a:rPr>
              <a:t>maio</a:t>
            </a:r>
            <a:r>
              <a:rPr lang="en-US" sz="900" dirty="0">
                <a:solidFill>
                  <a:srgbClr val="000000"/>
                </a:solidFill>
                <a:latin typeface="Arial"/>
              </a:rPr>
              <a:t> 2019. </a:t>
            </a:r>
            <a:r>
              <a:rPr lang="en-US" sz="900" dirty="0" err="1">
                <a:solidFill>
                  <a:srgbClr val="000000"/>
                </a:solidFill>
                <a:latin typeface="Arial"/>
              </a:rPr>
              <a:t>Baishideng</a:t>
            </a:r>
            <a:r>
              <a:rPr lang="en-US" sz="900" dirty="0">
                <a:solidFill>
                  <a:srgbClr val="000000"/>
                </a:solidFill>
                <a:latin typeface="Arial"/>
              </a:rPr>
              <a:t> Publishing Group Inc.. http://dx.doi.org/10.3748/wjg.v25.i18.2162.</a:t>
            </a:r>
          </a:p>
          <a:p>
            <a:pPr marL="325756" lvl="1" indent="-228600" algn="just">
              <a:lnSpc>
                <a:spcPts val="1260"/>
              </a:lnSpc>
              <a:buFont typeface="+mj-lt"/>
              <a:buAutoNum type="arabicPeriod"/>
            </a:pPr>
            <a:r>
              <a:rPr lang="en-US" sz="900" dirty="0">
                <a:solidFill>
                  <a:srgbClr val="000000"/>
                </a:solidFill>
                <a:latin typeface="Arial"/>
              </a:rPr>
              <a:t>GREUTER, Thomas; VAVRICKA, Stephan R.. Extraintestinal manifestations in inflammatory bowel disease – epidemiology, genetics, and pathogenesis. Expert Review Of Gastroenterology &amp; Hepatology, [S.L.], v. 13, n. 4, p. 307-317, 20 </a:t>
            </a:r>
            <a:r>
              <a:rPr lang="en-US" sz="900" dirty="0" err="1">
                <a:solidFill>
                  <a:srgbClr val="000000"/>
                </a:solidFill>
                <a:latin typeface="Arial"/>
              </a:rPr>
              <a:t>fev</a:t>
            </a:r>
            <a:r>
              <a:rPr lang="en-US" sz="900" dirty="0">
                <a:solidFill>
                  <a:srgbClr val="000000"/>
                </a:solidFill>
                <a:latin typeface="Arial"/>
              </a:rPr>
              <a:t>. 2019. Informa UK Limited. http://dx.doi.org/10.1080/17474124.2019.1574569.</a:t>
            </a:r>
          </a:p>
          <a:p>
            <a:pPr marL="325756" lvl="1" indent="-228600" algn="just">
              <a:lnSpc>
                <a:spcPts val="1260"/>
              </a:lnSpc>
              <a:buFont typeface="+mj-lt"/>
              <a:buAutoNum type="arabicPeriod"/>
            </a:pPr>
            <a:r>
              <a:rPr lang="en-US" sz="900" dirty="0">
                <a:solidFill>
                  <a:srgbClr val="000000"/>
                </a:solidFill>
                <a:latin typeface="Arial"/>
              </a:rPr>
              <a:t>LO, Tzu-Chen; CHEN, Yu-Yen; CHEN, </a:t>
            </a:r>
            <a:r>
              <a:rPr lang="en-US" sz="900" dirty="0" err="1">
                <a:solidFill>
                  <a:srgbClr val="000000"/>
                </a:solidFill>
                <a:latin typeface="Arial"/>
              </a:rPr>
              <a:t>Hsin</a:t>
            </a:r>
            <a:r>
              <a:rPr lang="en-US" sz="900" dirty="0">
                <a:solidFill>
                  <a:srgbClr val="000000"/>
                </a:solidFill>
                <a:latin typeface="Arial"/>
              </a:rPr>
              <a:t>-Hua. Risk of inflammatory bowel disease in uveitis patients: a population-based cohort study. Eye, [S.L.], v. 36, n. 6, p. 1288-1293, 21 jun. 2021. Springer Science and Business Media LLC. http://dx.doi.org/10.1038/s41433-021-01645-4</a:t>
            </a:r>
          </a:p>
          <a:p>
            <a:pPr marL="325756" lvl="1" indent="-228600" algn="just">
              <a:lnSpc>
                <a:spcPts val="1260"/>
              </a:lnSpc>
              <a:buFont typeface="+mj-lt"/>
              <a:buAutoNum type="arabicPeriod"/>
            </a:pPr>
            <a:r>
              <a:rPr lang="en-US" sz="900" dirty="0">
                <a:solidFill>
                  <a:srgbClr val="000000"/>
                </a:solidFill>
                <a:latin typeface="Arial"/>
              </a:rPr>
              <a:t>MALIK, Talia F.; AURELIO, Danilo M.. Extraintestinal Manifestations of Inflammatory Bowel Disease. 2023. </a:t>
            </a:r>
            <a:r>
              <a:rPr lang="en-US" sz="900" dirty="0" err="1">
                <a:solidFill>
                  <a:srgbClr val="000000"/>
                </a:solidFill>
                <a:latin typeface="Arial"/>
              </a:rPr>
              <a:t>Disponível</a:t>
            </a:r>
            <a:r>
              <a:rPr lang="en-US" sz="900" dirty="0">
                <a:solidFill>
                  <a:srgbClr val="000000"/>
                </a:solidFill>
                <a:latin typeface="Arial"/>
              </a:rPr>
              <a:t> </a:t>
            </a:r>
            <a:r>
              <a:rPr lang="en-US" sz="900" dirty="0" err="1">
                <a:solidFill>
                  <a:srgbClr val="000000"/>
                </a:solidFill>
                <a:latin typeface="Arial"/>
              </a:rPr>
              <a:t>em</a:t>
            </a:r>
            <a:r>
              <a:rPr lang="en-US" sz="900" dirty="0">
                <a:solidFill>
                  <a:srgbClr val="000000"/>
                </a:solidFill>
                <a:latin typeface="Arial"/>
              </a:rPr>
              <a:t>: https://pubmed.ncbi.nlm.nih.gov/33760556/. </a:t>
            </a:r>
            <a:r>
              <a:rPr lang="en-US" sz="900" dirty="0" err="1">
                <a:solidFill>
                  <a:srgbClr val="000000"/>
                </a:solidFill>
                <a:latin typeface="Arial"/>
              </a:rPr>
              <a:t>Acesso</a:t>
            </a:r>
            <a:r>
              <a:rPr lang="en-US" sz="900" dirty="0">
                <a:solidFill>
                  <a:srgbClr val="000000"/>
                </a:solidFill>
                <a:latin typeface="Arial"/>
              </a:rPr>
              <a:t> </a:t>
            </a:r>
            <a:r>
              <a:rPr lang="en-US" sz="900" dirty="0" err="1">
                <a:solidFill>
                  <a:srgbClr val="000000"/>
                </a:solidFill>
                <a:latin typeface="Arial"/>
              </a:rPr>
              <a:t>em</a:t>
            </a:r>
            <a:r>
              <a:rPr lang="en-US" sz="900" dirty="0">
                <a:solidFill>
                  <a:srgbClr val="000000"/>
                </a:solidFill>
                <a:latin typeface="Arial"/>
              </a:rPr>
              <a:t>: 30 </a:t>
            </a:r>
            <a:r>
              <a:rPr lang="en-US" sz="900" dirty="0" err="1">
                <a:solidFill>
                  <a:srgbClr val="000000"/>
                </a:solidFill>
                <a:latin typeface="Arial"/>
              </a:rPr>
              <a:t>jan.</a:t>
            </a:r>
            <a:r>
              <a:rPr lang="en-US" sz="900" dirty="0">
                <a:solidFill>
                  <a:srgbClr val="000000"/>
                </a:solidFill>
                <a:latin typeface="Arial"/>
              </a:rPr>
              <a:t> 2024</a:t>
            </a:r>
          </a:p>
          <a:p>
            <a:pPr marL="325756" lvl="1" indent="-228600" algn="just">
              <a:lnSpc>
                <a:spcPts val="1260"/>
              </a:lnSpc>
              <a:spcBef>
                <a:spcPct val="0"/>
              </a:spcBef>
              <a:buFont typeface="+mj-lt"/>
              <a:buAutoNum type="arabicPeriod"/>
            </a:pPr>
            <a:r>
              <a:rPr lang="en-US" sz="900" dirty="0">
                <a:solidFill>
                  <a:srgbClr val="000000"/>
                </a:solidFill>
                <a:latin typeface="Arial"/>
              </a:rPr>
              <a:t>ROGLER, Gerhard; SINGH, Abha; KAVANAUGH, Arthur; RUBIN, David T.. Extraintestinal Manifestations of Inflammatory Bowel Disease: current concepts, treatment, and implications for disease management. Gastroenterology, [S.L.], v. 161, n. 4, p. 1118-1132, out. 2021. Elsevier BV. http://dx.doi.org/10.1053/j.gastro.2021.07.042</a:t>
            </a:r>
          </a:p>
        </p:txBody>
      </p:sp>
      <p:sp>
        <p:nvSpPr>
          <p:cNvPr id="56" name="TextBox 56"/>
          <p:cNvSpPr txBox="1"/>
          <p:nvPr/>
        </p:nvSpPr>
        <p:spPr>
          <a:xfrm>
            <a:off x="242525" y="14898560"/>
            <a:ext cx="4763309" cy="2995070"/>
          </a:xfrm>
          <a:prstGeom prst="rect">
            <a:avLst/>
          </a:prstGeom>
        </p:spPr>
        <p:txBody>
          <a:bodyPr lIns="0" tIns="0" rIns="0" bIns="0" rtlCol="0" anchor="t">
            <a:spAutoFit/>
          </a:bodyPr>
          <a:lstStyle/>
          <a:p>
            <a:pPr marL="0" lvl="0" indent="0" algn="just">
              <a:lnSpc>
                <a:spcPts val="1819"/>
              </a:lnSpc>
              <a:spcBef>
                <a:spcPct val="0"/>
              </a:spcBef>
            </a:pPr>
            <a:r>
              <a:rPr lang="en-US" sz="1299">
                <a:solidFill>
                  <a:srgbClr val="000000"/>
                </a:solidFill>
                <a:latin typeface="Arial"/>
              </a:rPr>
              <a:t>  </a:t>
            </a:r>
            <a:r>
              <a:rPr lang="en-US" sz="1299" u="none" strike="noStrike">
                <a:solidFill>
                  <a:srgbClr val="000000"/>
                </a:solidFill>
                <a:latin typeface="Arial"/>
              </a:rPr>
              <a:t>A uveíte pode preceder o diagnóstico de DII e o conhecimento sobre os fatores de risco para o aparecimento das manifestações da patologia em pacientes com DII ainda é limitado. No entanto, a uveíte está frequentemente associada a distúrbios sistêmicos, como espondiloartropatia, psoríase. Ademais, sugere-se que epítopos compartilhados da mucosa intestinal e da úvea contribuem para a patogênese, bem como pacientes portadores do gene HLA-B27 (5).</a:t>
            </a:r>
          </a:p>
          <a:p>
            <a:pPr marL="0" lvl="0" indent="0" algn="just">
              <a:lnSpc>
                <a:spcPts val="1819"/>
              </a:lnSpc>
              <a:spcBef>
                <a:spcPct val="0"/>
              </a:spcBef>
            </a:pPr>
            <a:r>
              <a:rPr lang="en-US" sz="1299" u="none" strike="noStrike">
                <a:solidFill>
                  <a:srgbClr val="000000"/>
                </a:solidFill>
                <a:latin typeface="Arial"/>
              </a:rPr>
              <a:t>  Conforme estudo de coorte suíço, a uveíte foi mais frequente em pacientes com DC (11,1%) do que RCU (5,6%) (2). Dentre os indivíduos com RCU, a uveíte se manifestou em 3,5% dos enfermos com doença inativa e em 4,1% dos enfermos com doença ativa (7).</a:t>
            </a:r>
          </a:p>
        </p:txBody>
      </p:sp>
      <p:sp>
        <p:nvSpPr>
          <p:cNvPr id="57" name="TextBox 57"/>
          <p:cNvSpPr txBox="1"/>
          <p:nvPr/>
        </p:nvSpPr>
        <p:spPr>
          <a:xfrm>
            <a:off x="5370403" y="7805919"/>
            <a:ext cx="4585826" cy="436069"/>
          </a:xfrm>
          <a:prstGeom prst="rect">
            <a:avLst/>
          </a:prstGeom>
        </p:spPr>
        <p:txBody>
          <a:bodyPr lIns="0" tIns="0" rIns="0" bIns="0" rtlCol="0" anchor="t">
            <a:spAutoFit/>
          </a:bodyPr>
          <a:lstStyle/>
          <a:p>
            <a:pPr algn="ctr">
              <a:lnSpc>
                <a:spcPts val="1679"/>
              </a:lnSpc>
            </a:pPr>
            <a:r>
              <a:rPr lang="en-US" sz="1199">
                <a:solidFill>
                  <a:srgbClr val="000000"/>
                </a:solidFill>
                <a:latin typeface="Arial Bold"/>
              </a:rPr>
              <a:t>Fotografia da paciente apresentando uveíte anterior aguda em OD, com hiperemia conjuntival.</a:t>
            </a:r>
          </a:p>
        </p:txBody>
      </p:sp>
      <p:sp>
        <p:nvSpPr>
          <p:cNvPr id="58" name="TextBox 58"/>
          <p:cNvSpPr txBox="1"/>
          <p:nvPr/>
        </p:nvSpPr>
        <p:spPr>
          <a:xfrm>
            <a:off x="4179477" y="2629514"/>
            <a:ext cx="56543" cy="153208"/>
          </a:xfrm>
          <a:prstGeom prst="rect">
            <a:avLst/>
          </a:prstGeom>
        </p:spPr>
        <p:txBody>
          <a:bodyPr lIns="0" tIns="0" rIns="0" bIns="0" rtlCol="0" anchor="t">
            <a:spAutoFit/>
          </a:bodyPr>
          <a:lstStyle/>
          <a:p>
            <a:pPr algn="ctr">
              <a:lnSpc>
                <a:spcPts val="1120"/>
              </a:lnSpc>
            </a:pPr>
            <a:r>
              <a:rPr lang="en-US" sz="800">
                <a:solidFill>
                  <a:srgbClr val="000000"/>
                </a:solidFill>
                <a:latin typeface="Arial Bold"/>
              </a:rPr>
              <a:t>1</a:t>
            </a:r>
          </a:p>
        </p:txBody>
      </p:sp>
      <p:sp>
        <p:nvSpPr>
          <p:cNvPr id="59" name="TextBox 59"/>
          <p:cNvSpPr txBox="1"/>
          <p:nvPr/>
        </p:nvSpPr>
        <p:spPr>
          <a:xfrm>
            <a:off x="499001" y="2619989"/>
            <a:ext cx="56543" cy="153208"/>
          </a:xfrm>
          <a:prstGeom prst="rect">
            <a:avLst/>
          </a:prstGeom>
        </p:spPr>
        <p:txBody>
          <a:bodyPr lIns="0" tIns="0" rIns="0" bIns="0" rtlCol="0" anchor="t">
            <a:spAutoFit/>
          </a:bodyPr>
          <a:lstStyle/>
          <a:p>
            <a:pPr algn="ctr">
              <a:lnSpc>
                <a:spcPts val="1120"/>
              </a:lnSpc>
            </a:pPr>
            <a:r>
              <a:rPr lang="en-US" sz="800">
                <a:solidFill>
                  <a:srgbClr val="000000"/>
                </a:solidFill>
                <a:latin typeface="Arial Bold"/>
              </a:rPr>
              <a:t>1</a:t>
            </a:r>
          </a:p>
        </p:txBody>
      </p:sp>
      <p:sp>
        <p:nvSpPr>
          <p:cNvPr id="60" name="TextBox 60"/>
          <p:cNvSpPr txBox="1"/>
          <p:nvPr/>
        </p:nvSpPr>
        <p:spPr>
          <a:xfrm>
            <a:off x="882171" y="2902398"/>
            <a:ext cx="56543" cy="153208"/>
          </a:xfrm>
          <a:prstGeom prst="rect">
            <a:avLst/>
          </a:prstGeom>
        </p:spPr>
        <p:txBody>
          <a:bodyPr lIns="0" tIns="0" rIns="0" bIns="0" rtlCol="0" anchor="t">
            <a:spAutoFit/>
          </a:bodyPr>
          <a:lstStyle/>
          <a:p>
            <a:pPr algn="ctr">
              <a:lnSpc>
                <a:spcPts val="1120"/>
              </a:lnSpc>
            </a:pPr>
            <a:r>
              <a:rPr lang="en-US" sz="800">
                <a:solidFill>
                  <a:srgbClr val="000000"/>
                </a:solidFill>
                <a:latin typeface="Arial Bold"/>
              </a:rPr>
              <a:t>1</a:t>
            </a:r>
          </a:p>
        </p:txBody>
      </p:sp>
      <p:sp>
        <p:nvSpPr>
          <p:cNvPr id="61" name="TextBox 61"/>
          <p:cNvSpPr txBox="1"/>
          <p:nvPr/>
        </p:nvSpPr>
        <p:spPr>
          <a:xfrm>
            <a:off x="6980658" y="2902398"/>
            <a:ext cx="56543" cy="153208"/>
          </a:xfrm>
          <a:prstGeom prst="rect">
            <a:avLst/>
          </a:prstGeom>
        </p:spPr>
        <p:txBody>
          <a:bodyPr lIns="0" tIns="0" rIns="0" bIns="0" rtlCol="0" anchor="t">
            <a:spAutoFit/>
          </a:bodyPr>
          <a:lstStyle/>
          <a:p>
            <a:pPr algn="ctr">
              <a:lnSpc>
                <a:spcPts val="1120"/>
              </a:lnSpc>
            </a:pPr>
            <a:r>
              <a:rPr lang="en-US" sz="800">
                <a:solidFill>
                  <a:srgbClr val="000000"/>
                </a:solidFill>
                <a:latin typeface="Arial Bold"/>
              </a:rPr>
              <a:t>2</a:t>
            </a:r>
          </a:p>
        </p:txBody>
      </p:sp>
      <p:sp>
        <p:nvSpPr>
          <p:cNvPr id="62" name="TextBox 62"/>
          <p:cNvSpPr txBox="1"/>
          <p:nvPr/>
        </p:nvSpPr>
        <p:spPr>
          <a:xfrm>
            <a:off x="6952387" y="2629514"/>
            <a:ext cx="56543" cy="153208"/>
          </a:xfrm>
          <a:prstGeom prst="rect">
            <a:avLst/>
          </a:prstGeom>
        </p:spPr>
        <p:txBody>
          <a:bodyPr lIns="0" tIns="0" rIns="0" bIns="0" rtlCol="0" anchor="t">
            <a:spAutoFit/>
          </a:bodyPr>
          <a:lstStyle/>
          <a:p>
            <a:pPr algn="ctr">
              <a:lnSpc>
                <a:spcPts val="1120"/>
              </a:lnSpc>
            </a:pPr>
            <a:r>
              <a:rPr lang="en-US" sz="800">
                <a:solidFill>
                  <a:srgbClr val="000000"/>
                </a:solidFill>
                <a:latin typeface="Arial Bold"/>
              </a:rPr>
              <a:t>2</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1162</Words>
  <Application>Microsoft Office PowerPoint</Application>
  <PresentationFormat>Personalizar</PresentationFormat>
  <Paragraphs>37</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Arial Bold Italics</vt:lpstr>
      <vt:lpstr>Arial Bold</vt:lpstr>
      <vt:lpstr>Calibri</vt:lpstr>
      <vt:lpstr>Office Theme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Cópia de Poster modelo</dc:title>
  <dc:creator>Pedro Henrique Lorenz Freitas</dc:creator>
  <cp:lastModifiedBy>Pedro Henrique Lorenz Freitas</cp:lastModifiedBy>
  <cp:revision>2</cp:revision>
  <dcterms:created xsi:type="dcterms:W3CDTF">2006-08-16T00:00:00Z</dcterms:created>
  <dcterms:modified xsi:type="dcterms:W3CDTF">2024-01-31T19:51:28Z</dcterms:modified>
  <dc:identifier>DAF7ZecwS7o</dc:identifier>
</cp:coreProperties>
</file>