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12192000" cy="2167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73" autoAdjust="0"/>
  </p:normalViewPr>
  <p:slideViewPr>
    <p:cSldViewPr snapToGrid="0">
      <p:cViewPr varScale="1">
        <p:scale>
          <a:sx n="32" d="100"/>
          <a:sy n="32" d="100"/>
        </p:scale>
        <p:origin x="3630" y="132"/>
      </p:cViewPr>
      <p:guideLst>
        <p:guide orient="horz" pos="682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47135"/>
            <a:ext cx="10363200" cy="7545811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383941"/>
            <a:ext cx="9144000" cy="523289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281E-7B3C-4BD1-BC2C-626199BB297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11-8EB1-41E6-9739-C21C2C632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12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281E-7B3C-4BD1-BC2C-626199BB297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11-8EB1-41E6-9739-C21C2C632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10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153947"/>
            <a:ext cx="2628900" cy="1836783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53947"/>
            <a:ext cx="7734300" cy="1836783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281E-7B3C-4BD1-BC2C-626199BB297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11-8EB1-41E6-9739-C21C2C632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92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281E-7B3C-4BD1-BC2C-626199BB297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11-8EB1-41E6-9739-C21C2C632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3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403489"/>
            <a:ext cx="10515600" cy="901583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504620"/>
            <a:ext cx="10515600" cy="474121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281E-7B3C-4BD1-BC2C-626199BB297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11-8EB1-41E6-9739-C21C2C632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93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769736"/>
            <a:ext cx="5181600" cy="137520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769736"/>
            <a:ext cx="5181600" cy="137520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281E-7B3C-4BD1-BC2C-626199BB297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11-8EB1-41E6-9739-C21C2C632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15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3952"/>
            <a:ext cx="10515600" cy="418933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5313176"/>
            <a:ext cx="5157787" cy="26039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7917081"/>
            <a:ext cx="5157787" cy="116448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5313176"/>
            <a:ext cx="5183188" cy="26039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7917081"/>
            <a:ext cx="5183188" cy="116448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281E-7B3C-4BD1-BC2C-626199BB297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11-8EB1-41E6-9739-C21C2C632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06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281E-7B3C-4BD1-BC2C-626199BB297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11-8EB1-41E6-9739-C21C2C632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09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281E-7B3C-4BD1-BC2C-626199BB297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11-8EB1-41E6-9739-C21C2C632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52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4942"/>
            <a:ext cx="3932237" cy="50572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120679"/>
            <a:ext cx="6172200" cy="1540268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6502241"/>
            <a:ext cx="3932237" cy="1204620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281E-7B3C-4BD1-BC2C-626199BB297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11-8EB1-41E6-9739-C21C2C632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46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4942"/>
            <a:ext cx="3932237" cy="50572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3120679"/>
            <a:ext cx="6172200" cy="1540268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6502241"/>
            <a:ext cx="3932237" cy="1204620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281E-7B3C-4BD1-BC2C-626199BB297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11-8EB1-41E6-9739-C21C2C632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37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3952"/>
            <a:ext cx="10515600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769736"/>
            <a:ext cx="10515600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281E-7B3C-4BD1-BC2C-626199BB297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20088720"/>
            <a:ext cx="41148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25311-8EB1-41E6-9739-C21C2C632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6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ítulo 1">
            <a:extLst>
              <a:ext uri="{FF2B5EF4-FFF2-40B4-BE49-F238E27FC236}">
                <a16:creationId xmlns:a16="http://schemas.microsoft.com/office/drawing/2014/main" id="{958A57EC-20AF-C04F-FE5A-5FC569CD4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809" y="1767082"/>
            <a:ext cx="11768382" cy="1454677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USO DE SORO AUTÓLOGO COMO ADJUVANTE NO TRATAMENTO DE ÚLCERA INDOLENTE EM CÃES – SÉRIE DE CASOS ATENDIDOS EM UM SERVIÇO ESPECIALIZADO EM </a:t>
            </a:r>
            <a:r>
              <a:rPr lang="pt-BR" sz="3200" b="1">
                <a:solidFill>
                  <a:schemeClr val="bg1"/>
                </a:solidFill>
              </a:rPr>
              <a:t>OFTALMOLOGIA VETERINÁRIA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CaixaDeTexto 21">
            <a:extLst>
              <a:ext uri="{FF2B5EF4-FFF2-40B4-BE49-F238E27FC236}">
                <a16:creationId xmlns:a16="http://schemas.microsoft.com/office/drawing/2014/main" id="{D668177D-5817-5788-1874-94D639E6F3E3}"/>
              </a:ext>
            </a:extLst>
          </p:cNvPr>
          <p:cNvSpPr txBox="1"/>
          <p:nvPr/>
        </p:nvSpPr>
        <p:spPr>
          <a:xfrm>
            <a:off x="141972" y="3409075"/>
            <a:ext cx="117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0000"/>
                </a:solidFill>
                <a:ea typeface="Times New Roman"/>
              </a:rPr>
              <a:t>Micheli Pires dos Santos¹, Ângela Beatriz O. Bacchin², Cristiane Deon Figueiredo³</a:t>
            </a:r>
          </a:p>
          <a:p>
            <a:pPr lvl="1"/>
            <a:r>
              <a:rPr lang="pt-BR" sz="1600" dirty="0">
                <a:solidFill>
                  <a:srgbClr val="000000"/>
                </a:solidFill>
                <a:ea typeface="Times New Roman"/>
              </a:rPr>
              <a:t>¹ Médica Veterinária Autônoma – Serviço  Especializado em Oftalmologia Veterinária, RS, BR.</a:t>
            </a:r>
          </a:p>
          <a:p>
            <a:pPr lvl="1"/>
            <a:r>
              <a:rPr lang="pt-BR" sz="1600" dirty="0">
                <a:solidFill>
                  <a:srgbClr val="000000"/>
                </a:solidFill>
                <a:ea typeface="Times New Roman"/>
              </a:rPr>
              <a:t>² Médica  Veterinária Autônoma – Serviço  Especializado em Oftalmologia Veterinária , Mestre em Medicina Animal , UFRGS, RS, BR.</a:t>
            </a:r>
          </a:p>
          <a:p>
            <a:pPr lvl="1"/>
            <a:r>
              <a:rPr lang="pt-BR" sz="1600" dirty="0">
                <a:solidFill>
                  <a:srgbClr val="000000"/>
                </a:solidFill>
                <a:ea typeface="Times New Roman"/>
              </a:rPr>
              <a:t>³ Médica  Veterinária Autônoma – Serviço Especializado  em Dermatologia Veterinária, RS, BR.</a:t>
            </a:r>
            <a:endParaRPr lang="pt-BR" sz="1600" dirty="0">
              <a:ea typeface="Times New Roman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D366EC6-779D-5FEE-3017-EE04C42650CF}"/>
              </a:ext>
            </a:extLst>
          </p:cNvPr>
          <p:cNvSpPr txBox="1"/>
          <p:nvPr/>
        </p:nvSpPr>
        <p:spPr>
          <a:xfrm>
            <a:off x="141972" y="5376793"/>
            <a:ext cx="56746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As úlceras indolentes ocorrem devido a defeitos epiteliais crônicos, superficiais e não infectados em que há uma borda epitelial não aderente. O tratamento inclui tratar a causa subjacente e realizar procedimentos que estimulem a repitelização e adesão do epitélio da córnea. O uso de derivados do sangue representa uma abordagem terapêutica alternativa devido ao seu potencial para estimular e acelerar a cicatrização dos tecidos.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F7F9455A-493C-C686-3ED7-EC2740BAB219}"/>
              </a:ext>
            </a:extLst>
          </p:cNvPr>
          <p:cNvSpPr txBox="1"/>
          <p:nvPr/>
        </p:nvSpPr>
        <p:spPr>
          <a:xfrm>
            <a:off x="211802" y="4813076"/>
            <a:ext cx="5674641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INTRODUÇÃO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3CA6B92-10A0-1EB4-BFBE-19DA405BF999}"/>
              </a:ext>
            </a:extLst>
          </p:cNvPr>
          <p:cNvSpPr txBox="1"/>
          <p:nvPr/>
        </p:nvSpPr>
        <p:spPr>
          <a:xfrm>
            <a:off x="211807" y="8277907"/>
            <a:ext cx="5674641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Métodos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9189EC4B-00CB-477A-C790-0DA04FEEDB32}"/>
              </a:ext>
            </a:extLst>
          </p:cNvPr>
          <p:cNvSpPr txBox="1"/>
          <p:nvPr/>
        </p:nvSpPr>
        <p:spPr>
          <a:xfrm>
            <a:off x="141975" y="8833971"/>
            <a:ext cx="567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Estudo descritivo de casos de úlcera indolente em cães tratados com soro autólogo (SA) após tratamentos convencionais ineficazes. 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19C8B37C-52D3-8E95-1E9F-02A4093D9955}"/>
              </a:ext>
            </a:extLst>
          </p:cNvPr>
          <p:cNvSpPr txBox="1"/>
          <p:nvPr/>
        </p:nvSpPr>
        <p:spPr>
          <a:xfrm>
            <a:off x="211809" y="9863643"/>
            <a:ext cx="5674638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Resultados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71DA6B4E-1F8B-C04F-CDB7-D3295BEBB4FE}"/>
              </a:ext>
            </a:extLst>
          </p:cNvPr>
          <p:cNvSpPr txBox="1"/>
          <p:nvPr/>
        </p:nvSpPr>
        <p:spPr>
          <a:xfrm>
            <a:off x="141972" y="10462472"/>
            <a:ext cx="567463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Três cães foram atendidos e ao exame clínico oftalmológico foi observada a presença de úlcera de córnea. </a:t>
            </a:r>
          </a:p>
          <a:p>
            <a:pPr algn="just"/>
            <a:r>
              <a:rPr lang="pt-BR" sz="1600" dirty="0"/>
              <a:t>Em todos os casos a terapia com colírio a base de </a:t>
            </a:r>
            <a:r>
              <a:rPr lang="pt-BR" sz="1600" dirty="0" err="1"/>
              <a:t>gatifloxacina</a:t>
            </a:r>
            <a:r>
              <a:rPr lang="pt-BR" sz="1600" dirty="0"/>
              <a:t> 0,3%, colírio lubrificante e colar elizabetano foram prescritos. Como não houve boa resposta, foi realizado o desbridamento com cotonete estéril para remoção dos bordos soltos da lesão epitelial, seguido da adaptação de lente de contato terapêutica. Sem resposta, posteriormente foi realizada ceratotomia com broca de diamante e recobrimento de lesão com a terceira pálpebra, e, não apresentando total melhora, foi recomendado o uso de 0,3 ml de SA junto a colírios antibióticos e lubrificantes.</a:t>
            </a:r>
          </a:p>
          <a:p>
            <a:pPr algn="just"/>
            <a:r>
              <a:rPr lang="pt-BR" sz="1600" dirty="0"/>
              <a:t>O SA foi obtido através de uma amostra de 10ml de sangue venoso coletada assepticamente dos pacientes e deixada coagular em frascos sem anticoagulante. Foi realizada a centrifugação em 3.000 rpm durante 10 minutos e então o soro foi separado e armazenado seringas estéreis de 1ml em cabine de fluxo. Foram realizadas 3 aplicações de 0,1ml de SA diariamente de 7 a 10 dias. Como o soro é um meio de crescimento potencial para organismos infecciosos, foi recomendado a coleta semanal e as amostras eram mantidas no congelador, exceto os frascos que seriam utilizados no dia seguinte, os quais ficavam sob refrigeração.</a:t>
            </a:r>
          </a:p>
          <a:p>
            <a:pPr algn="just"/>
            <a:r>
              <a:rPr lang="pt-BR" sz="1600" dirty="0"/>
              <a:t>Em todos os três casos o uso do SA mostrou-se eficaz como adjuvante ao tratamento, principalmente em casos em que os tratamentos convencionais não foram suficientes para a resolução total das lesões.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BCF0E40E-3A7B-BCAC-48A5-C7BFDA827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4774381"/>
            <a:ext cx="5674641" cy="3339382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C28A7F0B-1D1F-7384-94BB-8F907A8A5187}"/>
              </a:ext>
            </a:extLst>
          </p:cNvPr>
          <p:cNvSpPr txBox="1"/>
          <p:nvPr/>
        </p:nvSpPr>
        <p:spPr>
          <a:xfrm>
            <a:off x="6223048" y="8211962"/>
            <a:ext cx="575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Figura 1. </a:t>
            </a:r>
            <a:r>
              <a:rPr lang="pt-BR" sz="1400" dirty="0"/>
              <a:t>Paciente 1 - Olho direito. A - Hiperemia intensa de conjuntiva. B - Teste de fluoresceína positivo. C - Hiperemia conjuntival e a úlcera indolente com </a:t>
            </a:r>
            <a:r>
              <a:rPr lang="pt-BR" sz="1400" dirty="0" err="1"/>
              <a:t>epitelização</a:t>
            </a:r>
            <a:r>
              <a:rPr lang="pt-BR" sz="1400" dirty="0"/>
              <a:t> do seu centro. D - Leve hiperemia conjuntival, córnea com leve opacidade. Teste de fluoresceína negativo.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08E519BB-F8A7-1A81-1670-B25CC85AF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2" y="9334834"/>
            <a:ext cx="5674638" cy="3307304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4ED55D7E-EB1F-CB5D-F7FE-1D0081BBE0D9}"/>
              </a:ext>
            </a:extLst>
          </p:cNvPr>
          <p:cNvSpPr txBox="1"/>
          <p:nvPr/>
        </p:nvSpPr>
        <p:spPr>
          <a:xfrm>
            <a:off x="6223048" y="12810903"/>
            <a:ext cx="5757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Figura 2.  </a:t>
            </a:r>
            <a:r>
              <a:rPr lang="pt-BR" sz="1600" dirty="0"/>
              <a:t>Paciente 2 - Olho direito. A - Hiperemia intensa, edema e úlcera medial em córnea. B - Recobrimento da lesão com terceira pálpebra após ceratotomia com broca de diamante. C - Edema de córnea e úlcera indolente após abertura de flap. D - Distrofia de endotélio e melanose, conjuntiva com hiperemia moderada, teste de fluoresceína negativo.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63132523-CFD3-EFF7-07A3-573EF5E50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2" y="14606862"/>
            <a:ext cx="5674638" cy="3269529"/>
          </a:xfrm>
          <a:prstGeom prst="rect">
            <a:avLst/>
          </a:prstGeom>
        </p:spPr>
      </p:pic>
      <p:sp>
        <p:nvSpPr>
          <p:cNvPr id="56" name="CaixaDeTexto 55">
            <a:extLst>
              <a:ext uri="{FF2B5EF4-FFF2-40B4-BE49-F238E27FC236}">
                <a16:creationId xmlns:a16="http://schemas.microsoft.com/office/drawing/2014/main" id="{F3F9C4B0-D2C0-6B4A-BFDB-0FD382D51AC5}"/>
              </a:ext>
            </a:extLst>
          </p:cNvPr>
          <p:cNvSpPr txBox="1"/>
          <p:nvPr/>
        </p:nvSpPr>
        <p:spPr>
          <a:xfrm>
            <a:off x="211802" y="17189959"/>
            <a:ext cx="5674637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Conclusões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C4CB1253-1B3D-BB09-0840-AE98FBFB9724}"/>
              </a:ext>
            </a:extLst>
          </p:cNvPr>
          <p:cNvSpPr txBox="1"/>
          <p:nvPr/>
        </p:nvSpPr>
        <p:spPr>
          <a:xfrm>
            <a:off x="6223048" y="18072001"/>
            <a:ext cx="5757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Figura 2.  </a:t>
            </a:r>
            <a:r>
              <a:rPr lang="pt-BR" sz="1600" dirty="0"/>
              <a:t>Paciente 2 - Olho direito. A - Hiperemia intensa, edema e úlcera medial em córnea. B - Recobrimento da lesão com terceira pálpebra após ceratotomia com broca de diamante. C - Edema de córnea e úlcera indolente após abertura de flap. D - Distrofia de endotélio e melanose, conjuntiva com hiperemia moderada, teste de fluoresceína negativo.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6CF43E4-B55A-7071-829D-BA77053F954B}"/>
              </a:ext>
            </a:extLst>
          </p:cNvPr>
          <p:cNvSpPr txBox="1"/>
          <p:nvPr/>
        </p:nvSpPr>
        <p:spPr>
          <a:xfrm>
            <a:off x="141974" y="17816356"/>
            <a:ext cx="5674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O SA mostrou-se eficiente como adjuvante no tratamento de úlceras indolentes, sendo uma opção para casos de úlceras indolentes de difícil resolução. Entretando, há a necessidade da padronização do processamento dos colírios de derivados do sangue na medicina veterinária e a preparação e armazenamento de soro autólogo requerem um serviço especializado e um processamento asséptico rigoroso.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426A2763-2000-5FCC-9D83-65FBF8D06BFF}"/>
              </a:ext>
            </a:extLst>
          </p:cNvPr>
          <p:cNvSpPr txBox="1"/>
          <p:nvPr/>
        </p:nvSpPr>
        <p:spPr>
          <a:xfrm>
            <a:off x="211802" y="19849145"/>
            <a:ext cx="11768381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Maggs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DJ.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Cornea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Sclera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In: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Maggs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DJ, Miller PE,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Ofri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R,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editors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Slatter’s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Fundamentals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Veterinary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Ophthalmology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5th ed. Saint Louis: Elsevier; 2013. p. 184–219</a:t>
            </a:r>
          </a:p>
          <a:p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Noble BA,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Loh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RSK,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MacLennan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S,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Pesudovs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K, Reynolds A, Bridges LR, et al.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Comparison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autologous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serum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eye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drops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conventional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therapy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in a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randomised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controlled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crossover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trial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for ocular surface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disease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Br J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Ophthalmol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2004;88(5):647–52</a:t>
            </a:r>
          </a:p>
          <a:p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Giannaccare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G,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Versura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P,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Buzzi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M, Primavera L, Pellegrini M, Campos EC.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Blood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derived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eye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drops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treatment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cornea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ocular surface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diseases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Transfus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Apher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Sci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2017;56(4):595–604. </a:t>
            </a:r>
            <a:endParaRPr lang="pt-BR" sz="16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846040-E129-D50B-0D28-DC21E1042A54}"/>
              </a:ext>
            </a:extLst>
          </p:cNvPr>
          <p:cNvSpPr txBox="1"/>
          <p:nvPr/>
        </p:nvSpPr>
        <p:spPr>
          <a:xfrm>
            <a:off x="133567" y="7443585"/>
            <a:ext cx="567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Palavras Chave: </a:t>
            </a:r>
            <a:r>
              <a:rPr lang="pt-BR" sz="1600" dirty="0"/>
              <a:t>Componentes do soro; epitélio </a:t>
            </a:r>
            <a:r>
              <a:rPr lang="pt-BR" sz="1600" dirty="0" err="1"/>
              <a:t>corneano</a:t>
            </a:r>
            <a:r>
              <a:rPr lang="pt-BR" sz="1600" dirty="0"/>
              <a:t>; olho seco; úlcera refratária.</a:t>
            </a:r>
          </a:p>
          <a:p>
            <a:pPr algn="just"/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D720CBF-13E0-3391-B519-93FBE8470E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7479"/>
          <a:stretch/>
        </p:blipFill>
        <p:spPr>
          <a:xfrm>
            <a:off x="1" y="-62177"/>
            <a:ext cx="12192000" cy="1706918"/>
          </a:xfrm>
          <a:prstGeom prst="rect">
            <a:avLst/>
          </a:prstGeom>
        </p:spPr>
      </p:pic>
      <p:pic>
        <p:nvPicPr>
          <p:cNvPr id="1026" name="Picture 2" descr="Curso Especialização em Oftalmologia Veterinária ANCLIVEPA-SP (8ª Turma) -  online - Sympla">
            <a:extLst>
              <a:ext uri="{FF2B5EF4-FFF2-40B4-BE49-F238E27FC236}">
                <a16:creationId xmlns:a16="http://schemas.microsoft.com/office/drawing/2014/main" id="{44525A97-7A95-DC98-5076-8FAA354B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26" y="453175"/>
            <a:ext cx="1797200" cy="10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16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</TotalTime>
  <Words>831</Words>
  <Application>Microsoft Office PowerPoint</Application>
  <PresentationFormat>Personalizar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USO DE SORO AUTÓLOGO COMO ADJUVANTE NO TRATAMENTO DE ÚLCERA INDOLENTE EM CÃES – SÉRIE DE CASOS ATENDIDOS EM UM SERVIÇO ESPECIALIZADO EM OFTALMOLOGIA VETERINÁRIA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 SORO AUTÓLOGO COMO ADJUVANTE NO TRATAMENTO DE ÚLCERA INDOLENTE EM CÃES – SÉRIE DE CASOS ATENDIDOS EM UM SERVIÇO ESPECIALIZADO EM OFTALMOLOGIA VETERINÁRIA</dc:title>
  <dc:creator>Neuri L. Rubetti Junior</dc:creator>
  <cp:lastModifiedBy>Micheli Pires</cp:lastModifiedBy>
  <cp:revision>2</cp:revision>
  <dcterms:created xsi:type="dcterms:W3CDTF">2024-01-31T01:08:09Z</dcterms:created>
  <dcterms:modified xsi:type="dcterms:W3CDTF">2024-01-31T14:18:24Z</dcterms:modified>
</cp:coreProperties>
</file>