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143500" cy="91440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5256" autoAdjust="0"/>
  </p:normalViewPr>
  <p:slideViewPr>
    <p:cSldViewPr>
      <p:cViewPr>
        <p:scale>
          <a:sx n="153" d="100"/>
          <a:sy n="153" d="100"/>
        </p:scale>
        <p:origin x="3264" y="160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5763" y="2840568"/>
            <a:ext cx="4371975" cy="196003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29/01/2024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0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29/01/2024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00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366185"/>
            <a:ext cx="1157288" cy="780203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366185"/>
            <a:ext cx="3386138" cy="780203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29/01/2024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68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29/01/2024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63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29/01/2024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31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14612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29/01/2024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01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046817"/>
            <a:ext cx="227260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612827" y="2046817"/>
            <a:ext cx="227349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612827" y="2899833"/>
            <a:ext cx="22734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29/01/2024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62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29/01/2024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32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29/01/2024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267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10966" y="364067"/>
            <a:ext cx="2875359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7175" y="1913467"/>
            <a:ext cx="169217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29/01/2024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48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162" y="6400800"/>
            <a:ext cx="30861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08162" y="7156451"/>
            <a:ext cx="30861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29/01/2024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28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21BFB-67ED-4A23-9D37-EAD255324F57}" type="datetimeFigureOut">
              <a:rPr lang="pt-BR" smtClean="0"/>
              <a:t>29/01/2024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198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DBA36AF8-1894-714D-AA7D-98A010FA41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7479"/>
          <a:stretch/>
        </p:blipFill>
        <p:spPr>
          <a:xfrm>
            <a:off x="-377" y="-16728"/>
            <a:ext cx="5143499" cy="659106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03DCFAD5-4240-E08C-5276-543D1EB3A6B9}"/>
              </a:ext>
            </a:extLst>
          </p:cNvPr>
          <p:cNvSpPr txBox="1"/>
          <p:nvPr/>
        </p:nvSpPr>
        <p:spPr>
          <a:xfrm>
            <a:off x="53936" y="1780868"/>
            <a:ext cx="5052038" cy="12311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numCol="1" rtlCol="0">
            <a:spAutoFit/>
          </a:bodyPr>
          <a:lstStyle/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: No que se refere ao tratamento cirúrgico do glaucoma, a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trabeculectomia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é o procedimento mais usado para desviar os canais fisiológicos de drenagem do humor aquoso. No presente estudo objetiva-se apurar as singularidades demográficas e financeiras relacionadas às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trabeculectomias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realizadas pelo Sistema único de Saúde (SUS) em cada estado da região sudeste do Brasil </a:t>
            </a:r>
          </a:p>
        </p:txBody>
      </p:sp>
      <p:sp>
        <p:nvSpPr>
          <p:cNvPr id="10" name="Retângulo 9"/>
          <p:cNvSpPr/>
          <p:nvPr/>
        </p:nvSpPr>
        <p:spPr>
          <a:xfrm>
            <a:off x="0" y="533334"/>
            <a:ext cx="502002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1400" b="1" dirty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Panorama demográfico e financeiro das </a:t>
            </a:r>
            <a:r>
              <a:rPr lang="pt-BR" sz="1400" b="1" dirty="0" err="1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trabeculectomias</a:t>
            </a:r>
            <a:r>
              <a:rPr lang="pt-BR" sz="1400" b="1" dirty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 realizadas pelo Sistema Único de Saúde na Região Sudeste do Brasil em uma década .</a:t>
            </a:r>
            <a:endParaRPr lang="en-US" sz="1400" dirty="0">
              <a:latin typeface="Arial" panose="020B0604020202020204" pitchFamily="34" charset="0"/>
              <a:ea typeface="Geneva" panose="020B0503030404040204" pitchFamily="124" charset="-128"/>
              <a:cs typeface="Arial" panose="020B060402020202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20447" y="1191117"/>
            <a:ext cx="49480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120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Lucas Bogado, Matheus </a:t>
            </a:r>
            <a:r>
              <a:rPr lang="pt-BR" altLang="pt-BR" sz="1200" b="1" dirty="0" err="1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Mizerani</a:t>
            </a:r>
            <a:r>
              <a:rPr lang="pt-BR" altLang="pt-BR" sz="120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, </a:t>
            </a:r>
            <a:r>
              <a:rPr lang="pt-BR" altLang="pt-BR" sz="1200" b="1" dirty="0" err="1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Gabryella</a:t>
            </a:r>
            <a:r>
              <a:rPr lang="pt-BR" altLang="pt-BR" sz="120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 </a:t>
            </a:r>
            <a:r>
              <a:rPr lang="pt-BR" altLang="pt-BR" sz="1200" b="1" dirty="0" err="1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Tuczynski</a:t>
            </a:r>
            <a:r>
              <a:rPr lang="pt-BR" altLang="pt-BR" sz="120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, Cecília </a:t>
            </a:r>
            <a:r>
              <a:rPr lang="pt-BR" altLang="pt-BR" sz="1200" b="1" dirty="0" err="1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Bioza</a:t>
            </a:r>
            <a:r>
              <a:rPr lang="pt-BR" altLang="pt-BR" sz="120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, Bernardo </a:t>
            </a:r>
            <a:r>
              <a:rPr lang="pt-BR" altLang="pt-BR" sz="1200" b="1" dirty="0" err="1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Tardin</a:t>
            </a:r>
            <a:r>
              <a:rPr lang="pt-BR" altLang="pt-BR" sz="120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, Julia </a:t>
            </a:r>
            <a:r>
              <a:rPr lang="pt-BR" altLang="pt-BR" sz="1200" b="1" dirty="0" err="1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Araujo</a:t>
            </a:r>
            <a:r>
              <a:rPr lang="pt-BR" altLang="pt-BR" sz="1200" b="1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pt-BR" altLang="pt-BR" sz="1200" dirty="0">
                <a:latin typeface="Arial" panose="020B0604020202020204" pitchFamily="34" charset="0"/>
                <a:ea typeface="Geneva" pitchFamily="34" charset="0"/>
                <a:cs typeface="Arial" panose="020B0604020202020204" pitchFamily="34" charset="0"/>
              </a:rPr>
              <a:t>UNIFAA</a:t>
            </a:r>
            <a:endParaRPr lang="en-US" altLang="pt-BR" sz="1200" dirty="0">
              <a:latin typeface="Arial" panose="020B0604020202020204" pitchFamily="34" charset="0"/>
              <a:ea typeface="Geneva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0" y="9090248"/>
            <a:ext cx="5143500" cy="53752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3DDFF22-EEDB-68AA-16CE-045A8A707484}"/>
              </a:ext>
            </a:extLst>
          </p:cNvPr>
          <p:cNvSpPr txBox="1"/>
          <p:nvPr/>
        </p:nvSpPr>
        <p:spPr>
          <a:xfrm>
            <a:off x="46776" y="3003416"/>
            <a:ext cx="5052038" cy="6771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numCol="1" rtlCol="0">
            <a:spAutoFit/>
          </a:bodyPr>
          <a:lstStyle/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Métodos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: As informações foram colhidas através do Departamento de informática do Sistema Único de Saúde do período de Novembro de 2013 a Novembro de 2023.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A0D070B-D05B-07FB-3067-DBEA0B77E79B}"/>
              </a:ext>
            </a:extLst>
          </p:cNvPr>
          <p:cNvSpPr txBox="1"/>
          <p:nvPr/>
        </p:nvSpPr>
        <p:spPr>
          <a:xfrm>
            <a:off x="61095" y="3684947"/>
            <a:ext cx="5052038" cy="21544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numCol="1" rtlCol="0">
            <a:spAutoFit/>
          </a:bodyPr>
          <a:lstStyle/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:Pelo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SUS, em uma década, foram realizadas 101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trabeculectomias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no Estado do Espírito Santo, 73.286,10 reais foram gastos no total, nenhum óbito registrado e o tempo de permanência foi de 0,9 dias. Minas Gerais atingiu a marca de 3.465 procedimentos, 3.202.086,44 reais utilizados e 0,2 dias de permanência média. Rio de Janeiro executou 3.629 procedimentos com 3.375.902,26 reais desembolsados dos cofres públicos e 0,2 dias de permanência média. São Paulo obteve 10.431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trabeculectomias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com o gasto total de 8.852.128,24 reais e 0,3 dias de permanência média. O gasto total médio de cada paciente, em reais, foi: Espírito Santo 725,00 reais; São Paulo 848 reais; Minas Gerais 924 reais e Rio de Janeiro 930 reais.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F7FF0ED8-3734-6C22-B7AE-CA365358EDBB}"/>
              </a:ext>
            </a:extLst>
          </p:cNvPr>
          <p:cNvSpPr txBox="1"/>
          <p:nvPr/>
        </p:nvSpPr>
        <p:spPr>
          <a:xfrm>
            <a:off x="62876" y="5843806"/>
            <a:ext cx="5052038" cy="1600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numCol="1" rtlCol="0">
            <a:spAutoFit/>
          </a:bodyPr>
          <a:lstStyle/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: A região sudeste realizou 17.626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trabeculectomias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através do SUS, o principal ator foi o Estado de São Paulo, o qual realizou mais da metade dos procedimentos da região. A média de permanência nos hospitais foi de 0,2 dias sendo que, Espírito Santo destoou dos demais com 0,9 horas de permanência média, Rio de Janeiro mostrou ter o maior valor total gasto com cada paciente, próximo ao valor de Minas Gerais, o que torna viável novos estudos para analisar os motivos desses fenômenos. 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E2991499-C142-FE59-05B2-085448479FAA}"/>
              </a:ext>
            </a:extLst>
          </p:cNvPr>
          <p:cNvSpPr txBox="1"/>
          <p:nvPr/>
        </p:nvSpPr>
        <p:spPr>
          <a:xfrm>
            <a:off x="62876" y="7447500"/>
            <a:ext cx="5052038" cy="16927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numCol="1" rtlCol="0">
            <a:spAutoFit/>
          </a:bodyPr>
          <a:lstStyle/>
          <a:p>
            <a:pPr algn="just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Referências: </a:t>
            </a:r>
            <a:r>
              <a:rPr lang="pt-BR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BRASIL. Ministério da Saúde. </a:t>
            </a:r>
            <a:r>
              <a:rPr lang="pt-BR" sz="12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DATASUS,</a:t>
            </a:r>
            <a:r>
              <a:rPr lang="pt-BR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Tabnet</a:t>
            </a:r>
            <a:r>
              <a:rPr lang="pt-BR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Brasília, DF: Ministério da Saúde, 2023. Disponível em: https://datasus.saude.gov.br/</a:t>
            </a:r>
            <a:r>
              <a:rPr lang="pt-BR" sz="1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informacoes</a:t>
            </a:r>
            <a:r>
              <a:rPr lang="pt-BR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-de-</a:t>
            </a:r>
            <a:r>
              <a:rPr lang="pt-BR" sz="1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saude</a:t>
            </a:r>
            <a:r>
              <a:rPr lang="pt-BR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pt-BR" sz="1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tabnet</a:t>
            </a:r>
            <a:r>
              <a:rPr lang="pt-BR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/. Acesso em: 23 dez. 2023.</a:t>
            </a:r>
          </a:p>
          <a:p>
            <a:pPr algn="just"/>
            <a:r>
              <a:rPr lang="pt-BR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RIORDAN-EVA, Paul; WHITCHER, John P. </a:t>
            </a:r>
            <a:r>
              <a:rPr lang="pt-BR" sz="12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Oftalmologia geral de Vaughan &amp; </a:t>
            </a:r>
            <a:r>
              <a:rPr lang="pt-BR" sz="12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Asbury</a:t>
            </a:r>
            <a:r>
              <a:rPr lang="pt-BR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Tradução de Denise Costa Rodrigues, </a:t>
            </a:r>
            <a:r>
              <a:rPr lang="pt-BR" sz="1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Idilia</a:t>
            </a:r>
            <a:r>
              <a:rPr lang="pt-BR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Ribeiro </a:t>
            </a:r>
            <a:r>
              <a:rPr lang="pt-BR" sz="12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Vanzellotti</a:t>
            </a:r>
            <a:r>
              <a:rPr lang="pt-BR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 Marcio Moacyr Vasconcelos. 17. ed. Porto Alegre: AMGH, 2011</a:t>
            </a:r>
            <a:r>
              <a:rPr lang="pt-B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0945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436</Words>
  <Application>Microsoft Macintosh PowerPoint</Application>
  <PresentationFormat>Apresentação na tela (16:9)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LUCAS DOMINGUES BOGADO</cp:lastModifiedBy>
  <cp:revision>21</cp:revision>
  <dcterms:created xsi:type="dcterms:W3CDTF">2024-01-09T13:58:08Z</dcterms:created>
  <dcterms:modified xsi:type="dcterms:W3CDTF">2024-01-29T23:16:42Z</dcterms:modified>
</cp:coreProperties>
</file>