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51435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rV9VoN20ZZHr3yIyoVRrgvkur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31600" y="8430288"/>
            <a:ext cx="4680300" cy="215400"/>
          </a:xfrm>
          <a:prstGeom prst="rect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59000" y="2407100"/>
            <a:ext cx="4823100" cy="215400"/>
          </a:xfrm>
          <a:prstGeom prst="rect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60200" y="3247725"/>
            <a:ext cx="4823100" cy="215400"/>
          </a:xfrm>
          <a:prstGeom prst="rect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94400" y="5325925"/>
            <a:ext cx="4752300" cy="215400"/>
          </a:xfrm>
          <a:prstGeom prst="rect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77479" l="0" r="0" t="0"/>
          <a:stretch/>
        </p:blipFill>
        <p:spPr>
          <a:xfrm>
            <a:off x="0" y="0"/>
            <a:ext cx="5143499" cy="65910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123475" y="659100"/>
            <a:ext cx="4787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None/>
            </a:pPr>
            <a:r>
              <a:rPr b="1" lang="pt-BR" sz="1700">
                <a:solidFill>
                  <a:schemeClr val="dk1"/>
                </a:solidFill>
              </a:rPr>
              <a:t>Avaliando a acurácia do Eyecare Visual Acuity Test </a:t>
            </a:r>
            <a:r>
              <a:rPr lang="pt-BR" sz="1300">
                <a:solidFill>
                  <a:schemeClr val="dk1"/>
                </a:solidFill>
              </a:rPr>
              <a:t>®</a:t>
            </a:r>
            <a:endParaRPr b="1" sz="21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59546" y="1335438"/>
            <a:ext cx="4947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chemeClr val="dk1"/>
                </a:solidFill>
              </a:rPr>
              <a:t>Mauro Gobira</a:t>
            </a:r>
            <a:r>
              <a:rPr b="1" baseline="30000" lang="pt-BR" sz="1000">
                <a:solidFill>
                  <a:schemeClr val="dk1"/>
                </a:solidFill>
              </a:rPr>
              <a:t>1,2</a:t>
            </a:r>
            <a:r>
              <a:rPr b="1" lang="pt-BR" sz="1000">
                <a:solidFill>
                  <a:schemeClr val="dk1"/>
                </a:solidFill>
              </a:rPr>
              <a:t>, Pedro Hélio</a:t>
            </a:r>
            <a:r>
              <a:rPr b="1" baseline="30000" lang="pt-BR" sz="1000">
                <a:solidFill>
                  <a:schemeClr val="dk1"/>
                </a:solidFill>
              </a:rPr>
              <a:t>1</a:t>
            </a:r>
            <a:r>
              <a:rPr b="1" lang="pt-BR" sz="1000">
                <a:solidFill>
                  <a:schemeClr val="dk1"/>
                </a:solidFill>
              </a:rPr>
              <a:t>, Vinícius Freire</a:t>
            </a:r>
            <a:r>
              <a:rPr b="1" baseline="30000" lang="pt-BR" sz="1000">
                <a:solidFill>
                  <a:schemeClr val="dk1"/>
                </a:solidFill>
              </a:rPr>
              <a:t>1</a:t>
            </a:r>
            <a:r>
              <a:rPr b="1" lang="pt-BR" sz="1000">
                <a:solidFill>
                  <a:schemeClr val="dk1"/>
                </a:solidFill>
              </a:rPr>
              <a:t>, Matheus Gobira</a:t>
            </a:r>
            <a:r>
              <a:rPr b="1" baseline="30000" lang="pt-BR" sz="1000">
                <a:solidFill>
                  <a:schemeClr val="dk1"/>
                </a:solidFill>
              </a:rPr>
              <a:t>1</a:t>
            </a:r>
            <a:r>
              <a:rPr b="1" lang="pt-BR" sz="1000">
                <a:solidFill>
                  <a:schemeClr val="dk1"/>
                </a:solidFill>
              </a:rPr>
              <a:t>, Glauco Aquino</a:t>
            </a:r>
            <a:r>
              <a:rPr b="1" baseline="30000" lang="pt-BR" sz="1000">
                <a:solidFill>
                  <a:schemeClr val="dk1"/>
                </a:solidFill>
              </a:rPr>
              <a:t>3</a:t>
            </a:r>
            <a:r>
              <a:rPr b="1" lang="pt-BR" sz="1000">
                <a:solidFill>
                  <a:schemeClr val="dk1"/>
                </a:solidFill>
              </a:rPr>
              <a:t>, Marco Antônio Negreiros</a:t>
            </a:r>
            <a:r>
              <a:rPr b="1" baseline="30000" lang="pt-BR" sz="1000">
                <a:solidFill>
                  <a:schemeClr val="dk1"/>
                </a:solidFill>
              </a:rPr>
              <a:t>1</a:t>
            </a:r>
            <a:endParaRPr b="1" baseline="30000" sz="1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30000" sz="1000">
              <a:solidFill>
                <a:schemeClr val="dk1"/>
              </a:solidFill>
            </a:endParaRPr>
          </a:p>
          <a:p>
            <a:pPr indent="-28575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pt-BR" sz="900">
                <a:solidFill>
                  <a:schemeClr val="dk1"/>
                </a:solidFill>
              </a:rPr>
              <a:t>Eyecare Health, São Paulo, Brasil</a:t>
            </a:r>
            <a:endParaRPr sz="900">
              <a:solidFill>
                <a:schemeClr val="dk1"/>
              </a:solidFill>
            </a:endParaRPr>
          </a:p>
          <a:p>
            <a:pPr indent="-28575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pt-BR" sz="900">
                <a:solidFill>
                  <a:schemeClr val="dk1"/>
                </a:solidFill>
              </a:rPr>
              <a:t>Instituto da Visão (IPEPO), São Paulo, Brasil</a:t>
            </a:r>
            <a:endParaRPr sz="900">
              <a:solidFill>
                <a:schemeClr val="dk1"/>
              </a:solidFill>
            </a:endParaRPr>
          </a:p>
          <a:p>
            <a:pPr indent="-285750" lvl="0" marL="45720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pt-BR" sz="900">
                <a:solidFill>
                  <a:schemeClr val="dk1"/>
                </a:solidFill>
              </a:rPr>
              <a:t>Universidade Federal de São Paulo, São Paulo, Brasil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021300" y="2328575"/>
            <a:ext cx="1099800" cy="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100">
                <a:solidFill>
                  <a:schemeClr val="lt1"/>
                </a:solidFill>
              </a:rPr>
              <a:t>Introdução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022500" y="3171863"/>
            <a:ext cx="1205700" cy="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100">
                <a:solidFill>
                  <a:schemeClr val="lt1"/>
                </a:solidFill>
              </a:rPr>
              <a:t>Metodologia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083600" y="5239038"/>
            <a:ext cx="1099800" cy="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100">
                <a:solidFill>
                  <a:schemeClr val="lt1"/>
                </a:solidFill>
              </a:rPr>
              <a:t>Resultados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12863" y="7404088"/>
            <a:ext cx="4680300" cy="215400"/>
          </a:xfrm>
          <a:prstGeom prst="rect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184163" y="7332338"/>
            <a:ext cx="1099800" cy="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100">
                <a:solidFill>
                  <a:schemeClr val="lt1"/>
                </a:solidFill>
              </a:rPr>
              <a:t>Conclusão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998600" y="8358738"/>
            <a:ext cx="1311900" cy="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100">
                <a:solidFill>
                  <a:schemeClr val="lt1"/>
                </a:solidFill>
              </a:rPr>
              <a:t>Referências</a:t>
            </a:r>
            <a:endParaRPr b="1" sz="1100">
              <a:solidFill>
                <a:schemeClr val="lt1"/>
              </a:solidFill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96600" y="2565900"/>
            <a:ext cx="49479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Recentemente, Yeung et al. observaram um aumento no uso de testes digitais de acuidade visual.</a:t>
            </a:r>
            <a:r>
              <a:rPr baseline="30000" lang="pt-BR" sz="900">
                <a:solidFill>
                  <a:schemeClr val="dk1"/>
                </a:solidFill>
              </a:rPr>
              <a:t>1</a:t>
            </a:r>
            <a:r>
              <a:rPr lang="pt-BR" sz="900">
                <a:solidFill>
                  <a:schemeClr val="dk1"/>
                </a:solidFill>
              </a:rPr>
              <a:t> No entanto, muitos desses testes carecem de validade clínica.</a:t>
            </a:r>
            <a:r>
              <a:rPr baseline="30000" lang="pt-BR" sz="900">
                <a:solidFill>
                  <a:schemeClr val="dk1"/>
                </a:solidFill>
              </a:rPr>
              <a:t>1</a:t>
            </a:r>
            <a:r>
              <a:rPr lang="pt-BR" sz="900">
                <a:solidFill>
                  <a:schemeClr val="dk1"/>
                </a:solidFill>
              </a:rPr>
              <a:t> </a:t>
            </a:r>
            <a:r>
              <a:rPr lang="pt-BR" sz="900">
                <a:solidFill>
                  <a:schemeClr val="dk1"/>
                </a:solidFill>
              </a:rPr>
              <a:t>O objetivo deste estudo foi avaliar a precisão do Eyecare Visual Acuity Test®, um teste online de acuidade visual, comparando-o com a acuidade visual de Snellen "E".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91975" y="3392813"/>
            <a:ext cx="49221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Pacientes realizaram sequencialmente os testes de acuidade visual de Snellen e o Eyecare Visual Acuity Test®. A acuidade de Snellen foi feita a 6 metros com a correção óptica apropriada, testando cada olho separadamente. Posteriormente, realizaram o Eyecare Visual Acuity Test® em dispositivo fornecido pela Eyecare Health, com brilho máximo da tela e a uma distância padronizada de 40 cm. Critérios de inclusão incluíram idade acima de 18 anos, acuidade visual melhor ou igual a +1 logMar em cada olho, capacidade de compreender o TCLE e desejo voluntário de participar.  Foram excluídos pacientes com comprometimento cognitivo. Registramos dados demográficos, histórico pessoal e oftalmológico, uso de óculos ou lentes, medicações em uso, acuidade visual de ambos os testes e o dispositivo utilizado.  Na análise estatística, avaliamos a concordância entre as medidas do Eyecare Visual Acuity Test ® e o teste padrão usando a análise de Bland-Altman. Isso inclui a avaliação de viés e limites de concordância de 95%. Além disso, a análise de correlação de Pearson foi empregada.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23475" y="5477675"/>
            <a:ext cx="3015300" cy="5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O estudo incluiu 322 pacientes (644 olhos), sem exclusões, sendo 191 (59,32%) do sexo masculino e 131 (40,68%) do sexo feminino, com idade média de 23,12 anos (DP 5,68). A média de acuidade visual para o Eyecare Visual Acuity Test® foi de 0,03 (DP 0,12 logMAR), e para o teste convencional 0,04 (DP 0,13 logMAR). A diferença média foi de 0,01, com desvio padrão de 0,007 logMAR, p=0,1517. </a:t>
            </a:r>
            <a:r>
              <a:rPr lang="pt-BR" sz="900"/>
              <a:t>No caso de pacientes com acuidade visual de 0,2 logMAR ou pior, a diferença média foi de 0,11, com um desvio padrão de 0,01 logMAR (P &lt; 0,0001).</a:t>
            </a:r>
            <a:r>
              <a:rPr lang="pt-BR" sz="900">
                <a:solidFill>
                  <a:schemeClr val="dk1"/>
                </a:solidFill>
              </a:rPr>
              <a:t> A correlação de Pearson indicou significativa associação entre os testes </a:t>
            </a:r>
            <a:r>
              <a:rPr lang="pt-BR" sz="900">
                <a:solidFill>
                  <a:schemeClr val="dk1"/>
                </a:solidFill>
              </a:rPr>
              <a:t>(r=0,61, p&lt;0,001). </a:t>
            </a:r>
            <a:r>
              <a:rPr lang="pt-BR" sz="900"/>
              <a:t>Os limites de concordância de 95% variaram 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59000" y="7587525"/>
            <a:ext cx="4823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O Eyecare Visual Acuity Test ® demonstra precisão e confiabilidade, com o potencial de facilitar o monitoramento domiciliar, triagem e consultas remotas. </a:t>
            </a:r>
            <a:r>
              <a:rPr lang="pt-BR" sz="900"/>
              <a:t>Em futuras pesquisas, é essencial validar a precisão do Eyecare Visual Acuity Test® em diversas idades, incluindo grupos pediátricos e geriátricos, além de considerar condições específicas como presbiopia, catarata, uveíte, ceratocone, DMRI e ambliopia.</a:t>
            </a:r>
            <a:endParaRPr sz="900"/>
          </a:p>
        </p:txBody>
      </p:sp>
      <p:sp>
        <p:nvSpPr>
          <p:cNvPr id="102" name="Google Shape;102;p1"/>
          <p:cNvSpPr txBox="1"/>
          <p:nvPr/>
        </p:nvSpPr>
        <p:spPr>
          <a:xfrm>
            <a:off x="194400" y="8645700"/>
            <a:ext cx="4823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">
                <a:solidFill>
                  <a:schemeClr val="dk1"/>
                </a:solidFill>
                <a:highlight>
                  <a:srgbClr val="FFFFFF"/>
                </a:highlight>
              </a:rPr>
              <a:t>1. </a:t>
            </a:r>
            <a:r>
              <a:rPr lang="pt-BR" sz="500">
                <a:solidFill>
                  <a:schemeClr val="dk1"/>
                </a:solidFill>
                <a:highlight>
                  <a:srgbClr val="FFFFFF"/>
                </a:highlight>
              </a:rPr>
              <a:t>Wasnik RN, Győri-Dani V, Vincze F, Papp M, Pálinkás A, Sándor J. Screening for Patients with Visual Acuity Loss in Primary Health Care: A Cross Sectional Study in a Deprived Hungarian Population. Healthcare (Basel). 2023 Jul 5;11(13):1941. doi: 10.3390/healthcare11131941. PMID: 37444777; PMCID: PMC10341402.</a:t>
            </a:r>
            <a:endParaRPr sz="500">
              <a:solidFill>
                <a:schemeClr val="dk1"/>
              </a:solidFill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2875" y="5660524"/>
            <a:ext cx="1848775" cy="104108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3130762" y="6693000"/>
            <a:ext cx="1893000" cy="5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">
                <a:solidFill>
                  <a:schemeClr val="dk1"/>
                </a:solidFill>
              </a:rPr>
              <a:t>Figura 1. </a:t>
            </a:r>
            <a:r>
              <a:rPr lang="pt-BR" sz="400"/>
              <a:t>Gráfico de Bland-Altman comparando os resultados do Eyecare VA Test® com os resultados do teste convencional de acuidade visual. Cada símbolo representa um olho.</a:t>
            </a:r>
            <a:endParaRPr sz="400"/>
          </a:p>
        </p:txBody>
      </p:sp>
      <p:sp>
        <p:nvSpPr>
          <p:cNvPr id="105" name="Google Shape;105;p1"/>
          <p:cNvSpPr txBox="1"/>
          <p:nvPr/>
        </p:nvSpPr>
        <p:spPr>
          <a:xfrm>
            <a:off x="3130738" y="6973813"/>
            <a:ext cx="1893000" cy="37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900">
                <a:solidFill>
                  <a:schemeClr val="dk1"/>
                </a:solidFill>
              </a:rPr>
              <a:t>entre 0,22 e -0,23 logMAR, e não foi observado viés significativo. 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2024-01-09T13:58:08Z</dcterms:created>
  <dc:creator>User</dc:creator>
</cp:coreProperties>
</file>