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802020202020204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Bold" panose="020B080603050402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5" autoAdjust="0"/>
    <p:restoredTop sz="94598" autoAdjust="0"/>
  </p:normalViewPr>
  <p:slideViewPr>
    <p:cSldViewPr>
      <p:cViewPr>
        <p:scale>
          <a:sx n="111" d="100"/>
          <a:sy n="111" d="100"/>
        </p:scale>
        <p:origin x="106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m 86">
            <a:extLst>
              <a:ext uri="{FF2B5EF4-FFF2-40B4-BE49-F238E27FC236}">
                <a16:creationId xmlns:a16="http://schemas.microsoft.com/office/drawing/2014/main" id="{CD77DE95-86BC-662C-8F35-198C35579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4"/>
          <a:stretch/>
        </p:blipFill>
        <p:spPr>
          <a:xfrm>
            <a:off x="2819777" y="15504308"/>
            <a:ext cx="2250361" cy="1914286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2837023" y="17496335"/>
            <a:ext cx="2215871" cy="322943"/>
            <a:chOff x="0" y="0"/>
            <a:chExt cx="583604" cy="110984"/>
          </a:xfrm>
          <a:solidFill>
            <a:srgbClr val="FFBC86"/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583604" cy="110984"/>
            </a:xfrm>
            <a:custGeom>
              <a:avLst/>
              <a:gdLst/>
              <a:ahLst/>
              <a:cxnLst/>
              <a:rect l="l" t="t" r="r" b="b"/>
              <a:pathLst>
                <a:path w="583604" h="110984">
                  <a:moveTo>
                    <a:pt x="0" y="0"/>
                  </a:moveTo>
                  <a:lnTo>
                    <a:pt x="583604" y="0"/>
                  </a:lnTo>
                  <a:lnTo>
                    <a:pt x="583604" y="110984"/>
                  </a:lnTo>
                  <a:lnTo>
                    <a:pt x="0" y="110984"/>
                  </a:lnTo>
                  <a:close/>
                </a:path>
              </a:pathLst>
            </a:custGeom>
            <a:grpFill/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583604" cy="1490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30628" y="17409407"/>
            <a:ext cx="2215871" cy="421393"/>
            <a:chOff x="0" y="0"/>
            <a:chExt cx="583604" cy="110984"/>
          </a:xfrm>
          <a:solidFill>
            <a:srgbClr val="FFBC86"/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83604" cy="110984"/>
            </a:xfrm>
            <a:custGeom>
              <a:avLst/>
              <a:gdLst/>
              <a:ahLst/>
              <a:cxnLst/>
              <a:rect l="l" t="t" r="r" b="b"/>
              <a:pathLst>
                <a:path w="583604" h="110984">
                  <a:moveTo>
                    <a:pt x="0" y="0"/>
                  </a:moveTo>
                  <a:lnTo>
                    <a:pt x="583604" y="0"/>
                  </a:lnTo>
                  <a:lnTo>
                    <a:pt x="583604" y="110984"/>
                  </a:lnTo>
                  <a:lnTo>
                    <a:pt x="0" y="110984"/>
                  </a:ln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583604" cy="149084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0" y="0"/>
            <a:ext cx="10286998" cy="1318212"/>
          </a:xfrm>
          <a:custGeom>
            <a:avLst/>
            <a:gdLst/>
            <a:ahLst/>
            <a:cxnLst/>
            <a:rect l="l" t="t" r="r" b="b"/>
            <a:pathLst>
              <a:path w="10286998" h="1318212">
                <a:moveTo>
                  <a:pt x="0" y="0"/>
                </a:moveTo>
                <a:lnTo>
                  <a:pt x="10286998" y="0"/>
                </a:lnTo>
                <a:lnTo>
                  <a:pt x="10286998" y="1318212"/>
                </a:lnTo>
                <a:lnTo>
                  <a:pt x="0" y="1318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54" b="-3440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400" y="18155096"/>
            <a:ext cx="10337800" cy="158304"/>
            <a:chOff x="0" y="0"/>
            <a:chExt cx="13783733" cy="211072"/>
          </a:xfrm>
        </p:grpSpPr>
        <p:sp>
          <p:nvSpPr>
            <p:cNvPr id="4" name="Freeform 4"/>
            <p:cNvSpPr/>
            <p:nvPr/>
          </p:nvSpPr>
          <p:spPr>
            <a:xfrm>
              <a:off x="33909" y="33909"/>
              <a:ext cx="13716001" cy="143256"/>
            </a:xfrm>
            <a:custGeom>
              <a:avLst/>
              <a:gdLst/>
              <a:ahLst/>
              <a:cxnLst/>
              <a:rect l="l" t="t" r="r" b="b"/>
              <a:pathLst>
                <a:path w="13716001" h="143256">
                  <a:moveTo>
                    <a:pt x="0" y="0"/>
                  </a:moveTo>
                  <a:lnTo>
                    <a:pt x="13716001" y="0"/>
                  </a:lnTo>
                  <a:lnTo>
                    <a:pt x="13716001" y="143256"/>
                  </a:lnTo>
                  <a:lnTo>
                    <a:pt x="0" y="143256"/>
                  </a:lnTo>
                  <a:close/>
                </a:path>
              </a:pathLst>
            </a:custGeom>
            <a:solidFill>
              <a:srgbClr val="FF66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783818" cy="211074"/>
            </a:xfrm>
            <a:custGeom>
              <a:avLst/>
              <a:gdLst/>
              <a:ahLst/>
              <a:cxnLst/>
              <a:rect l="l" t="t" r="r" b="b"/>
              <a:pathLst>
                <a:path w="13783818" h="211074">
                  <a:moveTo>
                    <a:pt x="33909" y="0"/>
                  </a:moveTo>
                  <a:lnTo>
                    <a:pt x="13749910" y="0"/>
                  </a:lnTo>
                  <a:cubicBezTo>
                    <a:pt x="13768578" y="0"/>
                    <a:pt x="13783818" y="15113"/>
                    <a:pt x="13783818" y="33909"/>
                  </a:cubicBezTo>
                  <a:lnTo>
                    <a:pt x="13783818" y="177165"/>
                  </a:lnTo>
                  <a:cubicBezTo>
                    <a:pt x="13783818" y="195834"/>
                    <a:pt x="13768705" y="211074"/>
                    <a:pt x="13749910" y="211074"/>
                  </a:cubicBezTo>
                  <a:lnTo>
                    <a:pt x="33909" y="211074"/>
                  </a:lnTo>
                  <a:cubicBezTo>
                    <a:pt x="15113" y="211074"/>
                    <a:pt x="0" y="195961"/>
                    <a:pt x="0" y="177165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77165"/>
                  </a:lnTo>
                  <a:lnTo>
                    <a:pt x="33909" y="177165"/>
                  </a:lnTo>
                  <a:lnTo>
                    <a:pt x="33909" y="143383"/>
                  </a:lnTo>
                  <a:lnTo>
                    <a:pt x="13749910" y="143383"/>
                  </a:lnTo>
                  <a:lnTo>
                    <a:pt x="13749910" y="177292"/>
                  </a:lnTo>
                  <a:lnTo>
                    <a:pt x="13716000" y="177292"/>
                  </a:lnTo>
                  <a:lnTo>
                    <a:pt x="13716000" y="33909"/>
                  </a:lnTo>
                  <a:lnTo>
                    <a:pt x="13749910" y="33909"/>
                  </a:lnTo>
                  <a:lnTo>
                    <a:pt x="13749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FF66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211578" y="15486760"/>
            <a:ext cx="2234920" cy="1912626"/>
          </a:xfrm>
          <a:custGeom>
            <a:avLst/>
            <a:gdLst/>
            <a:ahLst/>
            <a:cxnLst/>
            <a:rect l="l" t="t" r="r" b="b"/>
            <a:pathLst>
              <a:path w="2234920" h="1912626">
                <a:moveTo>
                  <a:pt x="0" y="0"/>
                </a:moveTo>
                <a:lnTo>
                  <a:pt x="2234921" y="0"/>
                </a:lnTo>
                <a:lnTo>
                  <a:pt x="2234921" y="1912627"/>
                </a:lnTo>
                <a:lnTo>
                  <a:pt x="0" y="1912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6169" b="-29631"/>
            </a:stretch>
          </a:blipFill>
        </p:spPr>
      </p:sp>
      <p:sp>
        <p:nvSpPr>
          <p:cNvPr id="11" name="AutoShape 11"/>
          <p:cNvSpPr/>
          <p:nvPr/>
        </p:nvSpPr>
        <p:spPr>
          <a:xfrm flipV="1">
            <a:off x="211578" y="15466392"/>
            <a:ext cx="0" cy="2366436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H="1">
            <a:off x="211578" y="15485258"/>
            <a:ext cx="2234920" cy="1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>
            <a:off x="221142" y="17397700"/>
            <a:ext cx="2234842" cy="1501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192569" y="17819093"/>
            <a:ext cx="2253930" cy="0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flipV="1">
            <a:off x="2446499" y="15466392"/>
            <a:ext cx="0" cy="2366436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2817974" y="15466577"/>
            <a:ext cx="0" cy="2366436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>
            <a:off x="2817974" y="15485442"/>
            <a:ext cx="2234920" cy="1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>
            <a:off x="2827538" y="17397885"/>
            <a:ext cx="2234842" cy="1501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>
            <a:off x="2798965" y="17819278"/>
            <a:ext cx="2253930" cy="0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5052894" y="15466577"/>
            <a:ext cx="0" cy="2366436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7621839" y="4051383"/>
            <a:ext cx="2273304" cy="2012061"/>
            <a:chOff x="0" y="0"/>
            <a:chExt cx="598730" cy="52992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98730" cy="529926"/>
            </a:xfrm>
            <a:custGeom>
              <a:avLst/>
              <a:gdLst/>
              <a:ahLst/>
              <a:cxnLst/>
              <a:rect l="l" t="t" r="r" b="b"/>
              <a:pathLst>
                <a:path w="598730" h="529926">
                  <a:moveTo>
                    <a:pt x="0" y="0"/>
                  </a:moveTo>
                  <a:lnTo>
                    <a:pt x="598730" y="0"/>
                  </a:lnTo>
                  <a:lnTo>
                    <a:pt x="598730" y="529926"/>
                  </a:lnTo>
                  <a:lnTo>
                    <a:pt x="0" y="52992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598730" cy="55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51"/>
                </a:lnSpc>
              </a:pPr>
              <a:endParaRPr/>
            </a:p>
          </p:txBody>
        </p:sp>
      </p:grpSp>
      <p:sp>
        <p:nvSpPr>
          <p:cNvPr id="27" name="Freeform 27"/>
          <p:cNvSpPr/>
          <p:nvPr/>
        </p:nvSpPr>
        <p:spPr>
          <a:xfrm>
            <a:off x="7519390" y="6030279"/>
            <a:ext cx="2356665" cy="1994638"/>
          </a:xfrm>
          <a:custGeom>
            <a:avLst/>
            <a:gdLst/>
            <a:ahLst/>
            <a:cxnLst/>
            <a:rect l="l" t="t" r="r" b="b"/>
            <a:pathLst>
              <a:path w="2356665" h="1994638">
                <a:moveTo>
                  <a:pt x="0" y="0"/>
                </a:moveTo>
                <a:lnTo>
                  <a:pt x="2356665" y="0"/>
                </a:lnTo>
                <a:lnTo>
                  <a:pt x="2356665" y="1994638"/>
                </a:lnTo>
                <a:lnTo>
                  <a:pt x="0" y="19946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267097" y="6015330"/>
            <a:ext cx="2323566" cy="1966624"/>
          </a:xfrm>
          <a:custGeom>
            <a:avLst/>
            <a:gdLst/>
            <a:ahLst/>
            <a:cxnLst/>
            <a:rect l="l" t="t" r="r" b="b"/>
            <a:pathLst>
              <a:path w="2323566" h="1966624">
                <a:moveTo>
                  <a:pt x="0" y="0"/>
                </a:moveTo>
                <a:lnTo>
                  <a:pt x="2323566" y="0"/>
                </a:lnTo>
                <a:lnTo>
                  <a:pt x="2323566" y="1966624"/>
                </a:lnTo>
                <a:lnTo>
                  <a:pt x="0" y="19666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5305155" y="7952334"/>
            <a:ext cx="4571015" cy="760928"/>
            <a:chOff x="0" y="0"/>
            <a:chExt cx="1203889" cy="20040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03889" cy="200409"/>
            </a:xfrm>
            <a:custGeom>
              <a:avLst/>
              <a:gdLst/>
              <a:ahLst/>
              <a:cxnLst/>
              <a:rect l="l" t="t" r="r" b="b"/>
              <a:pathLst>
                <a:path w="1203889" h="200409">
                  <a:moveTo>
                    <a:pt x="0" y="0"/>
                  </a:moveTo>
                  <a:lnTo>
                    <a:pt x="1203889" y="0"/>
                  </a:lnTo>
                  <a:lnTo>
                    <a:pt x="1203889" y="200409"/>
                  </a:lnTo>
                  <a:lnTo>
                    <a:pt x="0" y="200409"/>
                  </a:lnTo>
                  <a:close/>
                </a:path>
              </a:pathLst>
            </a:custGeom>
            <a:solidFill>
              <a:srgbClr val="E89B01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203889" cy="238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5267097" y="4070433"/>
            <a:ext cx="2354742" cy="1993011"/>
          </a:xfrm>
          <a:custGeom>
            <a:avLst/>
            <a:gdLst/>
            <a:ahLst/>
            <a:cxnLst/>
            <a:rect l="l" t="t" r="r" b="b"/>
            <a:pathLst>
              <a:path w="2354742" h="1993011">
                <a:moveTo>
                  <a:pt x="0" y="0"/>
                </a:moveTo>
                <a:lnTo>
                  <a:pt x="2354742" y="0"/>
                </a:lnTo>
                <a:lnTo>
                  <a:pt x="2354742" y="1993010"/>
                </a:lnTo>
                <a:lnTo>
                  <a:pt x="0" y="1993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3" name="AutoShape 33"/>
          <p:cNvSpPr/>
          <p:nvPr/>
        </p:nvSpPr>
        <p:spPr>
          <a:xfrm flipV="1">
            <a:off x="7602751" y="6011229"/>
            <a:ext cx="0" cy="1970725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 flipV="1">
            <a:off x="5286106" y="6011413"/>
            <a:ext cx="0" cy="2720899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V="1">
            <a:off x="9876171" y="6030279"/>
            <a:ext cx="0" cy="2702033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flipH="1">
            <a:off x="5286106" y="6011597"/>
            <a:ext cx="4609114" cy="18682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H="1" flipV="1">
            <a:off x="5286185" y="7972798"/>
            <a:ext cx="4609036" cy="9157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 flipH="1">
            <a:off x="5267154" y="8732312"/>
            <a:ext cx="4628067" cy="0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 flipV="1">
            <a:off x="7602674" y="4051383"/>
            <a:ext cx="0" cy="1970725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AutoShape 40"/>
          <p:cNvSpPr/>
          <p:nvPr/>
        </p:nvSpPr>
        <p:spPr>
          <a:xfrm flipV="1">
            <a:off x="5286029" y="4051567"/>
            <a:ext cx="0" cy="2366436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1" name="AutoShape 41"/>
          <p:cNvSpPr/>
          <p:nvPr/>
        </p:nvSpPr>
        <p:spPr>
          <a:xfrm flipV="1">
            <a:off x="9876055" y="4070433"/>
            <a:ext cx="38" cy="2347570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AutoShape 42"/>
          <p:cNvSpPr/>
          <p:nvPr/>
        </p:nvSpPr>
        <p:spPr>
          <a:xfrm flipH="1">
            <a:off x="5286029" y="4051751"/>
            <a:ext cx="4609114" cy="18682"/>
          </a:xfrm>
          <a:prstGeom prst="line">
            <a:avLst/>
          </a:prstGeom>
          <a:ln w="38100" cap="flat">
            <a:solidFill>
              <a:srgbClr val="0069A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TextBox 43"/>
          <p:cNvSpPr txBox="1"/>
          <p:nvPr/>
        </p:nvSpPr>
        <p:spPr>
          <a:xfrm>
            <a:off x="470534" y="2517915"/>
            <a:ext cx="9713146" cy="935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9"/>
              </a:lnSpc>
            </a:pPr>
            <a:r>
              <a:rPr lang="en-US" sz="1899" dirty="0">
                <a:solidFill>
                  <a:srgbClr val="000000"/>
                </a:solidFill>
                <a:latin typeface="Arial Bold"/>
              </a:rPr>
              <a:t>Henrique de Rocco Echeverria </a:t>
            </a:r>
            <a:r>
              <a:rPr lang="en-US" sz="1899" baseline="30000" dirty="0">
                <a:solidFill>
                  <a:srgbClr val="000000"/>
                </a:solidFill>
                <a:latin typeface="Arial Bold"/>
              </a:rPr>
              <a:t>1</a:t>
            </a:r>
            <a:r>
              <a:rPr lang="en-US" sz="1899" dirty="0">
                <a:solidFill>
                  <a:srgbClr val="000000"/>
                </a:solidFill>
                <a:latin typeface="Arial Bold"/>
              </a:rPr>
              <a:t>; Ana Alice </a:t>
            </a:r>
            <a:r>
              <a:rPr lang="en-US" sz="1899" dirty="0" err="1">
                <a:solidFill>
                  <a:srgbClr val="000000"/>
                </a:solidFill>
                <a:latin typeface="Arial Bold"/>
              </a:rPr>
              <a:t>Broering</a:t>
            </a:r>
            <a:r>
              <a:rPr lang="en-US" sz="1899" dirty="0">
                <a:solidFill>
                  <a:srgbClr val="000000"/>
                </a:solidFill>
                <a:latin typeface="Arial Bold"/>
              </a:rPr>
              <a:t> Eller</a:t>
            </a:r>
            <a:r>
              <a:rPr lang="en-US" sz="1899" baseline="30000" dirty="0">
                <a:solidFill>
                  <a:srgbClr val="000000"/>
                </a:solidFill>
                <a:latin typeface="Arial Bold"/>
              </a:rPr>
              <a:t> 1</a:t>
            </a:r>
            <a:r>
              <a:rPr lang="en-US" sz="1899" dirty="0">
                <a:solidFill>
                  <a:srgbClr val="000000"/>
                </a:solidFill>
                <a:latin typeface="Arial Bold"/>
              </a:rPr>
              <a:t>; Eduardo </a:t>
            </a:r>
            <a:r>
              <a:rPr lang="en-US" sz="1899" dirty="0" err="1">
                <a:solidFill>
                  <a:srgbClr val="000000"/>
                </a:solidFill>
                <a:latin typeface="Arial Bold"/>
              </a:rPr>
              <a:t>Chammas</a:t>
            </a:r>
            <a:r>
              <a:rPr lang="en-US" sz="1899" baseline="30000" dirty="0">
                <a:solidFill>
                  <a:srgbClr val="000000"/>
                </a:solidFill>
                <a:latin typeface="Arial Bold"/>
              </a:rPr>
              <a:t> 2</a:t>
            </a:r>
            <a:endParaRPr lang="en-US" sz="1899" dirty="0">
              <a:solidFill>
                <a:srgbClr val="000000"/>
              </a:solidFill>
              <a:latin typeface="Arial Bold"/>
            </a:endParaRPr>
          </a:p>
          <a:p>
            <a:pPr marL="151131" lvl="1">
              <a:lnSpc>
                <a:spcPts val="1680"/>
              </a:lnSpc>
            </a:pPr>
            <a:endParaRPr lang="en-US" sz="1899" dirty="0">
              <a:solidFill>
                <a:srgbClr val="000000"/>
              </a:solidFill>
              <a:latin typeface="Arial Bold"/>
            </a:endParaRPr>
          </a:p>
          <a:p>
            <a:pPr marL="151131" lvl="1">
              <a:lnSpc>
                <a:spcPts val="168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1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Acadêmico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Medicina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Universidade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do Vale do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Itajaí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- UNIVALI</a:t>
            </a:r>
          </a:p>
          <a:p>
            <a:pPr marL="151131" lvl="1">
              <a:lnSpc>
                <a:spcPts val="168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2 Professor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Oftalmologia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Curso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Medicina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Universidade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do Vale do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Itajaí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- UNIVALI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98077" y="9222740"/>
            <a:ext cx="4954817" cy="449227"/>
            <a:chOff x="0" y="0"/>
            <a:chExt cx="1304972" cy="118315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304972" cy="118315"/>
            </a:xfrm>
            <a:custGeom>
              <a:avLst/>
              <a:gdLst/>
              <a:ahLst/>
              <a:cxnLst/>
              <a:rect l="l" t="t" r="r" b="b"/>
              <a:pathLst>
                <a:path w="1304972" h="118315">
                  <a:moveTo>
                    <a:pt x="0" y="0"/>
                  </a:moveTo>
                  <a:lnTo>
                    <a:pt x="1304972" y="0"/>
                  </a:lnTo>
                  <a:lnTo>
                    <a:pt x="1304972" y="118315"/>
                  </a:lnTo>
                  <a:lnTo>
                    <a:pt x="0" y="118315"/>
                  </a:lnTo>
                  <a:close/>
                </a:path>
              </a:pathLst>
            </a:custGeom>
            <a:solidFill>
              <a:srgbClr val="FFBC8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1304972" cy="156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5327107" y="8022380"/>
            <a:ext cx="4492653" cy="645795"/>
          </a:xfrm>
          <a:prstGeom prst="rect">
            <a:avLst/>
          </a:prstGeom>
          <a:solidFill>
            <a:srgbClr val="FFBC86"/>
          </a:solidFill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r>
              <a:rPr lang="en-US" sz="1199" dirty="0">
                <a:solidFill>
                  <a:srgbClr val="000000"/>
                </a:solidFill>
                <a:latin typeface="Arial"/>
              </a:rPr>
              <a:t>Retinografia de OD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evidênciando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duas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lesões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cupuliformes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amelanóticas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(A). Uma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localizada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inferiormente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à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papila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(B) e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199" dirty="0" err="1">
                <a:solidFill>
                  <a:srgbClr val="000000"/>
                </a:solidFill>
                <a:latin typeface="Arial"/>
              </a:rPr>
              <a:t>superiormente</a:t>
            </a:r>
            <a:r>
              <a:rPr lang="en-US" sz="1199" dirty="0">
                <a:solidFill>
                  <a:srgbClr val="000000"/>
                </a:solidFill>
                <a:latin typeface="Arial"/>
              </a:rPr>
              <a:t> (C, D).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13832" y="9845613"/>
            <a:ext cx="4923307" cy="4974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 err="1">
                <a:solidFill>
                  <a:srgbClr val="000000"/>
                </a:solidFill>
                <a:latin typeface="Arial"/>
              </a:rPr>
              <a:t>Feminina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60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anos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diagnosticada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2022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câncer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mama ECIII,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triplo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negativo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previamente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tratado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terapia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tripla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boa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resposta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Entre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setembro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outubro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2023,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realizou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tratamento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radioterápico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cerebral.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2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meses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procura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serviço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oftalmologia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queixa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borramento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visual,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hiperemia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conjuntival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discreta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dor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ocular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OD.</a:t>
            </a:r>
          </a:p>
          <a:p>
            <a:pPr algn="just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960"/>
              </a:lnSpc>
            </a:pPr>
            <a:r>
              <a:rPr lang="en-US" sz="1400" dirty="0" err="1">
                <a:solidFill>
                  <a:srgbClr val="000000"/>
                </a:solidFill>
                <a:latin typeface="Arial"/>
              </a:rPr>
              <a:t>Previamente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emétrope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exame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apresentava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leve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redução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acuidade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visual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à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direita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(20/40), biomicroscopia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hiperemia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conjuntival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1+/4+,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reação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câmara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anterior (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1)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OD,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demais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alterações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</a:p>
          <a:p>
            <a:pPr algn="just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Durante a fundoscopia do OD,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evidenciou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-se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lesão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cupuliforme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amelanótica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extensa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inferior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à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papila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outra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menor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mesmo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aspecto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superior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à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papila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conforme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retinografia (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3). OE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alterações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ultrassonografia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modo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demonstra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pico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inicial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abrupto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moderada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alta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refletividade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solidez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acústica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modo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B,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escavação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coroidal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ou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sombra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orbitária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figura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2).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98077" y="3583474"/>
            <a:ext cx="4954817" cy="449227"/>
            <a:chOff x="0" y="0"/>
            <a:chExt cx="1304972" cy="118315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304972" cy="118315"/>
            </a:xfrm>
            <a:custGeom>
              <a:avLst/>
              <a:gdLst/>
              <a:ahLst/>
              <a:cxnLst/>
              <a:rect l="l" t="t" r="r" b="b"/>
              <a:pathLst>
                <a:path w="1304972" h="118315">
                  <a:moveTo>
                    <a:pt x="0" y="0"/>
                  </a:moveTo>
                  <a:lnTo>
                    <a:pt x="1304972" y="0"/>
                  </a:lnTo>
                  <a:lnTo>
                    <a:pt x="1304972" y="118315"/>
                  </a:lnTo>
                  <a:lnTo>
                    <a:pt x="0" y="118315"/>
                  </a:lnTo>
                  <a:close/>
                </a:path>
              </a:pathLst>
            </a:custGeom>
            <a:solidFill>
              <a:srgbClr val="FFBC8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304972" cy="156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1" name="TextBox 51"/>
          <p:cNvSpPr txBox="1"/>
          <p:nvPr/>
        </p:nvSpPr>
        <p:spPr>
          <a:xfrm>
            <a:off x="96240" y="4045006"/>
            <a:ext cx="4961365" cy="821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r>
              <a:rPr lang="en-US" sz="1399" dirty="0">
                <a:solidFill>
                  <a:srgbClr val="000000"/>
                </a:solidFill>
                <a:latin typeface="Arial"/>
              </a:rPr>
              <a:t> A mama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consiste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no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sítio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primário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mais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comum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metástases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oculares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nas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mulheres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incidência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das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metástases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oculares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câncer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mama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varia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entre os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estudos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com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estimativa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4-11%</a:t>
            </a:r>
            <a:r>
              <a:rPr lang="en-US" sz="1399" baseline="30000" dirty="0">
                <a:solidFill>
                  <a:srgbClr val="000000"/>
                </a:solidFill>
                <a:latin typeface="Arial"/>
              </a:rPr>
              <a:t>1,2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Elas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podem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ocorrer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qualquer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estágio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doença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com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maioria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sendo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diagnosticada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o diagnóstico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câncer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mama.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Apesar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incomuns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as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principais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queixas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incluem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visão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embaçada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dor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ocular,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defeito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campo visual,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metamorfopsia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floaters e fotopsia</a:t>
            </a:r>
            <a:r>
              <a:rPr lang="en-US" sz="1399" baseline="30000" dirty="0">
                <a:solidFill>
                  <a:srgbClr val="000000"/>
                </a:solidFill>
                <a:latin typeface="Arial"/>
              </a:rPr>
              <a:t>1-3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 O diagnóstico,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além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clínico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é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auxiliado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pelos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exames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imagens,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ultrassonografia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(US) ocular. O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tratamento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pode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tanto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sistêmico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quanto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local,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depender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estágio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 doença</a:t>
            </a:r>
            <a:r>
              <a:rPr lang="en-US" sz="1399" baseline="30000" dirty="0">
                <a:solidFill>
                  <a:srgbClr val="000000"/>
                </a:solidFill>
                <a:latin typeface="Arial"/>
              </a:rPr>
              <a:t>4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Esse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trabalho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tem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objetivo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relatar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ocular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câncer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mama,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destacando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características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clínicas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bem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ressaltar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importância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avaliação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oftalmologia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precoce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5000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3" name="Group 53"/>
          <p:cNvGrpSpPr/>
          <p:nvPr/>
        </p:nvGrpSpPr>
        <p:grpSpPr>
          <a:xfrm>
            <a:off x="98077" y="7860573"/>
            <a:ext cx="4954817" cy="449227"/>
            <a:chOff x="0" y="0"/>
            <a:chExt cx="1304972" cy="11831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304972" cy="118315"/>
            </a:xfrm>
            <a:custGeom>
              <a:avLst/>
              <a:gdLst/>
              <a:ahLst/>
              <a:cxnLst/>
              <a:rect l="l" t="t" r="r" b="b"/>
              <a:pathLst>
                <a:path w="1304972" h="118315">
                  <a:moveTo>
                    <a:pt x="0" y="0"/>
                  </a:moveTo>
                  <a:lnTo>
                    <a:pt x="1304972" y="0"/>
                  </a:lnTo>
                  <a:lnTo>
                    <a:pt x="1304972" y="118315"/>
                  </a:lnTo>
                  <a:lnTo>
                    <a:pt x="0" y="118315"/>
                  </a:lnTo>
                  <a:close/>
                </a:path>
              </a:pathLst>
            </a:custGeom>
            <a:solidFill>
              <a:srgbClr val="FFBC8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38100"/>
              <a:ext cx="1304972" cy="156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0142" y="8410575"/>
            <a:ext cx="4923307" cy="76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 err="1">
                <a:solidFill>
                  <a:srgbClr val="000000"/>
                </a:solidFill>
                <a:latin typeface="Arial"/>
              </a:rPr>
              <a:t>Relato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Coleta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realizada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via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prontuário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respectiva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revisão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literatura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nas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bases de dados PubMed,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Scielo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Elsevier.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338398" y="1242012"/>
            <a:ext cx="9857162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900">
                <a:solidFill>
                  <a:srgbClr val="000000"/>
                </a:solidFill>
                <a:latin typeface="Arial Bold"/>
              </a:rPr>
              <a:t>Metástase coroidal no câncer de mama: relato de caso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5264886" y="15666470"/>
            <a:ext cx="4954817" cy="364944"/>
            <a:chOff x="0" y="0"/>
            <a:chExt cx="1304972" cy="118315"/>
          </a:xfrm>
          <a:solidFill>
            <a:srgbClr val="FFBC86"/>
          </a:solidFill>
        </p:grpSpPr>
        <p:sp>
          <p:nvSpPr>
            <p:cNvPr id="59" name="Freeform 59"/>
            <p:cNvSpPr/>
            <p:nvPr/>
          </p:nvSpPr>
          <p:spPr>
            <a:xfrm>
              <a:off x="0" y="0"/>
              <a:ext cx="1304972" cy="118315"/>
            </a:xfrm>
            <a:custGeom>
              <a:avLst/>
              <a:gdLst/>
              <a:ahLst/>
              <a:cxnLst/>
              <a:rect l="l" t="t" r="r" b="b"/>
              <a:pathLst>
                <a:path w="1304972" h="118315">
                  <a:moveTo>
                    <a:pt x="0" y="0"/>
                  </a:moveTo>
                  <a:lnTo>
                    <a:pt x="1304972" y="0"/>
                  </a:lnTo>
                  <a:lnTo>
                    <a:pt x="1304972" y="118315"/>
                  </a:lnTo>
                  <a:lnTo>
                    <a:pt x="0" y="118315"/>
                  </a:lnTo>
                  <a:close/>
                </a:path>
              </a:pathLst>
            </a:custGeom>
            <a:grpFill/>
          </p:spPr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1304972" cy="15641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5266979" y="16056846"/>
            <a:ext cx="4906630" cy="294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GEORGALAS,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Ilias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 et al. Ophthalmic metastasis of breast cancer and ocular side effects from breast cancer treatment and management: mini review. 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BioMed Research International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2015, 2015.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SANTO, Ruth Miyuki; BECHARA,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Sarnir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 Jacob.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Tumores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 intra-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oculares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Arquivos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Brasileiros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de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Oftalmologia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61, p. 242-255, 1998.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SAAD,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Ereny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Samwel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 Poles et al. Eye metastasis in breast cancer: case report and review of literature.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ecancermedicalscience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16, 2022.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Kanski, Jack J. 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Kanski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oftalmología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clínica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. Ed. 8, Rio de Janeiro: Edra. Elsevier, 2017.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SINGH, A. D.; VENTURA, A.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Oncologia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oftalmológica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clínica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. São Paulo: Edra. </a:t>
            </a:r>
            <a:r>
              <a:rPr lang="en-US" sz="766" dirty="0" err="1">
                <a:solidFill>
                  <a:srgbClr val="000000"/>
                </a:solidFill>
                <a:latin typeface="Arial"/>
              </a:rPr>
              <a:t>guanabara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2009.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KREUSEL, Klaus‐Martin et al. Incidence and clinical characteristics of symptomatic choroidal metastasis from breast cancer. 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Acta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ophthalmologica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766" dirty="0" err="1">
                <a:solidFill>
                  <a:srgbClr val="000000"/>
                </a:solidFill>
                <a:latin typeface="Arial Bold"/>
              </a:rPr>
              <a:t>Scandinavica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85, n. 3, p. 298-302, 2007.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SHIELDS, Carol L. et al. Uveal metastasis: clinical features and survival outcome of 2214 tumors in 1111 patients based on primary tumor origin. 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Middle East African Journal of Ophthalmology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25, n. 2, p. 81, 2018.</a:t>
            </a:r>
          </a:p>
          <a:p>
            <a:pPr marL="311396" lvl="1" indent="-228600" algn="just">
              <a:lnSpc>
                <a:spcPts val="1073"/>
              </a:lnSpc>
              <a:buFont typeface="+mj-lt"/>
              <a:buAutoNum type="arabicPeriod"/>
            </a:pPr>
            <a:r>
              <a:rPr lang="en-US" sz="766" dirty="0">
                <a:solidFill>
                  <a:srgbClr val="000000"/>
                </a:solidFill>
                <a:latin typeface="Arial"/>
              </a:rPr>
              <a:t>WELCH, R. Joel et al. Uveal metastasis in 1111 patients: Interval to metastasis and overall survival based on timing of primary cancer diagnosis. </a:t>
            </a:r>
            <a:r>
              <a:rPr lang="en-US" sz="766" dirty="0">
                <a:solidFill>
                  <a:srgbClr val="000000"/>
                </a:solidFill>
                <a:latin typeface="Arial Bold"/>
              </a:rPr>
              <a:t>Saudi Journal of Ophthalmology</a:t>
            </a:r>
            <a:r>
              <a:rPr lang="en-US" sz="766" dirty="0">
                <a:solidFill>
                  <a:srgbClr val="000000"/>
                </a:solidFill>
                <a:latin typeface="Arial"/>
              </a:rPr>
              <a:t>, v. 33, n. 3, p. 229-237, 2019.</a:t>
            </a: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ts val="1073"/>
              </a:lnSpc>
            </a:pPr>
            <a:endParaRPr lang="en-US" sz="766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2" name="Group 62"/>
          <p:cNvGrpSpPr/>
          <p:nvPr/>
        </p:nvGrpSpPr>
        <p:grpSpPr>
          <a:xfrm>
            <a:off x="5266979" y="11006714"/>
            <a:ext cx="4954817" cy="364944"/>
            <a:chOff x="0" y="0"/>
            <a:chExt cx="1304972" cy="118315"/>
          </a:xfrm>
          <a:solidFill>
            <a:srgbClr val="FFBC86"/>
          </a:solidFill>
        </p:grpSpPr>
        <p:sp>
          <p:nvSpPr>
            <p:cNvPr id="63" name="Freeform 63"/>
            <p:cNvSpPr/>
            <p:nvPr/>
          </p:nvSpPr>
          <p:spPr>
            <a:xfrm>
              <a:off x="0" y="0"/>
              <a:ext cx="1304972" cy="118315"/>
            </a:xfrm>
            <a:custGeom>
              <a:avLst/>
              <a:gdLst/>
              <a:ahLst/>
              <a:cxnLst/>
              <a:rect l="l" t="t" r="r" b="b"/>
              <a:pathLst>
                <a:path w="1304972" h="118315">
                  <a:moveTo>
                    <a:pt x="0" y="0"/>
                  </a:moveTo>
                  <a:lnTo>
                    <a:pt x="1304972" y="0"/>
                  </a:lnTo>
                  <a:lnTo>
                    <a:pt x="1304972" y="118315"/>
                  </a:lnTo>
                  <a:lnTo>
                    <a:pt x="0" y="118315"/>
                  </a:lnTo>
                  <a:close/>
                </a:path>
              </a:pathLst>
            </a:custGeom>
            <a:grpFill/>
          </p:spPr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1304972" cy="15641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5249396" y="11417458"/>
            <a:ext cx="4923307" cy="4080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primeiro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passo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diante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possibilidade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coroidal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é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confirmar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 diagnóstico.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ultrassonografia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ocular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desempenha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um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papel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importante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descartando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outros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diagnósticos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diferenciais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exemplo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 hemangioma de coróide</a:t>
            </a:r>
            <a:r>
              <a:rPr lang="en-US" sz="1400" baseline="3000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Nesse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observa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-se um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período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1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ano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 10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meses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entre o diagnóstico do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câncer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mama e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apresentação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ocular,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divergindo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literatura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que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estima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média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5 anos</a:t>
            </a:r>
            <a:r>
              <a:rPr lang="en-US" sz="1400" baseline="30000" dirty="0">
                <a:solidFill>
                  <a:srgbClr val="000000"/>
                </a:solidFill>
                <a:latin typeface="Arial"/>
              </a:rPr>
              <a:t>6,7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Nessa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paciente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ocular e cerebral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sincrônicas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Além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disso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33% dos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casos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metástase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coroidal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trato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uveal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aparece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como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primeiro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sítio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metastático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justificando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 screening ocular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desses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pacientes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conjunto com os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demais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órgãos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investigados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rotineiramente</a:t>
            </a:r>
            <a:r>
              <a:rPr lang="en-US" sz="1400" baseline="30000" dirty="0">
                <a:solidFill>
                  <a:srgbClr val="000000"/>
                </a:solidFill>
                <a:latin typeface="Arial"/>
              </a:rPr>
              <a:t>7,8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Portanto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nesses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casos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avaliação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oftalmológica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precoce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poderia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favorecer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curso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doença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detectando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evolução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da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doença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primária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metastática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227445" y="8565412"/>
            <a:ext cx="4945258" cy="331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endParaRPr dirty="0"/>
          </a:p>
          <a:p>
            <a:pPr algn="just">
              <a:lnSpc>
                <a:spcPts val="1959"/>
              </a:lnSpc>
            </a:pPr>
            <a:endParaRPr dirty="0"/>
          </a:p>
          <a:p>
            <a:pPr algn="just">
              <a:lnSpc>
                <a:spcPts val="1959"/>
              </a:lnSpc>
            </a:pPr>
            <a:r>
              <a:rPr lang="en-US" sz="1399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uma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semana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paciente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retornou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caráter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urgência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piora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na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acuidade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visual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em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OD (CD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à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2 metros).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Mapeamento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retina e US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mostrava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descolamento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seroso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da retina.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Após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contato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com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equipe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oncologia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foi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optado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por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iniciar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imunoterapia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com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quimioterapia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Infelizmente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, 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paciente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evoluiu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óbito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dentro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 de um </a:t>
            </a:r>
            <a:r>
              <a:rPr lang="en-US" sz="1399" dirty="0" err="1">
                <a:solidFill>
                  <a:srgbClr val="000000"/>
                </a:solidFill>
                <a:latin typeface="Arial"/>
              </a:rPr>
              <a:t>mês</a:t>
            </a:r>
            <a:r>
              <a:rPr lang="en-US" sz="1399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ts val="1959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59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59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59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1959"/>
              </a:lnSpc>
            </a:pPr>
            <a:endParaRPr lang="en-US" sz="13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230628" y="15115478"/>
            <a:ext cx="75530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</a:rPr>
              <a:t>Figura 1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817974" y="15115478"/>
            <a:ext cx="75530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</a:rPr>
              <a:t>Figura 2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250302" y="3665213"/>
            <a:ext cx="755303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Bold"/>
              </a:rPr>
              <a:t>Figura 3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61367" y="17429528"/>
            <a:ext cx="2175569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1099" dirty="0">
                <a:solidFill>
                  <a:srgbClr val="000000"/>
                </a:solidFill>
                <a:latin typeface="Arial"/>
              </a:rPr>
              <a:t>Biomicroscopia de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olho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direito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, </a:t>
            </a:r>
          </a:p>
          <a:p>
            <a:pPr>
              <a:lnSpc>
                <a:spcPts val="1539"/>
              </a:lnSpc>
            </a:pPr>
            <a:r>
              <a:rPr lang="en-US" sz="1099" dirty="0">
                <a:solidFill>
                  <a:srgbClr val="000000"/>
                </a:solidFill>
                <a:latin typeface="Arial"/>
              </a:rPr>
              <a:t>com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discreta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hiperemia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conjuntival</a:t>
            </a:r>
            <a:endParaRPr lang="en-US" sz="10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934065" y="17423997"/>
            <a:ext cx="2175569" cy="4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1099" dirty="0" err="1">
                <a:solidFill>
                  <a:srgbClr val="000000"/>
                </a:solidFill>
                <a:latin typeface="Arial"/>
              </a:rPr>
              <a:t>Ultrassonografia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ocular de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olho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direito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demonstrando</a:t>
            </a:r>
            <a:r>
              <a:rPr lang="en-US" sz="1099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1099" dirty="0" err="1">
                <a:solidFill>
                  <a:srgbClr val="000000"/>
                </a:solidFill>
                <a:latin typeface="Arial"/>
              </a:rPr>
              <a:t>lesão</a:t>
            </a:r>
            <a:endParaRPr lang="en-US" sz="10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7405258" y="5687339"/>
            <a:ext cx="14674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EFEFE"/>
                </a:solidFill>
                <a:latin typeface="Arial Bold"/>
              </a:rPr>
              <a:t>A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7405258" y="7648813"/>
            <a:ext cx="14674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EFEFE"/>
                </a:solidFill>
                <a:latin typeface="Arial Bold"/>
              </a:rPr>
              <a:t>B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9701218" y="7648813"/>
            <a:ext cx="14674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EFEFE"/>
                </a:solidFill>
                <a:latin typeface="Arial Bold"/>
              </a:rPr>
              <a:t>D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9701218" y="5687339"/>
            <a:ext cx="146745" cy="30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EFEFE"/>
                </a:solidFill>
                <a:latin typeface="Arial Bold"/>
              </a:rPr>
              <a:t>C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10142" y="7890503"/>
            <a:ext cx="1605409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MÉTODOS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10142" y="3572326"/>
            <a:ext cx="2145745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rial"/>
              </a:rPr>
              <a:t>INTRODUÇÃO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13832" y="9241790"/>
            <a:ext cx="2519589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RESULTADOS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5286185" y="10925122"/>
            <a:ext cx="2519589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rial"/>
              </a:rPr>
              <a:t>CONCLUSÕES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5279054" y="15574230"/>
            <a:ext cx="2519589" cy="46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REFERÊNCIAS</a:t>
            </a:r>
          </a:p>
        </p:txBody>
      </p:sp>
      <p:pic>
        <p:nvPicPr>
          <p:cNvPr id="84" name="Imagem 83">
            <a:extLst>
              <a:ext uri="{FF2B5EF4-FFF2-40B4-BE49-F238E27FC236}">
                <a16:creationId xmlns:a16="http://schemas.microsoft.com/office/drawing/2014/main" id="{4EAB86B7-DD1B-D9F0-E7C5-14F681BCC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0746" y="4113119"/>
            <a:ext cx="2176401" cy="18475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939</Words>
  <Application>Microsoft Office PowerPoint</Application>
  <PresentationFormat>Personalizar</PresentationFormat>
  <Paragraphs>52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SIMASP2024_ Modelo_ePoster_16x9(2).pptx</dc:title>
  <cp:lastModifiedBy>Henrique Echeverria</cp:lastModifiedBy>
  <cp:revision>7</cp:revision>
  <dcterms:created xsi:type="dcterms:W3CDTF">2006-08-16T00:00:00Z</dcterms:created>
  <dcterms:modified xsi:type="dcterms:W3CDTF">2024-01-30T19:51:24Z</dcterms:modified>
  <dc:identifier>DAF6p1Gbly0</dc:identifier>
</cp:coreProperties>
</file>