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9144000" cx="5143500"/>
  <p:notesSz cx="6858000" cy="9144000"/>
  <p:embeddedFontLst>
    <p:embeddedFont>
      <p:font typeface="Robo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3175">
          <p15:clr>
            <a:srgbClr val="FF6600"/>
          </p15:clr>
        </p15:guide>
      </p15:sldGuideLst>
    </p:ext>
    <p:ext uri="GoogleSlidesCustomDataVersion2">
      <go:slidesCustomData xmlns:go="http://customooxmlschemas.google.com/" r:id="rId11" roundtripDataSignature="AMtx7mhfPBI+QIk2K+jH0w6VkrBBNdDO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317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Roboto-boldItalic.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85763" y="2840568"/>
            <a:ext cx="4371975" cy="1960033"/>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771525" y="5181600"/>
            <a:ext cx="3600450" cy="23368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3"/>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445558" y="2836335"/>
            <a:ext cx="6034617" cy="462915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06664" y="3688557"/>
            <a:ext cx="7802033" cy="115728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950773" y="2574133"/>
            <a:ext cx="7802033" cy="338613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257175" y="2133601"/>
            <a:ext cx="4629150" cy="6034617"/>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406301" y="5875867"/>
            <a:ext cx="4371975" cy="18161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406301" y="3875618"/>
            <a:ext cx="4371975" cy="2000249"/>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5"/>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57175" y="2133601"/>
            <a:ext cx="2271713" cy="6034617"/>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6"/>
          <p:cNvSpPr txBox="1"/>
          <p:nvPr>
            <p:ph idx="2" type="body"/>
          </p:nvPr>
        </p:nvSpPr>
        <p:spPr>
          <a:xfrm>
            <a:off x="2614612" y="2133601"/>
            <a:ext cx="2271713" cy="6034617"/>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6"/>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57175" y="2046817"/>
            <a:ext cx="2272606"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7"/>
          <p:cNvSpPr txBox="1"/>
          <p:nvPr>
            <p:ph idx="2" type="body"/>
          </p:nvPr>
        </p:nvSpPr>
        <p:spPr>
          <a:xfrm>
            <a:off x="257175" y="2899833"/>
            <a:ext cx="2272606" cy="5268384"/>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7"/>
          <p:cNvSpPr txBox="1"/>
          <p:nvPr>
            <p:ph idx="3" type="body"/>
          </p:nvPr>
        </p:nvSpPr>
        <p:spPr>
          <a:xfrm>
            <a:off x="2612827" y="2046817"/>
            <a:ext cx="2273498" cy="853016"/>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7"/>
          <p:cNvSpPr txBox="1"/>
          <p:nvPr>
            <p:ph idx="4" type="body"/>
          </p:nvPr>
        </p:nvSpPr>
        <p:spPr>
          <a:xfrm>
            <a:off x="2612827" y="2899833"/>
            <a:ext cx="2273498" cy="5268384"/>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7"/>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57175" y="364067"/>
            <a:ext cx="1692176" cy="1549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2010966" y="364067"/>
            <a:ext cx="2875359" cy="7804151"/>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257175" y="1913467"/>
            <a:ext cx="1692176" cy="6254751"/>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008162" y="6400800"/>
            <a:ext cx="3086100" cy="75565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008162" y="817033"/>
            <a:ext cx="3086100" cy="5486400"/>
          </a:xfrm>
          <a:prstGeom prst="rect">
            <a:avLst/>
          </a:prstGeom>
          <a:noFill/>
          <a:ln>
            <a:noFill/>
          </a:ln>
        </p:spPr>
      </p:sp>
      <p:sp>
        <p:nvSpPr>
          <p:cNvPr id="64" name="Google Shape;64;p11"/>
          <p:cNvSpPr txBox="1"/>
          <p:nvPr>
            <p:ph idx="1" type="body"/>
          </p:nvPr>
        </p:nvSpPr>
        <p:spPr>
          <a:xfrm>
            <a:off x="1008162" y="7156451"/>
            <a:ext cx="3086100" cy="1073149"/>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57175" y="366184"/>
            <a:ext cx="4629150" cy="1524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57175" y="2133601"/>
            <a:ext cx="4629150" cy="6034617"/>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57175" y="8475134"/>
            <a:ext cx="120015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757363" y="8475134"/>
            <a:ext cx="1628775"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3686175" y="8475134"/>
            <a:ext cx="120015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pSp>
        <p:nvGrpSpPr>
          <p:cNvPr id="84" name="Google Shape;84;p1"/>
          <p:cNvGrpSpPr/>
          <p:nvPr/>
        </p:nvGrpSpPr>
        <p:grpSpPr>
          <a:xfrm>
            <a:off x="115175" y="5016577"/>
            <a:ext cx="2412041" cy="3920848"/>
            <a:chOff x="0" y="-3320"/>
            <a:chExt cx="2391000" cy="3243319"/>
          </a:xfrm>
        </p:grpSpPr>
        <p:sp>
          <p:nvSpPr>
            <p:cNvPr id="85" name="Google Shape;85;p1"/>
            <p:cNvSpPr/>
            <p:nvPr/>
          </p:nvSpPr>
          <p:spPr>
            <a:xfrm>
              <a:off x="0" y="-1"/>
              <a:ext cx="2391000" cy="32400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86" name="Google Shape;86;p1"/>
            <p:cNvSpPr txBox="1"/>
            <p:nvPr/>
          </p:nvSpPr>
          <p:spPr>
            <a:xfrm>
              <a:off x="0" y="-3320"/>
              <a:ext cx="2391000" cy="234900"/>
            </a:xfrm>
            <a:prstGeom prst="rect">
              <a:avLst/>
            </a:prstGeom>
            <a:noFill/>
            <a:ln>
              <a:noFill/>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800" u="none" cap="none" strike="noStrike">
                <a:solidFill>
                  <a:srgbClr val="404040"/>
                </a:solidFill>
                <a:latin typeface="Arial"/>
                <a:ea typeface="Arial"/>
                <a:cs typeface="Arial"/>
                <a:sym typeface="Arial"/>
              </a:endParaRPr>
            </a:p>
          </p:txBody>
        </p:sp>
      </p:grpSp>
      <p:grpSp>
        <p:nvGrpSpPr>
          <p:cNvPr id="87" name="Google Shape;87;p1"/>
          <p:cNvGrpSpPr/>
          <p:nvPr/>
        </p:nvGrpSpPr>
        <p:grpSpPr>
          <a:xfrm>
            <a:off x="113825" y="3822225"/>
            <a:ext cx="2412041" cy="965860"/>
            <a:chOff x="0" y="-3320"/>
            <a:chExt cx="2391000" cy="3243319"/>
          </a:xfrm>
        </p:grpSpPr>
        <p:sp>
          <p:nvSpPr>
            <p:cNvPr id="88" name="Google Shape;88;p1"/>
            <p:cNvSpPr/>
            <p:nvPr/>
          </p:nvSpPr>
          <p:spPr>
            <a:xfrm>
              <a:off x="0" y="-1"/>
              <a:ext cx="2391000" cy="32400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89" name="Google Shape;89;p1"/>
            <p:cNvSpPr txBox="1"/>
            <p:nvPr/>
          </p:nvSpPr>
          <p:spPr>
            <a:xfrm>
              <a:off x="0" y="-3320"/>
              <a:ext cx="2391000" cy="234900"/>
            </a:xfrm>
            <a:prstGeom prst="rect">
              <a:avLst/>
            </a:prstGeom>
            <a:noFill/>
            <a:ln>
              <a:noFill/>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800" u="none" cap="none" strike="noStrike">
                <a:solidFill>
                  <a:srgbClr val="404040"/>
                </a:solidFill>
                <a:latin typeface="Arial"/>
                <a:ea typeface="Arial"/>
                <a:cs typeface="Arial"/>
                <a:sym typeface="Arial"/>
              </a:endParaRPr>
            </a:p>
          </p:txBody>
        </p:sp>
      </p:grpSp>
      <p:grpSp>
        <p:nvGrpSpPr>
          <p:cNvPr id="90" name="Google Shape;90;p1"/>
          <p:cNvGrpSpPr/>
          <p:nvPr/>
        </p:nvGrpSpPr>
        <p:grpSpPr>
          <a:xfrm>
            <a:off x="115175" y="1637550"/>
            <a:ext cx="2412041" cy="1956370"/>
            <a:chOff x="0" y="-3320"/>
            <a:chExt cx="2391000" cy="3243319"/>
          </a:xfrm>
        </p:grpSpPr>
        <p:sp>
          <p:nvSpPr>
            <p:cNvPr id="91" name="Google Shape;91;p1"/>
            <p:cNvSpPr/>
            <p:nvPr/>
          </p:nvSpPr>
          <p:spPr>
            <a:xfrm>
              <a:off x="0" y="-1"/>
              <a:ext cx="2391000" cy="32400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92" name="Google Shape;92;p1"/>
            <p:cNvSpPr txBox="1"/>
            <p:nvPr/>
          </p:nvSpPr>
          <p:spPr>
            <a:xfrm>
              <a:off x="0" y="-3320"/>
              <a:ext cx="2391000" cy="234900"/>
            </a:xfrm>
            <a:prstGeom prst="rect">
              <a:avLst/>
            </a:prstGeom>
            <a:noFill/>
            <a:ln>
              <a:noFill/>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800" u="none" cap="none" strike="noStrike">
                <a:solidFill>
                  <a:srgbClr val="404040"/>
                </a:solidFill>
                <a:latin typeface="Arial"/>
                <a:ea typeface="Arial"/>
                <a:cs typeface="Arial"/>
                <a:sym typeface="Arial"/>
              </a:endParaRPr>
            </a:p>
          </p:txBody>
        </p:sp>
      </p:grpSp>
      <p:pic>
        <p:nvPicPr>
          <p:cNvPr id="93" name="Google Shape;93;p1"/>
          <p:cNvPicPr preferRelativeResize="0"/>
          <p:nvPr/>
        </p:nvPicPr>
        <p:blipFill rotWithShape="1">
          <a:blip r:embed="rId3">
            <a:alphaModFix/>
          </a:blip>
          <a:srcRect b="77479" l="0" r="0" t="0"/>
          <a:stretch/>
        </p:blipFill>
        <p:spPr>
          <a:xfrm>
            <a:off x="0" y="0"/>
            <a:ext cx="5143499" cy="659106"/>
          </a:xfrm>
          <a:prstGeom prst="rect">
            <a:avLst/>
          </a:prstGeom>
          <a:noFill/>
          <a:ln>
            <a:noFill/>
          </a:ln>
        </p:spPr>
      </p:pic>
      <p:sp>
        <p:nvSpPr>
          <p:cNvPr id="94" name="Google Shape;94;p1"/>
          <p:cNvSpPr/>
          <p:nvPr/>
        </p:nvSpPr>
        <p:spPr>
          <a:xfrm>
            <a:off x="29750" y="509868"/>
            <a:ext cx="5143500" cy="9234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pt-BR" sz="1200">
                <a:solidFill>
                  <a:schemeClr val="dk1"/>
                </a:solidFill>
              </a:rPr>
              <a:t>Dez anos de </a:t>
            </a:r>
            <a:r>
              <a:rPr b="1" i="0" lang="pt-BR" sz="1200" u="none" cap="none" strike="noStrike">
                <a:solidFill>
                  <a:schemeClr val="dk1"/>
                </a:solidFill>
                <a:latin typeface="Arial"/>
                <a:ea typeface="Arial"/>
                <a:cs typeface="Arial"/>
                <a:sym typeface="Arial"/>
              </a:rPr>
              <a:t>Cirurgia de Estrabismo em Crianças pelo SUS: </a:t>
            </a:r>
            <a:endParaRPr b="1" i="0" sz="1200" u="none" cap="none" strike="noStrike">
              <a:solidFill>
                <a:schemeClr val="dk1"/>
              </a:solidFill>
              <a:latin typeface="Arial"/>
              <a:ea typeface="Arial"/>
              <a:cs typeface="Arial"/>
              <a:sym typeface="Arial"/>
            </a:endParaRPr>
          </a:p>
          <a:p>
            <a:pPr indent="0" lvl="0" marL="0" marR="0" rtl="0" algn="ctr">
              <a:spcBef>
                <a:spcPts val="0"/>
              </a:spcBef>
              <a:spcAft>
                <a:spcPts val="0"/>
              </a:spcAft>
              <a:buNone/>
            </a:pPr>
            <a:r>
              <a:rPr b="1" i="0" lang="pt-BR" sz="1200" u="none" cap="none" strike="noStrike">
                <a:solidFill>
                  <a:schemeClr val="dk1"/>
                </a:solidFill>
                <a:latin typeface="Arial"/>
                <a:ea typeface="Arial"/>
                <a:cs typeface="Arial"/>
                <a:sym typeface="Arial"/>
              </a:rPr>
              <a:t>Um</a:t>
            </a:r>
            <a:r>
              <a:rPr b="1" lang="pt-BR" sz="1200">
                <a:solidFill>
                  <a:schemeClr val="dk1"/>
                </a:solidFill>
              </a:rPr>
              <a:t>a Perspectiva </a:t>
            </a:r>
            <a:r>
              <a:rPr b="1" i="0" lang="pt-BR" sz="1200" u="none" cap="none" strike="noStrike">
                <a:solidFill>
                  <a:schemeClr val="dk1"/>
                </a:solidFill>
                <a:latin typeface="Arial"/>
                <a:ea typeface="Arial"/>
                <a:cs typeface="Arial"/>
                <a:sym typeface="Arial"/>
              </a:rPr>
              <a:t>Temporal e Epidemiológic</a:t>
            </a:r>
            <a:r>
              <a:rPr b="1" lang="pt-BR" sz="1200">
                <a:solidFill>
                  <a:schemeClr val="dk1"/>
                </a:solidFill>
              </a:rPr>
              <a:t>a</a:t>
            </a:r>
            <a:endParaRPr sz="1200">
              <a:solidFill>
                <a:schemeClr val="dk1"/>
              </a:solidFill>
            </a:endParaRPr>
          </a:p>
        </p:txBody>
      </p:sp>
      <p:sp>
        <p:nvSpPr>
          <p:cNvPr id="95" name="Google Shape;95;p1"/>
          <p:cNvSpPr/>
          <p:nvPr/>
        </p:nvSpPr>
        <p:spPr>
          <a:xfrm>
            <a:off x="52400" y="886275"/>
            <a:ext cx="5048100" cy="876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pt-BR" sz="750" u="none" cap="none" strike="noStrike">
                <a:solidFill>
                  <a:schemeClr val="dk1"/>
                </a:solidFill>
              </a:rPr>
              <a:t>Lauany Évellin Pires da Silva</a:t>
            </a:r>
            <a:r>
              <a:rPr b="1" baseline="30000" i="0" lang="pt-BR" sz="750" u="none" cap="none" strike="noStrike">
                <a:solidFill>
                  <a:schemeClr val="dk1"/>
                </a:solidFill>
              </a:rPr>
              <a:t>1</a:t>
            </a:r>
            <a:r>
              <a:rPr b="1" i="0" lang="pt-BR" sz="750" u="none" cap="none" strike="noStrike">
                <a:solidFill>
                  <a:schemeClr val="dk1"/>
                </a:solidFill>
              </a:rPr>
              <a:t>, </a:t>
            </a:r>
            <a:r>
              <a:rPr b="1" lang="pt-BR" sz="750">
                <a:solidFill>
                  <a:schemeClr val="dk1"/>
                </a:solidFill>
              </a:rPr>
              <a:t>Carolina Oliveira de Ávila</a:t>
            </a:r>
            <a:r>
              <a:rPr b="1" baseline="30000" lang="pt-BR" sz="750">
                <a:solidFill>
                  <a:schemeClr val="dk1"/>
                </a:solidFill>
              </a:rPr>
              <a:t>1</a:t>
            </a:r>
            <a:r>
              <a:rPr b="1" lang="pt-BR" sz="750">
                <a:solidFill>
                  <a:schemeClr val="dk1"/>
                </a:solidFill>
              </a:rPr>
              <a:t>, Tatiana Póvoa Naves</a:t>
            </a:r>
            <a:r>
              <a:rPr b="1" baseline="30000" lang="pt-BR" sz="750">
                <a:solidFill>
                  <a:schemeClr val="dk1"/>
                </a:solidFill>
              </a:rPr>
              <a:t>1</a:t>
            </a:r>
            <a:r>
              <a:rPr b="1" lang="pt-BR" sz="750">
                <a:solidFill>
                  <a:schemeClr val="dk1"/>
                </a:solidFill>
              </a:rPr>
              <a:t>, </a:t>
            </a:r>
            <a:endParaRPr b="1" sz="750">
              <a:solidFill>
                <a:schemeClr val="dk1"/>
              </a:solidFill>
            </a:endParaRPr>
          </a:p>
          <a:p>
            <a:pPr indent="0" lvl="0" marL="0" marR="0" rtl="0" algn="ctr">
              <a:spcBef>
                <a:spcPts val="0"/>
              </a:spcBef>
              <a:spcAft>
                <a:spcPts val="0"/>
              </a:spcAft>
              <a:buNone/>
            </a:pPr>
            <a:r>
              <a:rPr b="1" lang="pt-BR" sz="750">
                <a:solidFill>
                  <a:schemeClr val="dk1"/>
                </a:solidFill>
              </a:rPr>
              <a:t>Liz Silva Loureiro</a:t>
            </a:r>
            <a:r>
              <a:rPr b="1" baseline="30000" lang="pt-BR" sz="750">
                <a:solidFill>
                  <a:schemeClr val="dk1"/>
                </a:solidFill>
              </a:rPr>
              <a:t>1</a:t>
            </a:r>
            <a:r>
              <a:rPr b="1" lang="pt-BR" sz="750">
                <a:solidFill>
                  <a:schemeClr val="dk1"/>
                </a:solidFill>
              </a:rPr>
              <a:t>, Patrícia Roberta dos Santos</a:t>
            </a:r>
            <a:r>
              <a:rPr b="1" baseline="30000" lang="pt-BR" sz="750">
                <a:solidFill>
                  <a:schemeClr val="dk1"/>
                </a:solidFill>
              </a:rPr>
              <a:t>2</a:t>
            </a:r>
            <a:r>
              <a:rPr b="1" lang="pt-BR" sz="750">
                <a:solidFill>
                  <a:schemeClr val="dk1"/>
                </a:solidFill>
              </a:rPr>
              <a:t>, Cássio Emílio Duarte Moura</a:t>
            </a:r>
            <a:r>
              <a:rPr b="1" baseline="30000" lang="pt-BR" sz="750">
                <a:solidFill>
                  <a:schemeClr val="dk1"/>
                </a:solidFill>
              </a:rPr>
              <a:t>3</a:t>
            </a:r>
            <a:endParaRPr b="1" sz="750">
              <a:solidFill>
                <a:schemeClr val="dk1"/>
              </a:solidFill>
            </a:endParaRPr>
          </a:p>
          <a:p>
            <a:pPr indent="0" lvl="0" marL="0" marR="0" rtl="0" algn="just">
              <a:spcBef>
                <a:spcPts val="0"/>
              </a:spcBef>
              <a:spcAft>
                <a:spcPts val="0"/>
              </a:spcAft>
              <a:buNone/>
            </a:pPr>
            <a:r>
              <a:rPr baseline="30000" i="0" lang="pt-BR" sz="600" u="none" cap="none" strike="noStrike">
                <a:solidFill>
                  <a:schemeClr val="dk1"/>
                </a:solidFill>
              </a:rPr>
              <a:t>1</a:t>
            </a:r>
            <a:r>
              <a:rPr lang="pt-BR" sz="600">
                <a:solidFill>
                  <a:schemeClr val="dk1"/>
                </a:solidFill>
              </a:rPr>
              <a:t>Graduanda em Medicina pela Faculdade ZARNS Itumbiara, </a:t>
            </a:r>
            <a:r>
              <a:rPr baseline="30000" lang="pt-BR" sz="600">
                <a:solidFill>
                  <a:schemeClr val="dk1"/>
                </a:solidFill>
              </a:rPr>
              <a:t>2 </a:t>
            </a:r>
            <a:r>
              <a:rPr lang="pt-BR" sz="600">
                <a:solidFill>
                  <a:schemeClr val="dk1"/>
                </a:solidFill>
              </a:rPr>
              <a:t>Fisioterapeuta e Mestre em Fisioterapia pelo Centro Universitário do Triângulo, Doutora em Ciências da Saúde pela Universidade Federal de Goiás , </a:t>
            </a:r>
            <a:r>
              <a:rPr baseline="30000" lang="pt-BR" sz="600">
                <a:solidFill>
                  <a:schemeClr val="dk1"/>
                </a:solidFill>
              </a:rPr>
              <a:t>3</a:t>
            </a:r>
            <a:r>
              <a:rPr lang="pt-BR" sz="600">
                <a:solidFill>
                  <a:schemeClr val="dk1"/>
                </a:solidFill>
              </a:rPr>
              <a:t>Médico pela Universidade Federal do Pará e Oftalmologista pelo Instituto de Oftalmologia de Manaus. </a:t>
            </a:r>
            <a:r>
              <a:rPr baseline="30000" lang="pt-BR" sz="600">
                <a:solidFill>
                  <a:schemeClr val="dk1"/>
                </a:solidFill>
              </a:rPr>
              <a:t>2,3</a:t>
            </a:r>
            <a:r>
              <a:rPr lang="pt-BR" sz="600">
                <a:solidFill>
                  <a:schemeClr val="dk1"/>
                </a:solidFill>
              </a:rPr>
              <a:t>Docente Faculdade de Medicina ZARNS Itumbiara-GO.</a:t>
            </a:r>
            <a:endParaRPr sz="600">
              <a:solidFill>
                <a:schemeClr val="dk1"/>
              </a:solidFill>
            </a:endParaRPr>
          </a:p>
          <a:p>
            <a:pPr indent="0" lvl="0" marL="0" marR="0" rtl="0" algn="just">
              <a:spcBef>
                <a:spcPts val="0"/>
              </a:spcBef>
              <a:spcAft>
                <a:spcPts val="0"/>
              </a:spcAft>
              <a:buNone/>
            </a:pPr>
            <a:br>
              <a:rPr b="0" i="0" lang="pt-BR" sz="1600" u="none" cap="none" strike="noStrike">
                <a:solidFill>
                  <a:schemeClr val="dk1"/>
                </a:solidFill>
                <a:latin typeface="Calibri"/>
                <a:ea typeface="Calibri"/>
                <a:cs typeface="Calibri"/>
                <a:sym typeface="Calibri"/>
              </a:rPr>
            </a:br>
            <a:br>
              <a:rPr b="0" i="0" lang="pt-BR" sz="1600" u="none" cap="none" strike="noStrike">
                <a:solidFill>
                  <a:schemeClr val="dk1"/>
                </a:solidFill>
                <a:latin typeface="Calibri"/>
                <a:ea typeface="Calibri"/>
                <a:cs typeface="Calibri"/>
                <a:sym typeface="Calibri"/>
              </a:rPr>
            </a:br>
            <a:endParaRPr b="0" i="0" sz="1400" u="none" cap="none" strike="noStrike">
              <a:solidFill>
                <a:schemeClr val="dk1"/>
              </a:solidFill>
              <a:latin typeface="Arial"/>
              <a:ea typeface="Arial"/>
              <a:cs typeface="Arial"/>
              <a:sym typeface="Arial"/>
            </a:endParaRPr>
          </a:p>
        </p:txBody>
      </p:sp>
      <p:sp>
        <p:nvSpPr>
          <p:cNvPr id="96" name="Google Shape;96;p1"/>
          <p:cNvSpPr/>
          <p:nvPr/>
        </p:nvSpPr>
        <p:spPr>
          <a:xfrm>
            <a:off x="0" y="9090248"/>
            <a:ext cx="5143500" cy="53752"/>
          </a:xfrm>
          <a:prstGeom prst="rect">
            <a:avLst/>
          </a:prstGeom>
          <a:solidFill>
            <a:srgbClr val="FF6600"/>
          </a:solidFill>
          <a:ln cap="flat" cmpd="sng" w="25400">
            <a:solidFill>
              <a:srgbClr val="FF66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txBox="1"/>
          <p:nvPr/>
        </p:nvSpPr>
        <p:spPr>
          <a:xfrm>
            <a:off x="95550" y="1590051"/>
            <a:ext cx="2454000" cy="2075400"/>
          </a:xfrm>
          <a:prstGeom prst="rect">
            <a:avLst/>
          </a:prstGeom>
          <a:noFill/>
          <a:ln>
            <a:noFill/>
          </a:ln>
        </p:spPr>
        <p:txBody>
          <a:bodyPr anchorCtr="0" anchor="t" bIns="54000" lIns="54000" spcFirstLastPara="1" rIns="54000" wrap="square" tIns="54000">
            <a:spAutoFit/>
          </a:bodyPr>
          <a:lstStyle/>
          <a:p>
            <a:pPr indent="0" lvl="0" marL="0" marR="0" rtl="0" algn="just">
              <a:lnSpc>
                <a:spcPct val="115000"/>
              </a:lnSpc>
              <a:spcBef>
                <a:spcPts val="0"/>
              </a:spcBef>
              <a:spcAft>
                <a:spcPts val="0"/>
              </a:spcAft>
              <a:buNone/>
            </a:pPr>
            <a:r>
              <a:rPr lang="pt-BR" sz="700"/>
              <a:t>O estrabismo em crianças não interfere somente em aspectos visuais, mas também impactos psicossociais,  comprometendo o desenvolvimento visual normal, prejudicando a visão binocular e, consequentemente, influenciando a percepção do ambiente e o ritmo de aprendizagem. Sendo assim, o tratamento precoce é primordial para minimizar esses efeitos. Dados escassos sobre estrabismo pediátrico destacam a necessidade de análises temporais e epidemiológicas. Apesar das limitações, o DATASUS oferece dados epidemiológicos importantes, mas carentes de detalhes oftalmológicos. Este estudo analisa cirurgias de estrabismo em crianças de 0 a 14 anos no Brasil entre 2013 e novembro de 2023, do DATASUS, focando em variações regionais, temporais, de gênero e faixa etária, visando estabelecer bases para estratégias de saúde pública.</a:t>
            </a:r>
            <a:endParaRPr sz="700"/>
          </a:p>
        </p:txBody>
      </p:sp>
      <p:grpSp>
        <p:nvGrpSpPr>
          <p:cNvPr id="98" name="Google Shape;98;p1"/>
          <p:cNvGrpSpPr/>
          <p:nvPr/>
        </p:nvGrpSpPr>
        <p:grpSpPr>
          <a:xfrm>
            <a:off x="2614930" y="1472888"/>
            <a:ext cx="2412041" cy="171823"/>
            <a:chOff x="0" y="0"/>
            <a:chExt cx="2391000" cy="224400"/>
          </a:xfrm>
        </p:grpSpPr>
        <p:sp>
          <p:nvSpPr>
            <p:cNvPr id="99" name="Google Shape;99;p1"/>
            <p:cNvSpPr/>
            <p:nvPr/>
          </p:nvSpPr>
          <p:spPr>
            <a:xfrm>
              <a:off x="0" y="17411"/>
              <a:ext cx="2391000" cy="1896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t/>
              </a:r>
              <a:endParaRPr b="0" i="0" sz="700" u="none" cap="none" strike="noStrike">
                <a:solidFill>
                  <a:srgbClr val="FFFFFF"/>
                </a:solidFill>
                <a:latin typeface="Calibri"/>
                <a:ea typeface="Calibri"/>
                <a:cs typeface="Calibri"/>
                <a:sym typeface="Calibri"/>
              </a:endParaRPr>
            </a:p>
          </p:txBody>
        </p:sp>
        <p:sp>
          <p:nvSpPr>
            <p:cNvPr id="100" name="Google Shape;100;p1"/>
            <p:cNvSpPr txBox="1"/>
            <p:nvPr/>
          </p:nvSpPr>
          <p:spPr>
            <a:xfrm>
              <a:off x="0" y="0"/>
              <a:ext cx="2391000" cy="2244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rPr b="1" lang="pt-BR" sz="700">
                  <a:solidFill>
                    <a:srgbClr val="FFFFFF"/>
                  </a:solidFill>
                  <a:latin typeface="Trebuchet MS"/>
                  <a:ea typeface="Trebuchet MS"/>
                  <a:cs typeface="Trebuchet MS"/>
                  <a:sym typeface="Trebuchet MS"/>
                </a:rPr>
                <a:t>GRÁFICO </a:t>
              </a:r>
              <a:endParaRPr sz="700"/>
            </a:p>
          </p:txBody>
        </p:sp>
      </p:grpSp>
      <p:grpSp>
        <p:nvGrpSpPr>
          <p:cNvPr id="101" name="Google Shape;101;p1"/>
          <p:cNvGrpSpPr/>
          <p:nvPr/>
        </p:nvGrpSpPr>
        <p:grpSpPr>
          <a:xfrm>
            <a:off x="2614925" y="1643700"/>
            <a:ext cx="2412041" cy="2544059"/>
            <a:chOff x="0" y="-3320"/>
            <a:chExt cx="2391000" cy="3243319"/>
          </a:xfrm>
        </p:grpSpPr>
        <p:sp>
          <p:nvSpPr>
            <p:cNvPr id="102" name="Google Shape;102;p1"/>
            <p:cNvSpPr/>
            <p:nvPr/>
          </p:nvSpPr>
          <p:spPr>
            <a:xfrm>
              <a:off x="0" y="-1"/>
              <a:ext cx="2391000" cy="32400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103" name="Google Shape;103;p1"/>
            <p:cNvSpPr txBox="1"/>
            <p:nvPr/>
          </p:nvSpPr>
          <p:spPr>
            <a:xfrm>
              <a:off x="0" y="-3320"/>
              <a:ext cx="2391000" cy="234900"/>
            </a:xfrm>
            <a:prstGeom prst="rect">
              <a:avLst/>
            </a:prstGeom>
            <a:noFill/>
            <a:ln>
              <a:noFill/>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800" u="none" cap="none" strike="noStrike">
                <a:solidFill>
                  <a:srgbClr val="404040"/>
                </a:solidFill>
                <a:latin typeface="Arial"/>
                <a:ea typeface="Arial"/>
                <a:cs typeface="Arial"/>
                <a:sym typeface="Arial"/>
              </a:endParaRPr>
            </a:p>
          </p:txBody>
        </p:sp>
      </p:grpSp>
      <p:sp>
        <p:nvSpPr>
          <p:cNvPr id="104" name="Google Shape;104;p1"/>
          <p:cNvSpPr txBox="1"/>
          <p:nvPr/>
        </p:nvSpPr>
        <p:spPr>
          <a:xfrm>
            <a:off x="113850" y="3649425"/>
            <a:ext cx="2412000" cy="1728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rPr b="1" lang="pt-BR" sz="700">
                <a:solidFill>
                  <a:srgbClr val="FFFFFF"/>
                </a:solidFill>
                <a:latin typeface="Trebuchet MS"/>
                <a:ea typeface="Trebuchet MS"/>
                <a:cs typeface="Trebuchet MS"/>
                <a:sym typeface="Trebuchet MS"/>
              </a:rPr>
              <a:t>MATERIAL E MÉTODOS</a:t>
            </a:r>
            <a:endParaRPr b="1" sz="700">
              <a:solidFill>
                <a:srgbClr val="FFFFFF"/>
              </a:solidFill>
              <a:latin typeface="Trebuchet MS"/>
              <a:ea typeface="Trebuchet MS"/>
              <a:cs typeface="Trebuchet MS"/>
              <a:sym typeface="Trebuchet MS"/>
            </a:endParaRPr>
          </a:p>
        </p:txBody>
      </p:sp>
      <p:sp>
        <p:nvSpPr>
          <p:cNvPr id="105" name="Google Shape;105;p1"/>
          <p:cNvSpPr txBox="1"/>
          <p:nvPr/>
        </p:nvSpPr>
        <p:spPr>
          <a:xfrm>
            <a:off x="92850" y="3764312"/>
            <a:ext cx="2454000" cy="876000"/>
          </a:xfrm>
          <a:prstGeom prst="rect">
            <a:avLst/>
          </a:prstGeom>
          <a:noFill/>
          <a:ln>
            <a:noFill/>
          </a:ln>
        </p:spPr>
        <p:txBody>
          <a:bodyPr anchorCtr="0" anchor="t" bIns="54000" lIns="54000" spcFirstLastPara="1" rIns="54000" wrap="square" tIns="54000">
            <a:noAutofit/>
          </a:bodyPr>
          <a:lstStyle/>
          <a:p>
            <a:pPr indent="0" lvl="0" marL="0" rtl="0" algn="just">
              <a:lnSpc>
                <a:spcPct val="115000"/>
              </a:lnSpc>
              <a:spcBef>
                <a:spcPts val="1500"/>
              </a:spcBef>
              <a:spcAft>
                <a:spcPts val="0"/>
              </a:spcAft>
              <a:buSzPts val="1100"/>
              <a:buNone/>
            </a:pPr>
            <a:r>
              <a:rPr lang="pt-BR" sz="700"/>
              <a:t>Estudo descritivo e quantitativo, o qual</a:t>
            </a:r>
            <a:r>
              <a:rPr lang="pt-BR" sz="700"/>
              <a:t> investigou cirurgias de estrabismo em crianças de 0 a 14 anos, realizadas no Brasil, usando dados do DATASUS de 2013 a novembro de 2023. Foram usadas as variáveis disponíveis, sexo, faixa etária, região e ano de realização da cirurgia, os dados foram tabulados utilizando o Excel, considerações éticas foram baseadas na anonimização e confidencialidade dos pacientes.</a:t>
            </a:r>
            <a:endParaRPr sz="700">
              <a:solidFill>
                <a:srgbClr val="374151"/>
              </a:solidFill>
            </a:endParaRPr>
          </a:p>
          <a:p>
            <a:pPr indent="0" lvl="0" marL="0" rtl="0" algn="just">
              <a:lnSpc>
                <a:spcPct val="115000"/>
              </a:lnSpc>
              <a:spcBef>
                <a:spcPts val="1500"/>
              </a:spcBef>
              <a:spcAft>
                <a:spcPts val="0"/>
              </a:spcAft>
              <a:buClr>
                <a:schemeClr val="dk1"/>
              </a:buClr>
              <a:buSzPts val="1100"/>
              <a:buFont typeface="Arial"/>
              <a:buNone/>
            </a:pPr>
            <a:r>
              <a:t/>
            </a:r>
            <a:endParaRPr sz="800">
              <a:solidFill>
                <a:srgbClr val="374151"/>
              </a:solidFill>
              <a:latin typeface="Roboto"/>
              <a:ea typeface="Roboto"/>
              <a:cs typeface="Roboto"/>
              <a:sym typeface="Roboto"/>
            </a:endParaRPr>
          </a:p>
        </p:txBody>
      </p:sp>
      <p:grpSp>
        <p:nvGrpSpPr>
          <p:cNvPr id="106" name="Google Shape;106;p1"/>
          <p:cNvGrpSpPr/>
          <p:nvPr/>
        </p:nvGrpSpPr>
        <p:grpSpPr>
          <a:xfrm>
            <a:off x="2614930" y="4258627"/>
            <a:ext cx="2412041" cy="171823"/>
            <a:chOff x="0" y="0"/>
            <a:chExt cx="2391000" cy="224400"/>
          </a:xfrm>
        </p:grpSpPr>
        <p:sp>
          <p:nvSpPr>
            <p:cNvPr id="107" name="Google Shape;107;p1"/>
            <p:cNvSpPr/>
            <p:nvPr/>
          </p:nvSpPr>
          <p:spPr>
            <a:xfrm>
              <a:off x="0" y="17411"/>
              <a:ext cx="2391000" cy="1896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t/>
              </a:r>
              <a:endParaRPr b="0" i="0" sz="700" u="none" cap="none" strike="noStrike">
                <a:solidFill>
                  <a:srgbClr val="FFFFFF"/>
                </a:solidFill>
                <a:latin typeface="Calibri"/>
                <a:ea typeface="Calibri"/>
                <a:cs typeface="Calibri"/>
                <a:sym typeface="Calibri"/>
              </a:endParaRPr>
            </a:p>
          </p:txBody>
        </p:sp>
        <p:sp>
          <p:nvSpPr>
            <p:cNvPr id="108" name="Google Shape;108;p1"/>
            <p:cNvSpPr txBox="1"/>
            <p:nvPr/>
          </p:nvSpPr>
          <p:spPr>
            <a:xfrm>
              <a:off x="0" y="0"/>
              <a:ext cx="2391000" cy="2244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rPr b="1" i="0" lang="pt-BR" sz="700" u="none" cap="none" strike="noStrike">
                  <a:solidFill>
                    <a:srgbClr val="FFFFFF"/>
                  </a:solidFill>
                  <a:latin typeface="Trebuchet MS"/>
                  <a:ea typeface="Trebuchet MS"/>
                  <a:cs typeface="Trebuchet MS"/>
                  <a:sym typeface="Trebuchet MS"/>
                </a:rPr>
                <a:t>CONCLUSÃO</a:t>
              </a:r>
              <a:endParaRPr sz="700"/>
            </a:p>
          </p:txBody>
        </p:sp>
      </p:grpSp>
      <p:sp>
        <p:nvSpPr>
          <p:cNvPr id="109" name="Google Shape;109;p1"/>
          <p:cNvSpPr/>
          <p:nvPr/>
        </p:nvSpPr>
        <p:spPr>
          <a:xfrm>
            <a:off x="2614950" y="4430450"/>
            <a:ext cx="2412000" cy="26037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110" name="Google Shape;110;p1"/>
          <p:cNvSpPr txBox="1"/>
          <p:nvPr/>
        </p:nvSpPr>
        <p:spPr>
          <a:xfrm>
            <a:off x="2590400" y="4378375"/>
            <a:ext cx="2455200" cy="2291100"/>
          </a:xfrm>
          <a:prstGeom prst="rect">
            <a:avLst/>
          </a:prstGeom>
          <a:noFill/>
          <a:ln>
            <a:noFill/>
          </a:ln>
        </p:spPr>
        <p:txBody>
          <a:bodyPr anchorCtr="0" anchor="t" bIns="54000" lIns="54000" spcFirstLastPara="1" rIns="54000" wrap="square" tIns="54000">
            <a:noAutofit/>
          </a:bodyPr>
          <a:lstStyle/>
          <a:p>
            <a:pPr indent="0" lvl="0" marL="0" rtl="0" algn="just">
              <a:lnSpc>
                <a:spcPct val="115000"/>
              </a:lnSpc>
              <a:spcBef>
                <a:spcPts val="0"/>
              </a:spcBef>
              <a:spcAft>
                <a:spcPts val="0"/>
              </a:spcAft>
              <a:buSzPts val="1100"/>
              <a:buNone/>
            </a:pPr>
            <a:r>
              <a:rPr lang="pt-BR" sz="700"/>
              <a:t>O estudo revela variações na realização da cirurgia de estrabismo. Onde, a distribuição entre gêneros sugere uma  igual susceptibilidade e a maior concentração de cirurgias em idades escolares ressalta a importância do diagnóstico e tratamento precoce. A Região Sudeste, devido à sua densidade populacional somado ao acesso a profissionais especializados, lidera em número de procedimentos. Seguida pela região Nordeste, Centro-Oeste e Sul, já a Região  Norte necessita de maior assistência e prevenção, uma vez que apresentou números menores de cirurgias. Além disso, o investimento na educação médica nesse contexto pode desempenhar um papel crucial na redução das intervenções tardias, contribuindo para melhores prognósticos e resultados clínicos mais favoráveis. É importante ressaltar que uma investigação mais aprofundada é essencial para orientar estratégias de prevenção e intervenção de maneira mais precisa. A necessidade de maior abrangência de dados e inclusão de variáveis no DATASUS é evidente, visando uma melhor fundamentação para políticas de saúde pública e intervenções oftalmológicas direcionadas.</a:t>
            </a:r>
            <a:endParaRPr sz="700"/>
          </a:p>
        </p:txBody>
      </p:sp>
      <p:sp>
        <p:nvSpPr>
          <p:cNvPr id="111" name="Google Shape;111;p1"/>
          <p:cNvSpPr txBox="1"/>
          <p:nvPr/>
        </p:nvSpPr>
        <p:spPr>
          <a:xfrm>
            <a:off x="2614950" y="7078650"/>
            <a:ext cx="2412000" cy="1707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rPr b="1" i="0" lang="pt-BR" sz="700" u="none" cap="none" strike="noStrike">
                <a:solidFill>
                  <a:srgbClr val="FFFFFF"/>
                </a:solidFill>
                <a:latin typeface="Trebuchet MS"/>
                <a:ea typeface="Trebuchet MS"/>
                <a:cs typeface="Trebuchet MS"/>
                <a:sym typeface="Trebuchet MS"/>
              </a:rPr>
              <a:t>REFERÊNCIAS BIBLIOGRÁFICAS</a:t>
            </a:r>
            <a:endParaRPr/>
          </a:p>
        </p:txBody>
      </p:sp>
      <p:sp>
        <p:nvSpPr>
          <p:cNvPr id="112" name="Google Shape;112;p1"/>
          <p:cNvSpPr/>
          <p:nvPr/>
        </p:nvSpPr>
        <p:spPr>
          <a:xfrm>
            <a:off x="2614950" y="7253300"/>
            <a:ext cx="2412000" cy="1684200"/>
          </a:xfrm>
          <a:prstGeom prst="rect">
            <a:avLst/>
          </a:prstGeom>
          <a:solidFill>
            <a:srgbClr val="FFFFFF"/>
          </a:solidFill>
          <a:ln cap="flat" cmpd="sng" w="9525">
            <a:solidFill>
              <a:srgbClr val="D9D9D9"/>
            </a:solidFill>
            <a:prstDash val="solid"/>
            <a:round/>
            <a:headEnd len="sm" w="sm" type="none"/>
            <a:tailEnd len="sm" w="sm" type="none"/>
          </a:ln>
        </p:spPr>
        <p:txBody>
          <a:bodyPr anchorCtr="0" anchor="t" bIns="54000" lIns="54000" spcFirstLastPara="1" rIns="54000" wrap="square" tIns="54000">
            <a:noAutofit/>
          </a:bodyPr>
          <a:lstStyle/>
          <a:p>
            <a:pPr indent="0" lvl="0" marL="0" marR="0" rtl="0" algn="l">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113" name="Google Shape;113;p1"/>
          <p:cNvSpPr txBox="1"/>
          <p:nvPr/>
        </p:nvSpPr>
        <p:spPr>
          <a:xfrm>
            <a:off x="2585725" y="7206500"/>
            <a:ext cx="2484600" cy="557100"/>
          </a:xfrm>
          <a:prstGeom prst="rect">
            <a:avLst/>
          </a:prstGeom>
          <a:noFill/>
          <a:ln>
            <a:noFill/>
          </a:ln>
        </p:spPr>
        <p:txBody>
          <a:bodyPr anchorCtr="0" anchor="t" bIns="54000" lIns="54000" spcFirstLastPara="1" rIns="54000" wrap="square" tIns="54000">
            <a:noAutofit/>
          </a:bodyPr>
          <a:lstStyle/>
          <a:p>
            <a:pPr indent="0" lvl="0" marL="0" marR="0" rtl="0" algn="l">
              <a:spcBef>
                <a:spcPts val="0"/>
              </a:spcBef>
              <a:spcAft>
                <a:spcPts val="0"/>
              </a:spcAft>
              <a:buNone/>
            </a:pPr>
            <a:r>
              <a:rPr lang="pt-BR" sz="600"/>
              <a:t>ROGERS, et al. </a:t>
            </a:r>
            <a:r>
              <a:rPr b="1" lang="pt-BR" sz="600"/>
              <a:t>Strabismus surgery and its effect upon infant development in congenital esotropia</a:t>
            </a:r>
            <a:r>
              <a:rPr lang="pt-BR" sz="600"/>
              <a:t>. Ophthalmology. 1982 May;89(5):479-83. </a:t>
            </a:r>
            <a:endParaRPr sz="600"/>
          </a:p>
          <a:p>
            <a:pPr indent="0" lvl="0" marL="0" marR="0" rtl="0" algn="l">
              <a:spcBef>
                <a:spcPts val="300"/>
              </a:spcBef>
              <a:spcAft>
                <a:spcPts val="0"/>
              </a:spcAft>
              <a:buNone/>
            </a:pPr>
            <a:r>
              <a:rPr lang="pt-BR" sz="600"/>
              <a:t>TICHO B.H</a:t>
            </a:r>
            <a:r>
              <a:rPr lang="pt-BR" sz="600"/>
              <a:t>. </a:t>
            </a:r>
            <a:r>
              <a:rPr b="1" lang="pt-BR" sz="600"/>
              <a:t>Strabismus</a:t>
            </a:r>
            <a:r>
              <a:rPr lang="pt-BR" sz="600"/>
              <a:t>. Pediatr Clin North Am. 2003 Feb;50(1):173-88. </a:t>
            </a:r>
            <a:endParaRPr sz="600"/>
          </a:p>
          <a:p>
            <a:pPr indent="0" lvl="0" marL="0" rtl="0" algn="l">
              <a:spcBef>
                <a:spcPts val="300"/>
              </a:spcBef>
              <a:spcAft>
                <a:spcPts val="0"/>
              </a:spcAft>
              <a:buSzPts val="1100"/>
              <a:buNone/>
            </a:pPr>
            <a:r>
              <a:rPr lang="pt-BR" sz="600"/>
              <a:t>PRATT</a:t>
            </a:r>
            <a:r>
              <a:rPr lang="pt-BR" sz="600"/>
              <a:t>-</a:t>
            </a:r>
            <a:r>
              <a:rPr lang="pt-BR" sz="600"/>
              <a:t>JOHNSON </a:t>
            </a:r>
            <a:r>
              <a:rPr lang="pt-BR" sz="600">
                <a:solidFill>
                  <a:schemeClr val="dk1"/>
                </a:solidFill>
              </a:rPr>
              <a:t>J.A.</a:t>
            </a:r>
            <a:r>
              <a:rPr lang="pt-BR" sz="600"/>
              <a:t>, BAROW </a:t>
            </a:r>
            <a:r>
              <a:rPr lang="pt-BR" sz="600">
                <a:solidFill>
                  <a:schemeClr val="dk1"/>
                </a:solidFill>
              </a:rPr>
              <a:t>J.M.</a:t>
            </a:r>
            <a:r>
              <a:rPr lang="pt-BR" sz="600"/>
              <a:t>, TILLSON </a:t>
            </a:r>
            <a:r>
              <a:rPr lang="pt-BR" sz="600">
                <a:solidFill>
                  <a:schemeClr val="dk1"/>
                </a:solidFill>
              </a:rPr>
              <a:t>G</a:t>
            </a:r>
            <a:r>
              <a:rPr lang="pt-BR" sz="600"/>
              <a:t>. Early Surgery in Intermittent Exotropia. </a:t>
            </a:r>
            <a:r>
              <a:rPr b="1" lang="pt-BR" sz="600"/>
              <a:t>American Journal of Ophthalmology</a:t>
            </a:r>
            <a:r>
              <a:rPr lang="pt-BR" sz="600"/>
              <a:t>. Volume 84. Issue 5. 1977. </a:t>
            </a:r>
            <a:endParaRPr sz="600"/>
          </a:p>
          <a:p>
            <a:pPr indent="0" lvl="0" marL="0" rtl="0" algn="l">
              <a:spcBef>
                <a:spcPts val="300"/>
              </a:spcBef>
              <a:spcAft>
                <a:spcPts val="0"/>
              </a:spcAft>
              <a:buSzPts val="1100"/>
              <a:buNone/>
            </a:pPr>
            <a:r>
              <a:rPr lang="pt-BR" sz="600"/>
              <a:t>SHIMAUTI, A. T. et al.. Estrabismo: detecção em uma amostra populacional e fatores demográficos associados. </a:t>
            </a:r>
            <a:r>
              <a:rPr b="1" lang="pt-BR" sz="600"/>
              <a:t>Arquivos Brasileiros de Oftalmologia</a:t>
            </a:r>
            <a:r>
              <a:rPr lang="pt-BR" sz="600"/>
              <a:t>, v. 75, n. 2, p. 92–96, mar. 2012.</a:t>
            </a:r>
            <a:endParaRPr sz="600"/>
          </a:p>
          <a:p>
            <a:pPr indent="0" lvl="0" marL="0" rtl="0" algn="l">
              <a:spcBef>
                <a:spcPts val="300"/>
              </a:spcBef>
              <a:spcAft>
                <a:spcPts val="0"/>
              </a:spcAft>
              <a:buSzPts val="1100"/>
              <a:buNone/>
            </a:pPr>
            <a:r>
              <a:rPr lang="pt-BR" sz="600"/>
              <a:t>FELIX, T. A. N.; PENHA, J. R..; SONODA, R. T. </a:t>
            </a:r>
            <a:r>
              <a:rPr lang="pt-BR" sz="600"/>
              <a:t>A Importância do Diagnóstico Precoce para o Tratamento da Ambliopia. Recima21 </a:t>
            </a:r>
            <a:r>
              <a:rPr lang="pt-BR" sz="600"/>
              <a:t>- </a:t>
            </a:r>
            <a:r>
              <a:rPr b="1" lang="pt-BR" sz="600"/>
              <a:t>Rev. Cient. Multidisciplinar</a:t>
            </a:r>
            <a:r>
              <a:rPr lang="pt-BR" sz="600"/>
              <a:t> -, [S. l.], v. 3, n. 11, 2022. </a:t>
            </a:r>
            <a:endParaRPr sz="600"/>
          </a:p>
          <a:p>
            <a:pPr indent="0" lvl="0" marL="0" rtl="0" algn="l">
              <a:spcBef>
                <a:spcPts val="300"/>
              </a:spcBef>
              <a:spcAft>
                <a:spcPts val="0"/>
              </a:spcAft>
              <a:buSzPts val="1100"/>
              <a:buNone/>
            </a:pPr>
            <a:r>
              <a:rPr lang="pt-BR" sz="600"/>
              <a:t>DA SILVA, F.K.; SANTOS, E.M. PINTO, S.Z. Estrabismo:Teste e diagnóstico. </a:t>
            </a:r>
            <a:r>
              <a:rPr b="1" lang="pt-BR" sz="600"/>
              <a:t>Rev. Inter. Integralize Scientific</a:t>
            </a:r>
            <a:r>
              <a:rPr lang="pt-BR" sz="600"/>
              <a:t>.06, 1, 25-33, Dez. /21. </a:t>
            </a:r>
            <a:endParaRPr sz="600"/>
          </a:p>
          <a:p>
            <a:pPr indent="0" lvl="0" marL="0" rtl="0" algn="l">
              <a:spcBef>
                <a:spcPts val="300"/>
              </a:spcBef>
              <a:spcAft>
                <a:spcPts val="0"/>
              </a:spcAft>
              <a:buSzPts val="1100"/>
              <a:buNone/>
            </a:pPr>
            <a:r>
              <a:t/>
            </a:r>
            <a:endParaRPr sz="600"/>
          </a:p>
          <a:p>
            <a:pPr indent="0" lvl="0" marL="0" marR="0" rtl="0" algn="l">
              <a:spcBef>
                <a:spcPts val="0"/>
              </a:spcBef>
              <a:spcAft>
                <a:spcPts val="0"/>
              </a:spcAft>
              <a:buClr>
                <a:srgbClr val="000000"/>
              </a:buClr>
              <a:buFont typeface="Arial"/>
              <a:buNone/>
            </a:pPr>
            <a:r>
              <a:t/>
            </a:r>
            <a:endParaRPr sz="600"/>
          </a:p>
        </p:txBody>
      </p:sp>
      <p:sp>
        <p:nvSpPr>
          <p:cNvPr id="114" name="Google Shape;114;p1"/>
          <p:cNvSpPr txBox="1"/>
          <p:nvPr/>
        </p:nvSpPr>
        <p:spPr>
          <a:xfrm>
            <a:off x="113850" y="4843763"/>
            <a:ext cx="2412000" cy="172800"/>
          </a:xfrm>
          <a:prstGeom prst="rect">
            <a:avLst/>
          </a:prstGeom>
          <a:solidFill>
            <a:srgbClr val="002B4A"/>
          </a:solidFill>
          <a:ln cap="flat" cmpd="sng" w="9525">
            <a:solidFill>
              <a:schemeClr val="dk1"/>
            </a:solidFill>
            <a:prstDash val="solid"/>
            <a:miter lim="400000"/>
            <a:headEnd len="sm" w="sm" type="none"/>
            <a:tailEnd len="sm" w="sm" type="none"/>
          </a:ln>
        </p:spPr>
        <p:txBody>
          <a:bodyPr anchorCtr="0" anchor="ctr" bIns="15600" lIns="54000" spcFirstLastPara="1" rIns="15600" wrap="square" tIns="15600">
            <a:noAutofit/>
          </a:bodyPr>
          <a:lstStyle/>
          <a:p>
            <a:pPr indent="0" lvl="0" marL="0" marR="0" rtl="0" algn="l">
              <a:spcBef>
                <a:spcPts val="0"/>
              </a:spcBef>
              <a:spcAft>
                <a:spcPts val="0"/>
              </a:spcAft>
              <a:buNone/>
            </a:pPr>
            <a:r>
              <a:rPr b="1" lang="pt-BR" sz="700">
                <a:solidFill>
                  <a:srgbClr val="FFFFFF"/>
                </a:solidFill>
                <a:latin typeface="Trebuchet MS"/>
                <a:ea typeface="Trebuchet MS"/>
                <a:cs typeface="Trebuchet MS"/>
                <a:sym typeface="Trebuchet MS"/>
              </a:rPr>
              <a:t>RESULTADOS E DISCUSSÕES </a:t>
            </a:r>
            <a:endParaRPr b="1" sz="700">
              <a:solidFill>
                <a:srgbClr val="FFFFFF"/>
              </a:solidFill>
              <a:latin typeface="Trebuchet MS"/>
              <a:ea typeface="Trebuchet MS"/>
              <a:cs typeface="Trebuchet MS"/>
              <a:sym typeface="Trebuchet MS"/>
            </a:endParaRPr>
          </a:p>
        </p:txBody>
      </p:sp>
      <p:sp>
        <p:nvSpPr>
          <p:cNvPr id="115" name="Google Shape;115;p1"/>
          <p:cNvSpPr txBox="1"/>
          <p:nvPr/>
        </p:nvSpPr>
        <p:spPr>
          <a:xfrm>
            <a:off x="94950" y="4960050"/>
            <a:ext cx="2455200" cy="1746000"/>
          </a:xfrm>
          <a:prstGeom prst="rect">
            <a:avLst/>
          </a:prstGeom>
          <a:noFill/>
          <a:ln>
            <a:noFill/>
          </a:ln>
        </p:spPr>
        <p:txBody>
          <a:bodyPr anchorCtr="0" anchor="t" bIns="54000" lIns="54000" spcFirstLastPara="1" rIns="54000" wrap="square" tIns="54000">
            <a:noAutofit/>
          </a:bodyPr>
          <a:lstStyle/>
          <a:p>
            <a:pPr indent="0" lvl="0" marL="0" rtl="0" algn="just">
              <a:lnSpc>
                <a:spcPct val="115000"/>
              </a:lnSpc>
              <a:spcBef>
                <a:spcPts val="1500"/>
              </a:spcBef>
              <a:spcAft>
                <a:spcPts val="0"/>
              </a:spcAft>
              <a:buSzPts val="1100"/>
              <a:buNone/>
            </a:pPr>
            <a:r>
              <a:rPr lang="pt-BR" sz="700"/>
              <a:t>A análise dos dados revelou uma distribuição heterogênea de cirurgias de estrabismo onde a Região Sudeste e Nordeste lideram em procedimentos, com 2.638 e 1.760 cirurgias, respectivamente (Gráfico 1), refletindo as variações geográficas influenciadas por fatores socioeconômicos, acessibilidade aos serviços de saúde e práticas culturais oftalmológicas regionais (Shimauti et al., 2012). Quanto ao sexo (3.832 no sexo masculino e 4.016 no sexo feminino), observou-se pouca variação na distribuição de cirurgias entre meninos e meninas, sugerindo susceptibilidade semelhante (Shimauti et al., 2012). Em relação quantidade de procedimentos realizados anualmente, houve aumento progressivo até 2019, com 734 cirurgias nesse ano, seguido por uma significativa queda em 2020 (387 cirurgias), possivelmente relacionada aos impactos da pandemia. Contudo, em 2022 e 2023, houve um aumento, alcançando 895 e 974 cirurgias, respectivamente, indicando uma retomada e refletindo uma maior busca pelo tratamento. A concentração de 80% das cirurgias nas faixas etárias de 5 a 9 anos e 10 a 14 anos reflete as intervenções tardias, destacando a importância do diagnóstico  e tratamento precoce (da Silva, 2021). A orientação comum nos estudos analisados enfatiza que, embora cada caso deva ser avaliado individualmente, o tratamento precoce está associado a melhores prognósticos (Felix, Penha &amp; Sonoda, 2022), (Pratt-Johnson et al., 1977). Diante desses achados, destaca-se a necessidade de aprimorar a formação de médicos generalistas, capacitando-os na identificação precoce do estrabismo, para contribuir efetivamente na redução de intervenções tardias e no aprimoramento dos resultados clínicos (da Silva, 2021).</a:t>
            </a:r>
            <a:endParaRPr sz="700"/>
          </a:p>
          <a:p>
            <a:pPr indent="0" lvl="0" marL="0" rtl="0" algn="just">
              <a:lnSpc>
                <a:spcPct val="115000"/>
              </a:lnSpc>
              <a:spcBef>
                <a:spcPts val="1500"/>
              </a:spcBef>
              <a:spcAft>
                <a:spcPts val="0"/>
              </a:spcAft>
              <a:buSzPts val="1100"/>
              <a:buNone/>
            </a:pPr>
            <a:r>
              <a:t/>
            </a:r>
            <a:endParaRPr sz="700"/>
          </a:p>
          <a:p>
            <a:pPr indent="0" lvl="0" marL="0" rtl="0" algn="just">
              <a:lnSpc>
                <a:spcPct val="115000"/>
              </a:lnSpc>
              <a:spcBef>
                <a:spcPts val="1500"/>
              </a:spcBef>
              <a:spcAft>
                <a:spcPts val="0"/>
              </a:spcAft>
              <a:buSzPts val="1100"/>
              <a:buNone/>
            </a:pPr>
            <a:r>
              <a:t/>
            </a:r>
            <a:endParaRPr sz="800">
              <a:solidFill>
                <a:srgbClr val="374151"/>
              </a:solidFill>
              <a:latin typeface="Roboto"/>
              <a:ea typeface="Roboto"/>
              <a:cs typeface="Roboto"/>
              <a:sym typeface="Roboto"/>
            </a:endParaRPr>
          </a:p>
        </p:txBody>
      </p:sp>
      <p:pic>
        <p:nvPicPr>
          <p:cNvPr id="116" name="Google Shape;116;p1"/>
          <p:cNvPicPr preferRelativeResize="0"/>
          <p:nvPr/>
        </p:nvPicPr>
        <p:blipFill rotWithShape="1">
          <a:blip r:embed="rId4">
            <a:alphaModFix/>
          </a:blip>
          <a:srcRect b="7106" l="2938" r="9854" t="0"/>
          <a:stretch/>
        </p:blipFill>
        <p:spPr>
          <a:xfrm>
            <a:off x="2655500" y="1965363"/>
            <a:ext cx="2325000" cy="1956250"/>
          </a:xfrm>
          <a:prstGeom prst="rect">
            <a:avLst/>
          </a:prstGeom>
          <a:noFill/>
          <a:ln>
            <a:noFill/>
          </a:ln>
        </p:spPr>
      </p:pic>
      <p:sp>
        <p:nvSpPr>
          <p:cNvPr id="117" name="Google Shape;117;p1"/>
          <p:cNvSpPr txBox="1"/>
          <p:nvPr/>
        </p:nvSpPr>
        <p:spPr>
          <a:xfrm>
            <a:off x="2665513" y="1670881"/>
            <a:ext cx="23250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pt-BR" sz="700">
                <a:solidFill>
                  <a:schemeClr val="dk1"/>
                </a:solidFill>
                <a:latin typeface="Calibri"/>
                <a:ea typeface="Calibri"/>
                <a:cs typeface="Calibri"/>
                <a:sym typeface="Calibri"/>
              </a:rPr>
              <a:t>Gráfico 1:  Quantidade de correções cirúrgicas de estrabismos em relação a região de realização.</a:t>
            </a:r>
            <a:endParaRPr b="1" sz="700">
              <a:solidFill>
                <a:schemeClr val="dk1"/>
              </a:solidFill>
              <a:latin typeface="Calibri"/>
              <a:ea typeface="Calibri"/>
              <a:cs typeface="Calibri"/>
              <a:sym typeface="Calibri"/>
            </a:endParaRPr>
          </a:p>
        </p:txBody>
      </p:sp>
      <p:sp>
        <p:nvSpPr>
          <p:cNvPr id="118" name="Google Shape;118;p1"/>
          <p:cNvSpPr txBox="1"/>
          <p:nvPr/>
        </p:nvSpPr>
        <p:spPr>
          <a:xfrm>
            <a:off x="2673150" y="3900813"/>
            <a:ext cx="2325000" cy="29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pt-BR" sz="700">
                <a:solidFill>
                  <a:schemeClr val="dk1"/>
                </a:solidFill>
                <a:latin typeface="Calibri"/>
                <a:ea typeface="Calibri"/>
                <a:cs typeface="Calibri"/>
                <a:sym typeface="Calibri"/>
              </a:rPr>
              <a:t>Fonte: Os autores. Baseado em dados do DATASUS.</a:t>
            </a:r>
            <a:endParaRPr sz="700">
              <a:solidFill>
                <a:schemeClr val="dk1"/>
              </a:solidFill>
              <a:latin typeface="Calibri"/>
              <a:ea typeface="Calibri"/>
              <a:cs typeface="Calibri"/>
              <a:sym typeface="Calibri"/>
            </a:endParaRPr>
          </a:p>
        </p:txBody>
      </p:sp>
      <p:grpSp>
        <p:nvGrpSpPr>
          <p:cNvPr id="119" name="Google Shape;119;p1"/>
          <p:cNvGrpSpPr/>
          <p:nvPr/>
        </p:nvGrpSpPr>
        <p:grpSpPr>
          <a:xfrm>
            <a:off x="116530" y="1471875"/>
            <a:ext cx="2412041" cy="171823"/>
            <a:chOff x="0" y="0"/>
            <a:chExt cx="2391000" cy="224400"/>
          </a:xfrm>
        </p:grpSpPr>
        <p:sp>
          <p:nvSpPr>
            <p:cNvPr id="120" name="Google Shape;120;p1"/>
            <p:cNvSpPr/>
            <p:nvPr/>
          </p:nvSpPr>
          <p:spPr>
            <a:xfrm>
              <a:off x="0" y="17411"/>
              <a:ext cx="2391000" cy="1896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t/>
              </a:r>
              <a:endParaRPr b="0" i="0" sz="700" u="none" cap="none" strike="noStrike">
                <a:solidFill>
                  <a:srgbClr val="FFFFFF"/>
                </a:solidFill>
                <a:latin typeface="Calibri"/>
                <a:ea typeface="Calibri"/>
                <a:cs typeface="Calibri"/>
                <a:sym typeface="Calibri"/>
              </a:endParaRPr>
            </a:p>
          </p:txBody>
        </p:sp>
        <p:sp>
          <p:nvSpPr>
            <p:cNvPr id="121" name="Google Shape;121;p1"/>
            <p:cNvSpPr txBox="1"/>
            <p:nvPr/>
          </p:nvSpPr>
          <p:spPr>
            <a:xfrm>
              <a:off x="0" y="0"/>
              <a:ext cx="2391000" cy="224400"/>
            </a:xfrm>
            <a:prstGeom prst="rect">
              <a:avLst/>
            </a:prstGeom>
            <a:solidFill>
              <a:srgbClr val="002B4A"/>
            </a:solidFill>
            <a:ln>
              <a:noFill/>
            </a:ln>
          </p:spPr>
          <p:txBody>
            <a:bodyPr anchorCtr="0" anchor="ctr" bIns="15600" lIns="54000" spcFirstLastPara="1" rIns="15600" wrap="square" tIns="15600">
              <a:noAutofit/>
            </a:bodyPr>
            <a:lstStyle/>
            <a:p>
              <a:pPr indent="0" lvl="0" marL="0" marR="0" rtl="0" algn="l">
                <a:spcBef>
                  <a:spcPts val="0"/>
                </a:spcBef>
                <a:spcAft>
                  <a:spcPts val="0"/>
                </a:spcAft>
                <a:buNone/>
              </a:pPr>
              <a:r>
                <a:rPr b="1" lang="pt-BR" sz="700">
                  <a:solidFill>
                    <a:srgbClr val="FFFFFF"/>
                  </a:solidFill>
                  <a:latin typeface="Trebuchet MS"/>
                  <a:ea typeface="Trebuchet MS"/>
                  <a:cs typeface="Trebuchet MS"/>
                  <a:sym typeface="Trebuchet MS"/>
                </a:rPr>
                <a:t>INTRODUÇÃO</a:t>
              </a:r>
              <a:endParaRPr sz="700"/>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2024-01-09T13:58:08Z</dcterms:created>
  <dc:creator>User</dc:creator>
</cp:coreProperties>
</file>