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CFB25D-8D72-47C6-A458-47DB85A0847E}" v="976" dt="2024-02-01T01:39:30.336"/>
    <p1510:client id="{A09B28BF-F129-4DA9-B3D9-23EEB9E17FFC}" v="876" dt="2024-02-01T02:39:48.2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162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rique Rodrigues" userId="fdd7d96904118570" providerId="Windows Live" clId="Web-{45CFB25D-8D72-47C6-A458-47DB85A0847E}"/>
    <pc:docChg chg="modSld">
      <pc:chgData name="Henrique Rodrigues" userId="fdd7d96904118570" providerId="Windows Live" clId="Web-{45CFB25D-8D72-47C6-A458-47DB85A0847E}" dt="2024-02-01T01:39:30.336" v="487" actId="20577"/>
      <pc:docMkLst>
        <pc:docMk/>
      </pc:docMkLst>
      <pc:sldChg chg="addSp modSp">
        <pc:chgData name="Henrique Rodrigues" userId="fdd7d96904118570" providerId="Windows Live" clId="Web-{45CFB25D-8D72-47C6-A458-47DB85A0847E}" dt="2024-02-01T01:39:30.336" v="487" actId="20577"/>
        <pc:sldMkLst>
          <pc:docMk/>
          <pc:sldMk cId="0" sldId="256"/>
        </pc:sldMkLst>
        <pc:spChg chg="add mod">
          <ac:chgData name="Henrique Rodrigues" userId="fdd7d96904118570" providerId="Windows Live" clId="Web-{45CFB25D-8D72-47C6-A458-47DB85A0847E}" dt="2024-02-01T01:39:30.336" v="487" actId="20577"/>
          <ac:spMkLst>
            <pc:docMk/>
            <pc:sldMk cId="0" sldId="256"/>
            <ac:spMk id="2" creationId="{C1D14EC3-999A-B6DE-EF62-CA769670C4B0}"/>
          </ac:spMkLst>
        </pc:spChg>
      </pc:sldChg>
    </pc:docChg>
  </pc:docChgLst>
  <pc:docChgLst>
    <pc:chgData name="Henrique Rodrigues" userId="fdd7d96904118570" providerId="Windows Live" clId="Web-{A09B28BF-F129-4DA9-B3D9-23EEB9E17FFC}"/>
    <pc:docChg chg="modSld">
      <pc:chgData name="Henrique Rodrigues" userId="fdd7d96904118570" providerId="Windows Live" clId="Web-{A09B28BF-F129-4DA9-B3D9-23EEB9E17FFC}" dt="2024-02-01T02:39:47.726" v="438" actId="20577"/>
      <pc:docMkLst>
        <pc:docMk/>
      </pc:docMkLst>
      <pc:sldChg chg="modSp">
        <pc:chgData name="Henrique Rodrigues" userId="fdd7d96904118570" providerId="Windows Live" clId="Web-{A09B28BF-F129-4DA9-B3D9-23EEB9E17FFC}" dt="2024-02-01T02:39:47.726" v="438" actId="20577"/>
        <pc:sldMkLst>
          <pc:docMk/>
          <pc:sldMk cId="0" sldId="256"/>
        </pc:sldMkLst>
        <pc:spChg chg="mod">
          <ac:chgData name="Henrique Rodrigues" userId="fdd7d96904118570" providerId="Windows Live" clId="Web-{A09B28BF-F129-4DA9-B3D9-23EEB9E17FFC}" dt="2024-02-01T02:39:47.726" v="438" actId="20577"/>
          <ac:spMkLst>
            <pc:docMk/>
            <pc:sldMk cId="0" sldId="256"/>
            <ac:spMk id="2" creationId="{C1D14EC3-999A-B6DE-EF62-CA769670C4B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257175" y="2133601"/>
            <a:ext cx="2271713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2"/>
          </p:nvPr>
        </p:nvSpPr>
        <p:spPr>
          <a:xfrm>
            <a:off x="2614612" y="2133601"/>
            <a:ext cx="2271713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-445558" y="2836335"/>
            <a:ext cx="6034617" cy="4629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06664" y="3688557"/>
            <a:ext cx="7802033" cy="1157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-1950773" y="2574133"/>
            <a:ext cx="7802033" cy="338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257175" y="2899833"/>
            <a:ext cx="2272606" cy="5268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2612827" y="2046817"/>
            <a:ext cx="2273498" cy="85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2612827" y="2899833"/>
            <a:ext cx="2273498" cy="5268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2010966" y="364067"/>
            <a:ext cx="2875359" cy="7804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257175" y="1913467"/>
            <a:ext cx="1692176" cy="6254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008162" y="817033"/>
            <a:ext cx="3086100" cy="54864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008162" y="7156451"/>
            <a:ext cx="3086100" cy="1073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 b="77479"/>
          <a:stretch/>
        </p:blipFill>
        <p:spPr>
          <a:xfrm>
            <a:off x="0" y="0"/>
            <a:ext cx="5143500" cy="659107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/>
          <p:nvPr/>
        </p:nvSpPr>
        <p:spPr>
          <a:xfrm>
            <a:off x="123479" y="659106"/>
            <a:ext cx="5019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CIRURGIA DE CATARATA: TÉCNICAS MODERNAS E RESULTADOS VISUAIS.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159483" y="1182326"/>
            <a:ext cx="49479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0" y="9090248"/>
            <a:ext cx="5143500" cy="53700"/>
          </a:xfrm>
          <a:prstGeom prst="rect">
            <a:avLst/>
          </a:prstGeom>
          <a:solidFill>
            <a:srgbClr val="FF6600"/>
          </a:solidFill>
          <a:ln w="25400" cap="flat" cmpd="sng">
            <a:solidFill>
              <a:srgbClr val="FF6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 txBox="1">
            <a:spLocks noGrp="1"/>
          </p:cNvSpPr>
          <p:nvPr>
            <p:ph type="body" idx="1"/>
          </p:nvPr>
        </p:nvSpPr>
        <p:spPr>
          <a:xfrm>
            <a:off x="257175" y="2133600"/>
            <a:ext cx="2271600" cy="6360900"/>
          </a:xfrm>
          <a:prstGeom prst="rect">
            <a:avLst/>
          </a:prstGeom>
          <a:noFill/>
          <a:ln w="9525" cap="flat" cmpd="sng">
            <a:solidFill>
              <a:srgbClr val="88888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sz="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sz="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850">
                <a:latin typeface="Arial"/>
                <a:ea typeface="Arial"/>
                <a:cs typeface="Arial"/>
                <a:sym typeface="Arial"/>
              </a:rPr>
              <a:t>Objetiva-se analisar, de maneira abrangente, as técnicas empregadas na cirurgia de catarata e seus respectivos resultados visuais. A motivação para este estudo reside na necessidade de aprimorar as práticas cirúrgicas oftalmológicas, visando otimizar a eficácia das intervenções e proporcionar melhores desfechos visuais aos pacientes. A catarata, uma condição ocular prevalente, demanda uma abordagem detalhada para a compreensão das técnicas mais eficazes e seguras.</a:t>
            </a:r>
            <a:endParaRPr sz="85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</a:pPr>
            <a:endParaRPr sz="85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</a:pPr>
            <a:r>
              <a:rPr lang="pt-BR" sz="850">
                <a:latin typeface="Arial"/>
                <a:ea typeface="Arial"/>
                <a:cs typeface="Arial"/>
                <a:sym typeface="Arial"/>
              </a:rPr>
              <a:t>Realizou-se uma revisão sistemática, abrangendo as bases de dados PubMed, Scopus e Cochrane Library, utilizando descritores como "catarata", "cirurgia" e "técnicas cirúrgicas". Foram incluídos estudos que avaliaram resultados visuais e técnicas cirúrgicas em pacientes submetidos à cirurgia de catarata. A seleção dos artigos seguiu critérios rigorosos de inclusão e exclusão. A análise dos dados envolveu uma abordagem estatística descritiva e inferencial, considerando variáveis como acuidade visual, complicações intra e pós-operatórias, e tipos específicos de técnicas cirúrgicas.</a:t>
            </a:r>
            <a:endParaRPr sz="85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</a:pPr>
            <a:endParaRPr sz="85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ts val="2800"/>
              <a:buNone/>
            </a:pPr>
            <a:r>
              <a:rPr lang="pt-BR" sz="850">
                <a:latin typeface="Arial"/>
                <a:ea typeface="Arial"/>
                <a:cs typeface="Arial"/>
                <a:sym typeface="Arial"/>
              </a:rPr>
              <a:t>Os resultados desta revisão sistemática revelaram melhorias significativas na acuidade visual pós-cirúrgica em uma amostra representativa de pacientes submetidos à cirurgia de catarata. A análise estatística destacou redução notável nas complicações intraoperatórias em estudos que adotaram técnicas cirúrgicas específicas. </a:t>
            </a:r>
            <a:endParaRPr sz="85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3"/>
          <p:cNvSpPr txBox="1">
            <a:spLocks noGrp="1"/>
          </p:cNvSpPr>
          <p:nvPr>
            <p:ph type="body" idx="2"/>
          </p:nvPr>
        </p:nvSpPr>
        <p:spPr>
          <a:xfrm>
            <a:off x="2614600" y="2133600"/>
            <a:ext cx="2271600" cy="6360900"/>
          </a:xfrm>
          <a:prstGeom prst="rect">
            <a:avLst/>
          </a:prstGeom>
          <a:noFill/>
          <a:ln w="9525" cap="flat" cmpd="sng">
            <a:solidFill>
              <a:srgbClr val="88888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0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8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850">
                <a:latin typeface="Arial"/>
                <a:ea typeface="Arial"/>
                <a:cs typeface="Arial"/>
                <a:sym typeface="Arial"/>
              </a:rPr>
              <a:t>A comparação entre diferentes abordagens cirúrgicas evidenciou diferenças estatisticamente significativas na recuperação visual e na incidência de complicações, fornecendo insights valiosos para a prática clínica oftalmológica.</a:t>
            </a:r>
            <a:endParaRPr sz="85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</a:pPr>
            <a:endParaRPr sz="85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</a:pPr>
            <a:r>
              <a:rPr lang="pt-BR" sz="850">
                <a:latin typeface="Arial"/>
                <a:ea typeface="Arial"/>
                <a:cs typeface="Arial"/>
                <a:sym typeface="Arial"/>
              </a:rPr>
              <a:t>A partir desta revisão sistemática, conclui-se que a escolha criteriosa das técnicas cirúrgicas na cirurgia de catarata impacta diretamente nos resultados visuais e na segurança do procedimento. Determinadas técnicas demonstraram ser mais eficazes na melhoria da acuidade visual e na minimização de complicações. A personalização do procedimento, levando em consideração características individuais dos pacientes, emerge como uma diretriz crucial para otimizar os resultados. Estas descobertas contribuem substancialmente para a evolução contínua das práticas cirúrgicas oftalmológicas, promovendo a excelência na recuperação visual pós-cirúrgica e o bem-estar global dos pacientes.</a:t>
            </a:r>
            <a:endParaRPr sz="85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</a:pPr>
            <a:endParaRPr sz="850">
              <a:latin typeface="Arial"/>
              <a:ea typeface="Arial"/>
              <a:cs typeface="Arial"/>
              <a:sym typeface="Arial"/>
            </a:endParaRPr>
          </a:p>
          <a:p>
            <a:pPr marL="457200" lvl="0" indent="-262953" algn="just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222222"/>
              </a:buClr>
              <a:buSzPts val="541"/>
              <a:buFont typeface="Arial"/>
              <a:buAutoNum type="arabicPeriod"/>
            </a:pPr>
            <a:r>
              <a:rPr lang="pt-BR" sz="541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SOARES, Paula Virginia Brom dos Santos et al. Perfil epidemiológico e melhora visual após cirurgia de catarata realizada em hospital oftalmológico de referência em Santos. </a:t>
            </a:r>
            <a:r>
              <a:rPr lang="pt-BR" sz="541" b="1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Revista Brasileira de Oftalmologia</a:t>
            </a:r>
            <a:r>
              <a:rPr lang="pt-BR" sz="541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v. 82, p. e0022, 2023.</a:t>
            </a:r>
            <a:endParaRPr sz="541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262953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541"/>
              <a:buFont typeface="Arial"/>
              <a:buAutoNum type="arabicPeriod"/>
            </a:pPr>
            <a:r>
              <a:rPr lang="pt-BR" sz="541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TELES, Lucas Pinheiro Machado et al. Análise da qualidade de vida antes e após cirurgia de catarata com implante de lente intraocular. </a:t>
            </a:r>
            <a:r>
              <a:rPr lang="pt-BR" sz="541" b="1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Revista Brasileira de Oftalmologia</a:t>
            </a:r>
            <a:r>
              <a:rPr lang="pt-BR" sz="541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v. 79, p. 242-247, 2020.</a:t>
            </a:r>
            <a:endParaRPr sz="541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262953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541"/>
              <a:buFont typeface="Arial"/>
              <a:buAutoNum type="arabicPeriod"/>
            </a:pPr>
            <a:r>
              <a:rPr lang="pt-BR" sz="541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JUNIOR, Astor Grumann; FLÜGEL, Nayara Teixeira; RITTA, Pedro Santa. Análise dos resultados visuais na utilização de lente tórica em cirurgia de catarata. </a:t>
            </a:r>
            <a:r>
              <a:rPr lang="pt-BR" sz="541" b="1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Rev Bras Oftalmol.</a:t>
            </a:r>
            <a:r>
              <a:rPr lang="pt-BR" sz="541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v. 74, n. 1, p. 12-15, 2015.</a:t>
            </a:r>
            <a:endParaRPr sz="541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</a:pPr>
            <a:endParaRPr sz="85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</a:pPr>
            <a:endParaRPr sz="85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sz="85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85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346575" y="2194200"/>
            <a:ext cx="2088600" cy="206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pt-BR" sz="7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INTRODUÇÃO</a:t>
            </a:r>
            <a:endParaRPr sz="700" b="1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346575" y="6662650"/>
            <a:ext cx="2088600" cy="206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pt-BR" sz="7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RESULTADOS</a:t>
            </a:r>
            <a:endParaRPr sz="700" b="1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2706100" y="3061100"/>
            <a:ext cx="2088600" cy="206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pt-BR" sz="7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CONCLUSÃO</a:t>
            </a:r>
            <a:endParaRPr sz="700" b="1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2706100" y="5669488"/>
            <a:ext cx="2088600" cy="206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pt-BR" sz="7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REFERÊNCIAS</a:t>
            </a:r>
            <a:endParaRPr sz="700" b="1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348675" y="4235050"/>
            <a:ext cx="2088600" cy="206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pt-BR" sz="7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MATERIAL E MÉTODOS</a:t>
            </a:r>
            <a:endParaRPr sz="700" b="1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1D14EC3-999A-B6DE-EF62-CA769670C4B0}"/>
              </a:ext>
            </a:extLst>
          </p:cNvPr>
          <p:cNvSpPr txBox="1"/>
          <p:nvPr/>
        </p:nvSpPr>
        <p:spPr>
          <a:xfrm>
            <a:off x="259320" y="1079501"/>
            <a:ext cx="4485540" cy="9848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900" dirty="0"/>
              <a:t>Henrique R. C. Queiroz¹,Beatriz C. Manglini², Gabriela M. Perezi³, Vinícius G. L. Bahia</a:t>
            </a:r>
            <a:r>
              <a:rPr lang="pt-BR" sz="900" baseline="30000" dirty="0"/>
              <a:t>4</a:t>
            </a:r>
            <a:r>
              <a:rPr lang="pt-BR" sz="900" dirty="0"/>
              <a:t>, Hermann M. Neto</a:t>
            </a:r>
            <a:r>
              <a:rPr lang="pt-BR" sz="900" baseline="30000" dirty="0"/>
              <a:t>5</a:t>
            </a:r>
            <a:r>
              <a:rPr lang="pt-BR" sz="900" dirty="0"/>
              <a:t>, Mariana L. Madeiro</a:t>
            </a:r>
            <a:r>
              <a:rPr lang="pt-BR" sz="900" baseline="30000" dirty="0"/>
              <a:t>6.</a:t>
            </a:r>
          </a:p>
          <a:p>
            <a:endParaRPr lang="pt-BR" sz="900" baseline="30000" dirty="0"/>
          </a:p>
          <a:p>
            <a:r>
              <a:rPr lang="pt-BR" sz="850" baseline="30000" dirty="0"/>
              <a:t>1- Acadêmico de medicina pela União das Faculdades dos Grandes Lagos(UNILAGO), São José do Rio Preto-SP.2- Acadêmico de medicina pela Pontifícia Universidade Católica de Campinas(PUC-Campinas), Campinas-SP.3-Acadêmico de medicina pelo Centro Universitário de Votuporanga(UNIFEV),Votuporanga-SP.4-Acadêmico de medicina pela Universidade Potiguar(UNP), Natal-RN.5-Especializando em oftalmologia pela Fundação João Carlos Lyra,Maceió-AL.6-Especializanda em oftalmologia pelo Hospital </a:t>
            </a:r>
            <a:r>
              <a:rPr lang="pt-BR" sz="850" baseline="30000" dirty="0" err="1"/>
              <a:t>CEMA,São</a:t>
            </a:r>
            <a:r>
              <a:rPr lang="pt-BR" sz="850" baseline="30000" dirty="0"/>
              <a:t> </a:t>
            </a:r>
            <a:r>
              <a:rPr lang="pt-BR" sz="850" baseline="30000" dirty="0" err="1"/>
              <a:t>Paulo-SP</a:t>
            </a:r>
            <a:r>
              <a:rPr lang="pt-BR" sz="850" baseline="30000" dirty="0"/>
              <a:t>.</a:t>
            </a:r>
            <a:endParaRPr lang="pt-BR" sz="900" baseline="30000" dirty="0"/>
          </a:p>
          <a:p>
            <a:endParaRPr lang="pt-BR" sz="850" baseline="30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Apresentação na tela (16:9)</PresentationFormat>
  <Slides>1</Slides>
  <Notes>1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revision>77</cp:revision>
  <dcterms:modified xsi:type="dcterms:W3CDTF">2024-02-01T02:39:56Z</dcterms:modified>
</cp:coreProperties>
</file>