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7" r:id="rId1"/>
  </p:sldMasterIdLst>
  <p:notesMasterIdLst>
    <p:notesMasterId r:id="rId3"/>
  </p:notesMasterIdLst>
  <p:sldIdLst>
    <p:sldId id="256" r:id="rId2"/>
  </p:sldIdLst>
  <p:sldSz cx="5148263" cy="9144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4853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DADC"/>
          </a:solidFill>
        </a:fill>
      </a:tcStyle>
    </a:wholeTbl>
    <a:band2H>
      <a:tcTxStyle/>
      <a:tcStyle>
        <a:tcBdr/>
        <a:fill>
          <a:solidFill>
            <a:srgbClr val="E8ED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CFE0"/>
          </a:solidFill>
        </a:fill>
      </a:tcStyle>
    </a:wholeTbl>
    <a:band2H>
      <a:tcTxStyle/>
      <a:tcStyle>
        <a:tcBdr/>
        <a:fill>
          <a:solidFill>
            <a:srgbClr val="F0E8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BE5"/>
          </a:solidFill>
        </a:fill>
      </a:tcStyle>
    </a:wholeTbl>
    <a:band2H>
      <a:tcTxStyle/>
      <a:tcStyle>
        <a:tcBdr/>
        <a:fill>
          <a:solidFill>
            <a:srgbClr val="E9EEF2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4118"/>
    <p:restoredTop sz="94720"/>
  </p:normalViewPr>
  <p:slideViewPr>
    <p:cSldViewPr snapToGrid="0">
      <p:cViewPr>
        <p:scale>
          <a:sx n="187" d="100"/>
          <a:sy n="187" d="100"/>
        </p:scale>
        <p:origin x="1752" y="-6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 noRot="1" noChangeAspect="1"/>
          </p:cNvSpPr>
          <p:nvPr>
            <p:ph type="sldImg"/>
          </p:nvPr>
        </p:nvSpPr>
        <p:spPr>
          <a:xfrm>
            <a:off x="2463800" y="685800"/>
            <a:ext cx="19304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106163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907494" latinLnBrk="0">
      <a:defRPr sz="800">
        <a:latin typeface="+mj-lt"/>
        <a:ea typeface="+mj-ea"/>
        <a:cs typeface="+mj-cs"/>
        <a:sym typeface="Georgia"/>
      </a:defRPr>
    </a:lvl1pPr>
    <a:lvl2pPr indent="228600" defTabSz="907494" latinLnBrk="0">
      <a:defRPr sz="800">
        <a:latin typeface="+mj-lt"/>
        <a:ea typeface="+mj-ea"/>
        <a:cs typeface="+mj-cs"/>
        <a:sym typeface="Georgia"/>
      </a:defRPr>
    </a:lvl2pPr>
    <a:lvl3pPr indent="457200" defTabSz="907494" latinLnBrk="0">
      <a:defRPr sz="800">
        <a:latin typeface="+mj-lt"/>
        <a:ea typeface="+mj-ea"/>
        <a:cs typeface="+mj-cs"/>
        <a:sym typeface="Georgia"/>
      </a:defRPr>
    </a:lvl3pPr>
    <a:lvl4pPr indent="685800" defTabSz="907494" latinLnBrk="0">
      <a:defRPr sz="800">
        <a:latin typeface="+mj-lt"/>
        <a:ea typeface="+mj-ea"/>
        <a:cs typeface="+mj-cs"/>
        <a:sym typeface="Georgia"/>
      </a:defRPr>
    </a:lvl4pPr>
    <a:lvl5pPr indent="914400" defTabSz="907494" latinLnBrk="0">
      <a:defRPr sz="800">
        <a:latin typeface="+mj-lt"/>
        <a:ea typeface="+mj-ea"/>
        <a:cs typeface="+mj-cs"/>
        <a:sym typeface="Georgia"/>
      </a:defRPr>
    </a:lvl5pPr>
    <a:lvl6pPr indent="1143000" defTabSz="907494" latinLnBrk="0">
      <a:defRPr sz="800">
        <a:latin typeface="+mj-lt"/>
        <a:ea typeface="+mj-ea"/>
        <a:cs typeface="+mj-cs"/>
        <a:sym typeface="Georgia"/>
      </a:defRPr>
    </a:lvl6pPr>
    <a:lvl7pPr indent="1371600" defTabSz="907494" latinLnBrk="0">
      <a:defRPr sz="800">
        <a:latin typeface="+mj-lt"/>
        <a:ea typeface="+mj-ea"/>
        <a:cs typeface="+mj-cs"/>
        <a:sym typeface="Georgia"/>
      </a:defRPr>
    </a:lvl7pPr>
    <a:lvl8pPr indent="1600200" defTabSz="907494" latinLnBrk="0">
      <a:defRPr sz="800">
        <a:latin typeface="+mj-lt"/>
        <a:ea typeface="+mj-ea"/>
        <a:cs typeface="+mj-cs"/>
        <a:sym typeface="Georgia"/>
      </a:defRPr>
    </a:lvl8pPr>
    <a:lvl9pPr indent="1828800" defTabSz="907494" latinLnBrk="0">
      <a:defRPr sz="800">
        <a:latin typeface="+mj-lt"/>
        <a:ea typeface="+mj-ea"/>
        <a:cs typeface="+mj-cs"/>
        <a:sym typeface="Georgia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5385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A5EB7F-A946-5349-A678-B69D7C0DB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533" y="1496484"/>
            <a:ext cx="3861197" cy="3183467"/>
          </a:xfrm>
        </p:spPr>
        <p:txBody>
          <a:bodyPr anchor="b"/>
          <a:lstStyle>
            <a:lvl1pPr algn="ctr">
              <a:defRPr sz="253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B1BFB52-303A-5F43-B2E3-DB64C1DC4C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533" y="4802717"/>
            <a:ext cx="3861197" cy="2207683"/>
          </a:xfrm>
        </p:spPr>
        <p:txBody>
          <a:bodyPr/>
          <a:lstStyle>
            <a:lvl1pPr marL="0" indent="0" algn="ctr">
              <a:buNone/>
              <a:defRPr sz="1014"/>
            </a:lvl1pPr>
            <a:lvl2pPr marL="193076" indent="0" algn="ctr">
              <a:buNone/>
              <a:defRPr sz="845"/>
            </a:lvl2pPr>
            <a:lvl3pPr marL="386151" indent="0" algn="ctr">
              <a:buNone/>
              <a:defRPr sz="760"/>
            </a:lvl3pPr>
            <a:lvl4pPr marL="579227" indent="0" algn="ctr">
              <a:buNone/>
              <a:defRPr sz="676"/>
            </a:lvl4pPr>
            <a:lvl5pPr marL="772302" indent="0" algn="ctr">
              <a:buNone/>
              <a:defRPr sz="676"/>
            </a:lvl5pPr>
            <a:lvl6pPr marL="965378" indent="0" algn="ctr">
              <a:buNone/>
              <a:defRPr sz="676"/>
            </a:lvl6pPr>
            <a:lvl7pPr marL="1158453" indent="0" algn="ctr">
              <a:buNone/>
              <a:defRPr sz="676"/>
            </a:lvl7pPr>
            <a:lvl8pPr marL="1351529" indent="0" algn="ctr">
              <a:buNone/>
              <a:defRPr sz="676"/>
            </a:lvl8pPr>
            <a:lvl9pPr marL="1544604" indent="0" algn="ctr">
              <a:buNone/>
              <a:defRPr sz="676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43DD68-85B5-FC4A-BD17-423DA41FD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14F9ACF-8534-7E45-8394-8AA2D5E36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210097-E3AF-C94A-B9E2-1E9F03BFE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544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0324AF-C144-3740-910B-0DC576FE5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D17E8E7-3B78-7444-813D-3BB6D8543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B837C4F-6BB6-3445-A79E-308B39FF7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CE9CEB-9E41-F246-8306-611FF75F1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F08BFDE-CFA8-8846-840D-ADD25AEA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3715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53AD5D2-F3A8-E74A-BF03-90A4FE8D98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684226" y="486834"/>
            <a:ext cx="1110094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43ECD5B-0678-434B-A3C6-57A562C00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53943" y="486834"/>
            <a:ext cx="3265929" cy="77491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9B77B57-6A69-2A4A-911A-2E18FBD37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4C227A4-1089-1F40-AFA8-CAA4751AC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66A9E1B-8692-5246-8CEB-BDF8A18AC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7603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2163031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71A33C-B4DC-7640-B02B-1F5BA590B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3558BB-F815-1F40-9FC9-C094E9B29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0AE369-9127-8040-9203-3D3CD279E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D2D680-D1EA-344C-ACDA-FCD8EE365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CBEC5F-F1A0-DA43-9C4C-3235903ED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82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59A443-F79A-2740-8EE8-153471627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262" y="2279652"/>
            <a:ext cx="4440377" cy="3803649"/>
          </a:xfrm>
        </p:spPr>
        <p:txBody>
          <a:bodyPr anchor="b"/>
          <a:lstStyle>
            <a:lvl1pPr>
              <a:defRPr sz="253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ECC74AE-4428-5841-B939-C62C2FCC1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1262" y="6119285"/>
            <a:ext cx="4440377" cy="2000249"/>
          </a:xfrm>
        </p:spPr>
        <p:txBody>
          <a:bodyPr/>
          <a:lstStyle>
            <a:lvl1pPr marL="0" indent="0">
              <a:buNone/>
              <a:defRPr sz="1014">
                <a:solidFill>
                  <a:schemeClr val="tx1">
                    <a:tint val="75000"/>
                  </a:schemeClr>
                </a:solidFill>
              </a:defRPr>
            </a:lvl1pPr>
            <a:lvl2pPr marL="193076" indent="0">
              <a:buNone/>
              <a:defRPr sz="845">
                <a:solidFill>
                  <a:schemeClr val="tx1">
                    <a:tint val="75000"/>
                  </a:schemeClr>
                </a:solidFill>
              </a:defRPr>
            </a:lvl2pPr>
            <a:lvl3pPr marL="386151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3pPr>
            <a:lvl4pPr marL="579227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4pPr>
            <a:lvl5pPr marL="772302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5pPr>
            <a:lvl6pPr marL="965378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6pPr>
            <a:lvl7pPr marL="1158453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7pPr>
            <a:lvl8pPr marL="1351529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8pPr>
            <a:lvl9pPr marL="1544604" indent="0">
              <a:buNone/>
              <a:defRPr sz="6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FD1881A-BC0C-8E4A-B1C0-EA1B2AB7A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2A66143-B2D1-8C47-84FA-75076326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9BD0CA7-F5E3-EE48-B4F6-8E9D4C1E4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5422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1E9208-92E1-0D43-9026-5107BA235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BF8C92-29B1-014B-B13F-2B5A9CBF37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3943" y="2434167"/>
            <a:ext cx="2188012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302CA7C-E7D8-3C40-B206-0EDAE3066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06308" y="2434167"/>
            <a:ext cx="2188012" cy="5801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BE658F-A672-6E49-A472-D82BC829B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18D3831-1CAC-9141-B211-4DC3E294E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C91D35F-DFA0-724E-8765-B72611090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5742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A2FBD6-86A4-B642-8921-F858DE8B7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614" y="486834"/>
            <a:ext cx="4440377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2EA3A71-33CC-1943-91FB-7363F12EC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4614" y="2241551"/>
            <a:ext cx="2177956" cy="1098549"/>
          </a:xfrm>
        </p:spPr>
        <p:txBody>
          <a:bodyPr anchor="b"/>
          <a:lstStyle>
            <a:lvl1pPr marL="0" indent="0">
              <a:buNone/>
              <a:defRPr sz="1014" b="1"/>
            </a:lvl1pPr>
            <a:lvl2pPr marL="193076" indent="0">
              <a:buNone/>
              <a:defRPr sz="845" b="1"/>
            </a:lvl2pPr>
            <a:lvl3pPr marL="386151" indent="0">
              <a:buNone/>
              <a:defRPr sz="760" b="1"/>
            </a:lvl3pPr>
            <a:lvl4pPr marL="579227" indent="0">
              <a:buNone/>
              <a:defRPr sz="676" b="1"/>
            </a:lvl4pPr>
            <a:lvl5pPr marL="772302" indent="0">
              <a:buNone/>
              <a:defRPr sz="676" b="1"/>
            </a:lvl5pPr>
            <a:lvl6pPr marL="965378" indent="0">
              <a:buNone/>
              <a:defRPr sz="676" b="1"/>
            </a:lvl6pPr>
            <a:lvl7pPr marL="1158453" indent="0">
              <a:buNone/>
              <a:defRPr sz="676" b="1"/>
            </a:lvl7pPr>
            <a:lvl8pPr marL="1351529" indent="0">
              <a:buNone/>
              <a:defRPr sz="676" b="1"/>
            </a:lvl8pPr>
            <a:lvl9pPr marL="1544604" indent="0">
              <a:buNone/>
              <a:defRPr sz="676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973BD23-8A3D-3345-86E6-4EC8C3B77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4614" y="3340100"/>
            <a:ext cx="2177956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5F55A61-959F-544A-B527-727B7A40B8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606308" y="2241551"/>
            <a:ext cx="2188682" cy="1098549"/>
          </a:xfrm>
        </p:spPr>
        <p:txBody>
          <a:bodyPr anchor="b"/>
          <a:lstStyle>
            <a:lvl1pPr marL="0" indent="0">
              <a:buNone/>
              <a:defRPr sz="1014" b="1"/>
            </a:lvl1pPr>
            <a:lvl2pPr marL="193076" indent="0">
              <a:buNone/>
              <a:defRPr sz="845" b="1"/>
            </a:lvl2pPr>
            <a:lvl3pPr marL="386151" indent="0">
              <a:buNone/>
              <a:defRPr sz="760" b="1"/>
            </a:lvl3pPr>
            <a:lvl4pPr marL="579227" indent="0">
              <a:buNone/>
              <a:defRPr sz="676" b="1"/>
            </a:lvl4pPr>
            <a:lvl5pPr marL="772302" indent="0">
              <a:buNone/>
              <a:defRPr sz="676" b="1"/>
            </a:lvl5pPr>
            <a:lvl6pPr marL="965378" indent="0">
              <a:buNone/>
              <a:defRPr sz="676" b="1"/>
            </a:lvl6pPr>
            <a:lvl7pPr marL="1158453" indent="0">
              <a:buNone/>
              <a:defRPr sz="676" b="1"/>
            </a:lvl7pPr>
            <a:lvl8pPr marL="1351529" indent="0">
              <a:buNone/>
              <a:defRPr sz="676" b="1"/>
            </a:lvl8pPr>
            <a:lvl9pPr marL="1544604" indent="0">
              <a:buNone/>
              <a:defRPr sz="676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7985592-7501-9B4E-839E-1685BC4D80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606308" y="3340100"/>
            <a:ext cx="2188682" cy="491278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9CF351B-6BE6-E441-A9DC-F75ADC08C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0D53C99-4C8D-8848-BB9A-674D1A514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65AA45D-8C38-4045-B3E6-051B2E8CA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43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74ECF2-6212-044F-BFEC-7BD76A2EF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C0F9F5F-0992-C742-ABB3-79499C92C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7203176-2269-104F-9D81-F6F076F87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FF5AE6F-A6A4-8F4A-A084-33F22400A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06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AD5A4FB-C11F-534E-A308-CC8F9EE3E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FEE1020-7660-D240-8998-B2F0B879D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5A6E955-48FE-2942-9C5B-8ADC13D80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5765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E614AB-B03B-414F-B022-D037813B7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614" y="609600"/>
            <a:ext cx="1660449" cy="2133600"/>
          </a:xfrm>
        </p:spPr>
        <p:txBody>
          <a:bodyPr anchor="b"/>
          <a:lstStyle>
            <a:lvl1pPr>
              <a:defRPr sz="135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6C7C55-62A7-614C-A0AA-596861187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8682" y="1316567"/>
            <a:ext cx="2606308" cy="6498167"/>
          </a:xfrm>
        </p:spPr>
        <p:txBody>
          <a:bodyPr/>
          <a:lstStyle>
            <a:lvl1pPr>
              <a:defRPr sz="1351"/>
            </a:lvl1pPr>
            <a:lvl2pPr>
              <a:defRPr sz="1182"/>
            </a:lvl2pPr>
            <a:lvl3pPr>
              <a:defRPr sz="1014"/>
            </a:lvl3pPr>
            <a:lvl4pPr>
              <a:defRPr sz="845"/>
            </a:lvl4pPr>
            <a:lvl5pPr>
              <a:defRPr sz="845"/>
            </a:lvl5pPr>
            <a:lvl6pPr>
              <a:defRPr sz="845"/>
            </a:lvl6pPr>
            <a:lvl7pPr>
              <a:defRPr sz="845"/>
            </a:lvl7pPr>
            <a:lvl8pPr>
              <a:defRPr sz="845"/>
            </a:lvl8pPr>
            <a:lvl9pPr>
              <a:defRPr sz="84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1EFBBC3-7B65-7945-94AB-3DD148F5F1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4614" y="2743200"/>
            <a:ext cx="1660449" cy="5082117"/>
          </a:xfrm>
        </p:spPr>
        <p:txBody>
          <a:bodyPr/>
          <a:lstStyle>
            <a:lvl1pPr marL="0" indent="0">
              <a:buNone/>
              <a:defRPr sz="676"/>
            </a:lvl1pPr>
            <a:lvl2pPr marL="193076" indent="0">
              <a:buNone/>
              <a:defRPr sz="591"/>
            </a:lvl2pPr>
            <a:lvl3pPr marL="386151" indent="0">
              <a:buNone/>
              <a:defRPr sz="507"/>
            </a:lvl3pPr>
            <a:lvl4pPr marL="579227" indent="0">
              <a:buNone/>
              <a:defRPr sz="422"/>
            </a:lvl4pPr>
            <a:lvl5pPr marL="772302" indent="0">
              <a:buNone/>
              <a:defRPr sz="422"/>
            </a:lvl5pPr>
            <a:lvl6pPr marL="965378" indent="0">
              <a:buNone/>
              <a:defRPr sz="422"/>
            </a:lvl6pPr>
            <a:lvl7pPr marL="1158453" indent="0">
              <a:buNone/>
              <a:defRPr sz="422"/>
            </a:lvl7pPr>
            <a:lvl8pPr marL="1351529" indent="0">
              <a:buNone/>
              <a:defRPr sz="422"/>
            </a:lvl8pPr>
            <a:lvl9pPr marL="1544604" indent="0">
              <a:buNone/>
              <a:defRPr sz="42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FD94DA2-7A21-7443-8552-D22706312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F86062A-2962-F846-9D6A-D05341D13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0703D06-351F-3645-B393-0422A965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4400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A30E0E-7295-2044-B0DF-045DB4690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614" y="609600"/>
            <a:ext cx="1660449" cy="2133600"/>
          </a:xfrm>
        </p:spPr>
        <p:txBody>
          <a:bodyPr anchor="b"/>
          <a:lstStyle>
            <a:lvl1pPr>
              <a:defRPr sz="135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4D435A1-61C4-EB42-A345-E548C49784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188682" y="1316567"/>
            <a:ext cx="2606308" cy="6498167"/>
          </a:xfrm>
        </p:spPr>
        <p:txBody>
          <a:bodyPr/>
          <a:lstStyle>
            <a:lvl1pPr marL="0" indent="0">
              <a:buNone/>
              <a:defRPr sz="1351"/>
            </a:lvl1pPr>
            <a:lvl2pPr marL="193076" indent="0">
              <a:buNone/>
              <a:defRPr sz="1182"/>
            </a:lvl2pPr>
            <a:lvl3pPr marL="386151" indent="0">
              <a:buNone/>
              <a:defRPr sz="1014"/>
            </a:lvl3pPr>
            <a:lvl4pPr marL="579227" indent="0">
              <a:buNone/>
              <a:defRPr sz="845"/>
            </a:lvl4pPr>
            <a:lvl5pPr marL="772302" indent="0">
              <a:buNone/>
              <a:defRPr sz="845"/>
            </a:lvl5pPr>
            <a:lvl6pPr marL="965378" indent="0">
              <a:buNone/>
              <a:defRPr sz="845"/>
            </a:lvl6pPr>
            <a:lvl7pPr marL="1158453" indent="0">
              <a:buNone/>
              <a:defRPr sz="845"/>
            </a:lvl7pPr>
            <a:lvl8pPr marL="1351529" indent="0">
              <a:buNone/>
              <a:defRPr sz="845"/>
            </a:lvl8pPr>
            <a:lvl9pPr marL="1544604" indent="0">
              <a:buNone/>
              <a:defRPr sz="845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9F2B073-182A-1B42-9B83-1DBF2B1D0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4614" y="2743200"/>
            <a:ext cx="1660449" cy="5082117"/>
          </a:xfrm>
        </p:spPr>
        <p:txBody>
          <a:bodyPr/>
          <a:lstStyle>
            <a:lvl1pPr marL="0" indent="0">
              <a:buNone/>
              <a:defRPr sz="676"/>
            </a:lvl1pPr>
            <a:lvl2pPr marL="193076" indent="0">
              <a:buNone/>
              <a:defRPr sz="591"/>
            </a:lvl2pPr>
            <a:lvl3pPr marL="386151" indent="0">
              <a:buNone/>
              <a:defRPr sz="507"/>
            </a:lvl3pPr>
            <a:lvl4pPr marL="579227" indent="0">
              <a:buNone/>
              <a:defRPr sz="422"/>
            </a:lvl4pPr>
            <a:lvl5pPr marL="772302" indent="0">
              <a:buNone/>
              <a:defRPr sz="422"/>
            </a:lvl5pPr>
            <a:lvl6pPr marL="965378" indent="0">
              <a:buNone/>
              <a:defRPr sz="422"/>
            </a:lvl6pPr>
            <a:lvl7pPr marL="1158453" indent="0">
              <a:buNone/>
              <a:defRPr sz="422"/>
            </a:lvl7pPr>
            <a:lvl8pPr marL="1351529" indent="0">
              <a:buNone/>
              <a:defRPr sz="422"/>
            </a:lvl8pPr>
            <a:lvl9pPr marL="1544604" indent="0">
              <a:buNone/>
              <a:defRPr sz="42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B43F0F5-A630-FA48-A079-97647A0D7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CD6B-A954-4188-9012-95C4555662B8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67F32D4-E8E1-5045-A37B-7C1B25254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06F8300-0CDE-F049-B4CC-4302612DC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0294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69BF24-681D-5544-BDE8-F7BD364D1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943" y="486834"/>
            <a:ext cx="4440377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B0176AC-765D-AB4D-96A6-1314BA290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3943" y="2434167"/>
            <a:ext cx="4440377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8228339-134A-A549-A560-3E59398334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3943" y="8475134"/>
            <a:ext cx="115835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DCD6B-A954-4188-9012-95C4555662B8}" type="datetimeFigureOut">
              <a:rPr lang="pt-BR" smtClean="0"/>
              <a:t>23/01/2024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32BFF7-B8CF-1342-BA6D-5F377C6109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05362" y="8475134"/>
            <a:ext cx="173753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20615B-B0B3-A04D-8F11-0E262AEBCB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35961" y="8475134"/>
            <a:ext cx="115835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473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xStyles>
    <p:titleStyle>
      <a:lvl1pPr algn="l" defTabSz="386151" rtl="0" eaLnBrk="1" latinLnBrk="0" hangingPunct="1">
        <a:lnSpc>
          <a:spcPct val="90000"/>
        </a:lnSpc>
        <a:spcBef>
          <a:spcPct val="0"/>
        </a:spcBef>
        <a:buNone/>
        <a:defRPr sz="1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538" indent="-96538" algn="l" defTabSz="386151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182" kern="1200">
          <a:solidFill>
            <a:schemeClr val="tx1"/>
          </a:solidFill>
          <a:latin typeface="+mn-lt"/>
          <a:ea typeface="+mn-ea"/>
          <a:cs typeface="+mn-cs"/>
        </a:defRPr>
      </a:lvl1pPr>
      <a:lvl2pPr marL="289613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014" kern="1200">
          <a:solidFill>
            <a:schemeClr val="tx1"/>
          </a:solidFill>
          <a:latin typeface="+mn-lt"/>
          <a:ea typeface="+mn-ea"/>
          <a:cs typeface="+mn-cs"/>
        </a:defRPr>
      </a:lvl2pPr>
      <a:lvl3pPr marL="482689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845" kern="1200">
          <a:solidFill>
            <a:schemeClr val="tx1"/>
          </a:solidFill>
          <a:latin typeface="+mn-lt"/>
          <a:ea typeface="+mn-ea"/>
          <a:cs typeface="+mn-cs"/>
        </a:defRPr>
      </a:lvl3pPr>
      <a:lvl4pPr marL="675764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868840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1061916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254991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448067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641142" indent="-96538" algn="l" defTabSz="386151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3076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6151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9227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2302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5378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8453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1529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4604" algn="l" defTabSz="386151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946D57D-0E63-A24C-ABB7-76D72F0CD7BF}"/>
              </a:ext>
            </a:extLst>
          </p:cNvPr>
          <p:cNvSpPr/>
          <p:nvPr/>
        </p:nvSpPr>
        <p:spPr>
          <a:xfrm>
            <a:off x="72900" y="62889"/>
            <a:ext cx="3389048" cy="119287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186A4D1-91ED-C546-BEEA-628FCF4C058E}"/>
              </a:ext>
            </a:extLst>
          </p:cNvPr>
          <p:cNvSpPr txBox="1"/>
          <p:nvPr/>
        </p:nvSpPr>
        <p:spPr>
          <a:xfrm>
            <a:off x="-20105" y="34888"/>
            <a:ext cx="35283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de novas </a:t>
            </a:r>
            <a:r>
              <a:rPr lang="pt-BR" sz="1100" kern="1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Lentes Intraoculares </a:t>
            </a:r>
            <a:r>
              <a:rPr lang="pt-BR" sz="11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marca </a:t>
            </a:r>
            <a:r>
              <a:rPr lang="pt-BR" sz="11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Leedsay</a:t>
            </a:r>
            <a:r>
              <a:rPr lang="pt-BR" sz="11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 </a:t>
            </a:r>
            <a:r>
              <a:rPr lang="pt-BR" sz="1100" kern="1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pt-BR" sz="11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rifocais</a:t>
            </a:r>
            <a:r>
              <a:rPr lang="pt-BR" sz="11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bifocais e </a:t>
            </a:r>
            <a:r>
              <a:rPr lang="pt-BR" sz="11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tóricas</a:t>
            </a:r>
            <a:r>
              <a:rPr lang="pt-BR" sz="11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100" kern="1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</a:t>
            </a:r>
            <a:r>
              <a:rPr lang="pt-BR" sz="1100" kern="1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uad</a:t>
            </a:r>
            <a:r>
              <a:rPr lang="pt-BR" sz="1100" kern="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-Loop. </a:t>
            </a:r>
          </a:p>
          <a:p>
            <a:pPr algn="ctr"/>
            <a:endParaRPr lang="pt-BR" sz="700" b="1" dirty="0">
              <a:solidFill>
                <a:schemeClr val="bg1"/>
              </a:solidFill>
              <a:latin typeface="Times" pitchFamily="2" charset="0"/>
            </a:endParaRPr>
          </a:p>
          <a:p>
            <a:pPr algn="ctr"/>
            <a:r>
              <a:rPr lang="pt-BR" sz="700" b="1" dirty="0">
                <a:solidFill>
                  <a:schemeClr val="bg1"/>
                </a:solidFill>
                <a:latin typeface="Times" pitchFamily="2" charset="0"/>
              </a:rPr>
              <a:t>Fabricio Afonso Borges Silva</a:t>
            </a:r>
            <a:r>
              <a:rPr lang="pt-BR" sz="700" b="1" baseline="30000" dirty="0">
                <a:solidFill>
                  <a:schemeClr val="bg1"/>
                </a:solidFill>
                <a:latin typeface="Times" pitchFamily="2" charset="0"/>
              </a:rPr>
              <a:t>1</a:t>
            </a:r>
            <a:r>
              <a:rPr lang="pt-BR" sz="700" b="1" dirty="0">
                <a:solidFill>
                  <a:schemeClr val="bg1"/>
                </a:solidFill>
                <a:latin typeface="Times" pitchFamily="2" charset="0"/>
              </a:rPr>
              <a:t>; Vinícius </a:t>
            </a:r>
            <a:r>
              <a:rPr lang="pt-BR" sz="700" b="1" dirty="0" err="1">
                <a:solidFill>
                  <a:schemeClr val="bg1"/>
                </a:solidFill>
                <a:latin typeface="Times" pitchFamily="2" charset="0"/>
              </a:rPr>
              <a:t>Bortoluzzi</a:t>
            </a:r>
            <a:r>
              <a:rPr lang="pt-BR" sz="700" b="1" dirty="0">
                <a:solidFill>
                  <a:schemeClr val="bg1"/>
                </a:solidFill>
                <a:latin typeface="Times" pitchFamily="2" charset="0"/>
              </a:rPr>
              <a:t> Santos</a:t>
            </a:r>
            <a:r>
              <a:rPr lang="pt-BR" sz="700" b="1" baseline="30000" dirty="0">
                <a:solidFill>
                  <a:schemeClr val="bg1"/>
                </a:solidFill>
                <a:latin typeface="Times" pitchFamily="2" charset="0"/>
              </a:rPr>
              <a:t>1</a:t>
            </a:r>
            <a:r>
              <a:rPr lang="pt-BR" sz="700" b="1" dirty="0">
                <a:solidFill>
                  <a:schemeClr val="bg1"/>
                </a:solidFill>
                <a:latin typeface="Times" pitchFamily="2" charset="0"/>
              </a:rPr>
              <a:t>; Guilherme Mafra Ghislandi</a:t>
            </a:r>
            <a:r>
              <a:rPr lang="pt-BR" sz="700" b="1" baseline="30000" dirty="0">
                <a:solidFill>
                  <a:schemeClr val="bg1"/>
                </a:solidFill>
                <a:latin typeface="Times" pitchFamily="2" charset="0"/>
              </a:rPr>
              <a:t>1</a:t>
            </a:r>
            <a:r>
              <a:rPr lang="pt-BR" sz="700" b="1" dirty="0">
                <a:solidFill>
                  <a:schemeClr val="bg1"/>
                </a:solidFill>
                <a:latin typeface="Times" pitchFamily="2" charset="0"/>
              </a:rPr>
              <a:t>; Camila Mendes Costa Campelo</a:t>
            </a:r>
            <a:r>
              <a:rPr lang="pt-BR" sz="700" b="1" baseline="30000" dirty="0">
                <a:solidFill>
                  <a:schemeClr val="bg1"/>
                </a:solidFill>
                <a:latin typeface="Times" pitchFamily="2" charset="0"/>
              </a:rPr>
              <a:t>2</a:t>
            </a:r>
            <a:r>
              <a:rPr lang="pt-BR" sz="700" b="1" dirty="0">
                <a:solidFill>
                  <a:schemeClr val="bg1"/>
                </a:solidFill>
                <a:latin typeface="Times" pitchFamily="2" charset="0"/>
              </a:rPr>
              <a:t>; Milton </a:t>
            </a:r>
            <a:r>
              <a:rPr lang="pt-BR" sz="700" b="1" dirty="0" err="1">
                <a:solidFill>
                  <a:schemeClr val="bg1"/>
                </a:solidFill>
                <a:latin typeface="Times" pitchFamily="2" charset="0"/>
              </a:rPr>
              <a:t>Seiyu</a:t>
            </a:r>
            <a:r>
              <a:rPr lang="pt-BR" sz="700" b="1" dirty="0">
                <a:solidFill>
                  <a:schemeClr val="bg1"/>
                </a:solidFill>
                <a:latin typeface="Times" pitchFamily="2" charset="0"/>
              </a:rPr>
              <a:t> </a:t>
            </a:r>
            <a:r>
              <a:rPr lang="pt-BR" sz="700" b="1" dirty="0" err="1">
                <a:solidFill>
                  <a:schemeClr val="bg1"/>
                </a:solidFill>
                <a:latin typeface="Times" pitchFamily="2" charset="0"/>
              </a:rPr>
              <a:t>Yogi</a:t>
            </a:r>
            <a:r>
              <a:rPr lang="pt-BR" sz="700" b="1" baseline="30000" dirty="0">
                <a:solidFill>
                  <a:schemeClr val="bg1"/>
                </a:solidFill>
                <a:latin typeface="Times" pitchFamily="2" charset="0"/>
              </a:rPr>
              <a:t> 3</a:t>
            </a:r>
            <a:r>
              <a:rPr lang="pt-BR" sz="700" b="1" dirty="0">
                <a:solidFill>
                  <a:schemeClr val="bg1"/>
                </a:solidFill>
                <a:latin typeface="Times" pitchFamily="2" charset="0"/>
              </a:rPr>
              <a:t>; Rubens Belfort Mattos Junior </a:t>
            </a:r>
            <a:r>
              <a:rPr lang="pt-BR" sz="700" b="1" baseline="30000" dirty="0">
                <a:solidFill>
                  <a:schemeClr val="bg1"/>
                </a:solidFill>
                <a:latin typeface="Times" pitchFamily="2" charset="0"/>
              </a:rPr>
              <a:t>4  </a:t>
            </a:r>
          </a:p>
          <a:p>
            <a:pPr algn="ctr"/>
            <a:endParaRPr lang="pt-BR" sz="600" b="1" dirty="0">
              <a:solidFill>
                <a:schemeClr val="bg1"/>
              </a:solidFill>
              <a:latin typeface="Times" pitchFamily="2" charset="0"/>
            </a:endParaRPr>
          </a:p>
          <a:p>
            <a:pPr algn="ctr"/>
            <a:r>
              <a:rPr lang="pt-BR" sz="500" b="1" dirty="0">
                <a:solidFill>
                  <a:schemeClr val="bg1"/>
                </a:solidFill>
                <a:latin typeface="Times" pitchFamily="2" charset="0"/>
              </a:rPr>
              <a:t>1- </a:t>
            </a:r>
            <a:r>
              <a:rPr lang="pt-BR" sz="500" b="1" dirty="0" err="1">
                <a:solidFill>
                  <a:schemeClr val="bg1"/>
                </a:solidFill>
                <a:latin typeface="Times" pitchFamily="2" charset="0"/>
              </a:rPr>
              <a:t>Fellowship</a:t>
            </a:r>
            <a:r>
              <a:rPr lang="pt-BR" sz="500" b="1" dirty="0">
                <a:solidFill>
                  <a:schemeClr val="bg1"/>
                </a:solidFill>
                <a:latin typeface="Times" pitchFamily="2" charset="0"/>
              </a:rPr>
              <a:t> de Catarata do IPEPO; 2- Coordenadora do </a:t>
            </a:r>
            <a:r>
              <a:rPr lang="pt-BR" sz="500" b="1" dirty="0" err="1">
                <a:solidFill>
                  <a:schemeClr val="bg1"/>
                </a:solidFill>
                <a:latin typeface="Times" pitchFamily="2" charset="0"/>
              </a:rPr>
              <a:t>fellowship</a:t>
            </a:r>
            <a:r>
              <a:rPr lang="pt-BR" sz="500" b="1" dirty="0">
                <a:solidFill>
                  <a:schemeClr val="bg1"/>
                </a:solidFill>
                <a:latin typeface="Times" pitchFamily="2" charset="0"/>
              </a:rPr>
              <a:t> de Catarata do IPEPO; 3- Chefe do setor de Catarata do IPEPO; 4- Presidente do IPEPO</a:t>
            </a:r>
          </a:p>
          <a:p>
            <a:pPr algn="ctr"/>
            <a:endParaRPr lang="pt-BR" sz="600" b="1" dirty="0">
              <a:solidFill>
                <a:schemeClr val="bg1"/>
              </a:solidFill>
              <a:latin typeface="Times" pitchFamily="2" charset="0"/>
            </a:endParaRPr>
          </a:p>
          <a:p>
            <a:pPr algn="ctr"/>
            <a:r>
              <a:rPr lang="pt-BR" sz="600" b="1" dirty="0">
                <a:solidFill>
                  <a:schemeClr val="bg1"/>
                </a:solidFill>
                <a:latin typeface="Times" pitchFamily="2" charset="0"/>
              </a:rPr>
              <a:t>Contato: fabricioafonso18@hotmail.com</a:t>
            </a:r>
          </a:p>
        </p:txBody>
      </p:sp>
      <p:grpSp>
        <p:nvGrpSpPr>
          <p:cNvPr id="68" name="Retângulo 8">
            <a:extLst>
              <a:ext uri="{FF2B5EF4-FFF2-40B4-BE49-F238E27FC236}">
                <a16:creationId xmlns:a16="http://schemas.microsoft.com/office/drawing/2014/main" id="{55BC42B7-D4A9-044E-9555-02C9052844D2}"/>
              </a:ext>
            </a:extLst>
          </p:cNvPr>
          <p:cNvGrpSpPr/>
          <p:nvPr/>
        </p:nvGrpSpPr>
        <p:grpSpPr>
          <a:xfrm>
            <a:off x="69182" y="1292754"/>
            <a:ext cx="5037923" cy="180000"/>
            <a:chOff x="0" y="0"/>
            <a:chExt cx="2390917" cy="224299"/>
          </a:xfrm>
          <a:solidFill>
            <a:schemeClr val="accent5">
              <a:lumMod val="75000"/>
            </a:schemeClr>
          </a:solidFill>
        </p:grpSpPr>
        <p:sp>
          <p:nvSpPr>
            <p:cNvPr id="69" name="Retângulo">
              <a:extLst>
                <a:ext uri="{FF2B5EF4-FFF2-40B4-BE49-F238E27FC236}">
                  <a16:creationId xmlns:a16="http://schemas.microsoft.com/office/drawing/2014/main" id="{55EDB01D-878D-DE4E-A106-A7EBB7F90383}"/>
                </a:ext>
              </a:extLst>
            </p:cNvPr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70" name="INTRODUÇÃO">
              <a:extLst>
                <a:ext uri="{FF2B5EF4-FFF2-40B4-BE49-F238E27FC236}">
                  <a16:creationId xmlns:a16="http://schemas.microsoft.com/office/drawing/2014/main" id="{7AF85EC5-7125-2D46-9E55-2B46C55463BD}"/>
                </a:ext>
              </a:extLst>
            </p:cNvPr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>
                  <a:solidFill>
                    <a:schemeClr val="bg1"/>
                  </a:solidFill>
                </a:rPr>
                <a:t>INTRODUÇÃO</a:t>
              </a:r>
            </a:p>
          </p:txBody>
        </p:sp>
      </p:grpSp>
      <p:sp>
        <p:nvSpPr>
          <p:cNvPr id="72" name="Retângulo">
            <a:extLst>
              <a:ext uri="{FF2B5EF4-FFF2-40B4-BE49-F238E27FC236}">
                <a16:creationId xmlns:a16="http://schemas.microsoft.com/office/drawing/2014/main" id="{028F3E9E-5630-C64B-B934-4D182A3B5A4E}"/>
              </a:ext>
            </a:extLst>
          </p:cNvPr>
          <p:cNvSpPr/>
          <p:nvPr/>
        </p:nvSpPr>
        <p:spPr>
          <a:xfrm>
            <a:off x="72900" y="1475302"/>
            <a:ext cx="5025251" cy="940164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D9D9D9"/>
            </a:solidFill>
            <a:prstDash val="solid"/>
            <a:round/>
          </a:ln>
          <a:effectLst/>
        </p:spPr>
        <p:txBody>
          <a:bodyPr wrap="square" lIns="54000" tIns="54000" rIns="54000" bIns="54000" numCol="1" anchor="t">
            <a:noAutofit/>
          </a:bodyPr>
          <a:lstStyle/>
          <a:p>
            <a:pPr algn="just"/>
            <a:r>
              <a:rPr lang="pt-BR" sz="7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Hoje, uma grande variedade de modelos de Lentes intraoculares (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LIOs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estão disponíveis para oferecer excelente visão funcional e, portanto, melhor qualidade de vida e menor necessidade de óculos pós-cirúrgicos.</a:t>
            </a:r>
            <a:r>
              <a:rPr lang="pt-BR" sz="700" kern="1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1-5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7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implante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destas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LIOs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pode oferecer correção visual refrativa satisfatória e reparo de condições ópticas como astigmatismo e presbiopia, </a:t>
            </a:r>
            <a:r>
              <a:rPr lang="pt-BR" sz="7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endo este o principal objetivo da cirurgia refrativa baseada na extração do cristalino atualmente.</a:t>
            </a:r>
            <a:r>
              <a:rPr lang="pt-BR" sz="700" kern="1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1,2,6-11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 os avanços nas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LIOs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novos designs desenvolvidos, estudos que avaliem o real benefício em relação à satisfação do paciente, acuidade visual, previsibilidade de refração, qualidade visual e percepção de fenômenos fóticos são necessários. O objetivo deste estudo é avaliar a acuidade visual final, refração pós-operatória dos pacientes que tiveram lentes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Quad</a:t>
            </a:r>
            <a:r>
              <a:rPr lang="pt-BR" sz="7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-Loop da </a:t>
            </a:r>
            <a:r>
              <a:rPr lang="pt-BR" sz="7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Leedsay</a:t>
            </a:r>
            <a:r>
              <a:rPr lang="pt-BR" sz="7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implantadas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sz="700" dirty="0"/>
          </a:p>
        </p:txBody>
      </p:sp>
      <p:pic>
        <p:nvPicPr>
          <p:cNvPr id="5" name="Imagem 4" descr="Texto&#10;&#10;Descrição gerada automaticamente">
            <a:extLst>
              <a:ext uri="{FF2B5EF4-FFF2-40B4-BE49-F238E27FC236}">
                <a16:creationId xmlns:a16="http://schemas.microsoft.com/office/drawing/2014/main" id="{B4C87CCF-DC4C-63EE-494A-0C5504E86B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050" y="690612"/>
            <a:ext cx="1579056" cy="574202"/>
          </a:xfrm>
          <a:prstGeom prst="rect">
            <a:avLst/>
          </a:prstGeom>
        </p:spPr>
      </p:pic>
      <p:pic>
        <p:nvPicPr>
          <p:cNvPr id="8" name="Imagem 7" descr="Logotipo, nome da empresa&#10;&#10;Descrição gerada automaticamente">
            <a:extLst>
              <a:ext uri="{FF2B5EF4-FFF2-40B4-BE49-F238E27FC236}">
                <a16:creationId xmlns:a16="http://schemas.microsoft.com/office/drawing/2014/main" id="{90F948BA-60C3-51E3-DA8C-728CC71E8F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326" y="71942"/>
            <a:ext cx="1520748" cy="616251"/>
          </a:xfrm>
          <a:prstGeom prst="rect">
            <a:avLst/>
          </a:prstGeom>
        </p:spPr>
      </p:pic>
      <p:grpSp>
        <p:nvGrpSpPr>
          <p:cNvPr id="9" name="Retângulo 8">
            <a:extLst>
              <a:ext uri="{FF2B5EF4-FFF2-40B4-BE49-F238E27FC236}">
                <a16:creationId xmlns:a16="http://schemas.microsoft.com/office/drawing/2014/main" id="{7C9FDD90-B5A1-DB1D-3C83-973F31AE8745}"/>
              </a:ext>
            </a:extLst>
          </p:cNvPr>
          <p:cNvGrpSpPr/>
          <p:nvPr/>
        </p:nvGrpSpPr>
        <p:grpSpPr>
          <a:xfrm>
            <a:off x="63641" y="2433573"/>
            <a:ext cx="5037923" cy="180000"/>
            <a:chOff x="0" y="0"/>
            <a:chExt cx="2390917" cy="224299"/>
          </a:xfrm>
          <a:solidFill>
            <a:schemeClr val="accent5">
              <a:lumMod val="75000"/>
            </a:schemeClr>
          </a:solidFill>
        </p:grpSpPr>
        <p:sp>
          <p:nvSpPr>
            <p:cNvPr id="10" name="Retângulo">
              <a:extLst>
                <a:ext uri="{FF2B5EF4-FFF2-40B4-BE49-F238E27FC236}">
                  <a16:creationId xmlns:a16="http://schemas.microsoft.com/office/drawing/2014/main" id="{90C7F963-5D77-82C4-E22D-A59BBCF21C7D}"/>
                </a:ext>
              </a:extLst>
            </p:cNvPr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13" name="INTRODUÇÃO">
              <a:extLst>
                <a:ext uri="{FF2B5EF4-FFF2-40B4-BE49-F238E27FC236}">
                  <a16:creationId xmlns:a16="http://schemas.microsoft.com/office/drawing/2014/main" id="{5D0FF19D-A624-782D-6D14-85A25C0956D2}"/>
                </a:ext>
              </a:extLst>
            </p:cNvPr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>
                  <a:solidFill>
                    <a:schemeClr val="bg1"/>
                  </a:solidFill>
                </a:rPr>
                <a:t>MÉTODOS</a:t>
              </a:r>
              <a:endParaRPr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Retângulo">
            <a:extLst>
              <a:ext uri="{FF2B5EF4-FFF2-40B4-BE49-F238E27FC236}">
                <a16:creationId xmlns:a16="http://schemas.microsoft.com/office/drawing/2014/main" id="{786A4961-2138-82C9-2919-5B4EB26E7748}"/>
              </a:ext>
            </a:extLst>
          </p:cNvPr>
          <p:cNvSpPr/>
          <p:nvPr/>
        </p:nvSpPr>
        <p:spPr>
          <a:xfrm>
            <a:off x="52129" y="2639541"/>
            <a:ext cx="5025251" cy="2772619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D9D9D9"/>
            </a:solidFill>
            <a:prstDash val="solid"/>
            <a:round/>
          </a:ln>
          <a:effectLst/>
        </p:spPr>
        <p:txBody>
          <a:bodyPr wrap="square" lIns="54000" tIns="54000" rIns="54000" bIns="54000" numCol="1" anchor="t">
            <a:noAutofit/>
          </a:bodyPr>
          <a:lstStyle/>
          <a:p>
            <a:pPr algn="just"/>
            <a:r>
              <a:rPr lang="pt-BR" sz="8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Trata-se de um estudo observacional e retrospectivo baseado na coleta de dados de prontuários de pacientes do Instituto Paulista de Ensino e Pesquisas em Oftalmologia – IPEPO de 1º de janeiro de 2022 a 31 de dezembro de 2023. Todos os pacientes submetidos à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facoemulsificação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 implante de LIO de alta tecnologia na unidade </a:t>
            </a:r>
            <a:r>
              <a:rPr lang="pt-BR" sz="7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foram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convidados a participar do estudo e assinar o Termo de Consentimento Livre e Esclarecido (TCLE), permitindo a utilização de seus dados para fins de pesquisa.</a:t>
            </a:r>
          </a:p>
          <a:p>
            <a:pPr algn="just"/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Os critérios de inclusão foram: paciente maior de 18 anos que tenha realizado cirurgia de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facoemulsificação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 implante de lente intraocular monofocal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tórica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bifocal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tórica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não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tórica</a:t>
            </a:r>
            <a:r>
              <a:rPr lang="pt-BR" sz="7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trifocal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tórica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não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tórica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em ambos os olhos no prazo estabelecido; e capaz de fornecer consentimento livre e esclarecimentos para participação no estudo. Critérios de exclusão: astigmatismo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corneano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irregular significativo; pacientes com diagnóstico de distúrbios visuais degenerativos graves; cirurgia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corneana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prévia; ambliopia; história de doença da córnea; retinopatia diabética; história de descolamento de retina; glaucoma; e qualquer paciente que esteja participando de outro estudo envolvendo procedimento cirúrgico ocular. </a:t>
            </a:r>
          </a:p>
          <a:p>
            <a:pPr algn="just"/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As lentes utilizadas n</a:t>
            </a:r>
            <a:r>
              <a:rPr lang="pt-BR" sz="7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estudo foram as seguintes: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Leedsay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AMF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trifocal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é uma LIO dobrável em acrílico hidrofílico, contando com um multifocal difrativo com design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háptico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quad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-loop, 11 anéis na óptica difrativa e +1,75 de adição intermediária e +3,50 de adição próxima. A bifocal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Leedsay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AMF também é uma LIO dobrável em acrílico hidrofílico e multifocal difrativa com design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háptico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quatro loops. Possui 14 anéis na óptica difrativa e +3,00 de adição. A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Leedsay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AT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Torica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é uma LIO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asférica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monofocal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tórica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acrílica hidrofílica dobrável com design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quad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-loop.</a:t>
            </a:r>
          </a:p>
          <a:p>
            <a:pPr algn="just"/>
            <a:r>
              <a:rPr lang="pt-BR" sz="7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 seguintes dados serão coletados dos prontuários dos pacientes: acuidade visual medida em binocular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logMAR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refração manual com mesa ETDRS; tabela de leitura atenta – gráfico Jaeger; achados do exame de lâmpada de fenda anterior/biomicroscopia, incluindo avaliação da posição da lente: descentralização e inclinação da LIO; tonometria de aplanação; topografia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corneana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achados de fundoscopia indireta: mapeamento de retina e tomografia de coerência óptica macular (OCT-M).</a:t>
            </a:r>
          </a:p>
          <a:p>
            <a:pPr algn="just"/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Esses dados </a:t>
            </a:r>
            <a:r>
              <a:rPr lang="pt-BR" sz="7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foram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coletados em quatro visitas diferentes: consulta pré-operatória, um dia após a cirurgia, um mês após a cirurgia e dois meses após a cirurgia. Todas as informações serão apresentadas como média e desvio padrão para variáveis ​​quantitativas e frequência absoluta (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e relativa (%) para variáveis ​​qualitativas. Será definida a prevalência de acuidade visual satisfatória, bem como seu intervalo de confiança (IC95%).</a:t>
            </a:r>
            <a:endParaRPr sz="1600" dirty="0"/>
          </a:p>
        </p:txBody>
      </p:sp>
      <p:grpSp>
        <p:nvGrpSpPr>
          <p:cNvPr id="19" name="Retângulo 8">
            <a:extLst>
              <a:ext uri="{FF2B5EF4-FFF2-40B4-BE49-F238E27FC236}">
                <a16:creationId xmlns:a16="http://schemas.microsoft.com/office/drawing/2014/main" id="{A12457C3-2137-DF20-91AE-AADD2D465C5A}"/>
              </a:ext>
            </a:extLst>
          </p:cNvPr>
          <p:cNvGrpSpPr/>
          <p:nvPr/>
        </p:nvGrpSpPr>
        <p:grpSpPr>
          <a:xfrm>
            <a:off x="39105" y="5448863"/>
            <a:ext cx="5037923" cy="180000"/>
            <a:chOff x="0" y="0"/>
            <a:chExt cx="2390917" cy="224299"/>
          </a:xfrm>
          <a:solidFill>
            <a:schemeClr val="accent5">
              <a:lumMod val="75000"/>
            </a:schemeClr>
          </a:solidFill>
        </p:grpSpPr>
        <p:sp>
          <p:nvSpPr>
            <p:cNvPr id="20" name="Retângulo">
              <a:extLst>
                <a:ext uri="{FF2B5EF4-FFF2-40B4-BE49-F238E27FC236}">
                  <a16:creationId xmlns:a16="http://schemas.microsoft.com/office/drawing/2014/main" id="{445FA8FB-13FD-FB41-D6D7-F66D012711F3}"/>
                </a:ext>
              </a:extLst>
            </p:cNvPr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21" name="INTRODUÇÃO">
              <a:extLst>
                <a:ext uri="{FF2B5EF4-FFF2-40B4-BE49-F238E27FC236}">
                  <a16:creationId xmlns:a16="http://schemas.microsoft.com/office/drawing/2014/main" id="{0224083C-342A-B04E-E455-5512F18E1BE4}"/>
                </a:ext>
              </a:extLst>
            </p:cNvPr>
            <p:cNvSpPr txBox="1"/>
            <p:nvPr/>
          </p:nvSpPr>
          <p:spPr>
            <a:xfrm>
              <a:off x="0" y="0"/>
              <a:ext cx="239091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>
                  <a:solidFill>
                    <a:schemeClr val="bg1"/>
                  </a:solidFill>
                </a:rPr>
                <a:t>RESULTADOS</a:t>
              </a:r>
              <a:endParaRPr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Retângulo">
            <a:extLst>
              <a:ext uri="{FF2B5EF4-FFF2-40B4-BE49-F238E27FC236}">
                <a16:creationId xmlns:a16="http://schemas.microsoft.com/office/drawing/2014/main" id="{A9F9E136-28C0-3B5A-5764-E8E2915E2C39}"/>
              </a:ext>
            </a:extLst>
          </p:cNvPr>
          <p:cNvSpPr/>
          <p:nvPr/>
        </p:nvSpPr>
        <p:spPr>
          <a:xfrm>
            <a:off x="42823" y="5667622"/>
            <a:ext cx="5025251" cy="2467693"/>
          </a:xfrm>
          <a:prstGeom prst="rect">
            <a:avLst/>
          </a:prstGeom>
          <a:solidFill>
            <a:srgbClr val="FFFFFF"/>
          </a:solidFill>
          <a:ln w="3175" cap="flat">
            <a:solidFill>
              <a:srgbClr val="D9D9D9"/>
            </a:solidFill>
            <a:prstDash val="solid"/>
            <a:round/>
          </a:ln>
          <a:effectLst/>
        </p:spPr>
        <p:txBody>
          <a:bodyPr wrap="square" lIns="54000" tIns="54000" rIns="54000" bIns="54000" numCol="1" anchor="t">
            <a:noAutofit/>
          </a:bodyPr>
          <a:lstStyle/>
          <a:p>
            <a:r>
              <a:rPr lang="pt-BR" sz="7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Até 31 de Dezembro de 2023, haviam noventa e dois olhos elegíveis ao estudo, quatro (4,45%) eram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LIOs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bifocais, trinta e dois eram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LIOs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trifocais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(35,56%), cinquenta e duas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LIOs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monofocais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tóricas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(56,52%) e quatro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LIOs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trifocais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tóricas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(4,45%). A média da acuidade visual pré-operatória com correção foi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LogMAR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0,478±0,259, sendo a menor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LogMAR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1,1 e a maior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LogMAR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0,2.</a:t>
            </a:r>
          </a:p>
          <a:p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Atualmente, alguns pacientes ainda não completaram os dois meses de pós-operatório e três pacientes não completaram o primeiro mês de cuidados pós-operatórios. Dos noventa e dois olhos, sete olhos (7,06%) não foram testados quanto à acuidade visual no primeiro dia de pós-operatório devido ao edema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corneano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Dos restantes oitenta e cinco (92,3%) a média do teste de acuidade visual não corrigida na escala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LogMAR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foi no primeiro dia pós-operatório 0,301±0,207. O resumo dos resultados da acuidade visual média para distância na escala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LogMAR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pode ser encontrado na tabela abaixo.</a:t>
            </a:r>
          </a:p>
          <a:p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Na avaliação pós-operatória de 30 dias dos oitenta e nove olhos que já atingiram essa marca, a média da acuidade visual para longe </a:t>
            </a:r>
            <a:r>
              <a:rPr lang="pt-BR" sz="7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correção (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AVsc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foi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LogMAR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0,18±0,23, com sessenta olhos (67,4%) ter um </a:t>
            </a:r>
            <a:r>
              <a:rPr lang="pt-BR" sz="700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AVsc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LogMAR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0,2 ou melhor. Destes oitenta e nove olhos, dezessete (19,1%) tinham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AVsc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LogMAR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 vinte e sete (30,33%) com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LogMAR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0,1 e quatorze (15,73%) tinham visão de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LogMAR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0,2. A Acuidade </a:t>
            </a:r>
            <a:r>
              <a:rPr lang="pt-BR" sz="7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isual </a:t>
            </a:r>
            <a:r>
              <a:rPr lang="pt-BR" sz="7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om correção (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AVcc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no 30º dia de pós-operatório foi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LogMAR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0,111±0,13, que melhorou para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LogMAR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0,03±0,06 no 60º dia de pós-operatório. </a:t>
            </a:r>
          </a:p>
          <a:p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No 30º dia de pós-operatório, duas (3,57%) das cinquenta e seis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LIOs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tóricas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tórica-trifocal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tórica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monofocal) apresentaram ligeiro deslocamento temporal, sem impacto na qualidade da visão ou aparência de ofuscamento ou halos quando o paciente foi questionado. Das noventa e duas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LIOs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implantadas (bifocais,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trifocais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 multifocais </a:t>
            </a:r>
            <a:r>
              <a:rPr lang="pt-BR" sz="7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tóricas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dois olhos no mesmo paciente(2,22%) queixaram-se de brilho e halos quando questionados.</a:t>
            </a:r>
          </a:p>
          <a:p>
            <a:r>
              <a:rPr lang="pt-BR" sz="7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pt-BR" sz="7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Destes quarenta olhos nos quais foram implantadas lentes multifocais, trinta e um (77,5%) tinham visão de perto de J2 ou melhor sem correção, dos quais dezoito (45%) tinham visão de perto de J1 na avaliação do 30º dia pós-operatório. Todos os pacientes multifocais que atingiram a marca de 60 dias de pós-operatório com lentes multifocais obtiveram visão de perto corrigida de J2 ou melhor com correção.</a:t>
            </a:r>
          </a:p>
          <a:p>
            <a:pPr algn="just"/>
            <a:endParaRPr lang="pt-BR" sz="700" dirty="0"/>
          </a:p>
        </p:txBody>
      </p:sp>
      <p:graphicFrame>
        <p:nvGraphicFramePr>
          <p:cNvPr id="23" name="Tabela 22">
            <a:extLst>
              <a:ext uri="{FF2B5EF4-FFF2-40B4-BE49-F238E27FC236}">
                <a16:creationId xmlns:a16="http://schemas.microsoft.com/office/drawing/2014/main" id="{3673A8FE-E1BB-DF8B-A1E9-9783EEC28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383719"/>
              </p:ext>
            </p:extLst>
          </p:nvPr>
        </p:nvGraphicFramePr>
        <p:xfrm>
          <a:off x="53447" y="8383390"/>
          <a:ext cx="4009808" cy="7206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49302">
                  <a:extLst>
                    <a:ext uri="{9D8B030D-6E8A-4147-A177-3AD203B41FA5}">
                      <a16:colId xmlns:a16="http://schemas.microsoft.com/office/drawing/2014/main" val="3305818801"/>
                    </a:ext>
                  </a:extLst>
                </a:gridCol>
                <a:gridCol w="713609">
                  <a:extLst>
                    <a:ext uri="{9D8B030D-6E8A-4147-A177-3AD203B41FA5}">
                      <a16:colId xmlns:a16="http://schemas.microsoft.com/office/drawing/2014/main" val="2246395222"/>
                    </a:ext>
                  </a:extLst>
                </a:gridCol>
                <a:gridCol w="835279">
                  <a:extLst>
                    <a:ext uri="{9D8B030D-6E8A-4147-A177-3AD203B41FA5}">
                      <a16:colId xmlns:a16="http://schemas.microsoft.com/office/drawing/2014/main" val="3935578014"/>
                    </a:ext>
                  </a:extLst>
                </a:gridCol>
                <a:gridCol w="775918">
                  <a:extLst>
                    <a:ext uri="{9D8B030D-6E8A-4147-A177-3AD203B41FA5}">
                      <a16:colId xmlns:a16="http://schemas.microsoft.com/office/drawing/2014/main" val="229411636"/>
                    </a:ext>
                  </a:extLst>
                </a:gridCol>
                <a:gridCol w="835700">
                  <a:extLst>
                    <a:ext uri="{9D8B030D-6E8A-4147-A177-3AD203B41FA5}">
                      <a16:colId xmlns:a16="http://schemas.microsoft.com/office/drawing/2014/main" val="1282023895"/>
                    </a:ext>
                  </a:extLst>
                </a:gridCol>
              </a:tblGrid>
              <a:tr h="225216">
                <a:tc>
                  <a:txBody>
                    <a:bodyPr/>
                    <a:lstStyle/>
                    <a:p>
                      <a:pPr algn="just"/>
                      <a:r>
                        <a:rPr lang="en-US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LIO </a:t>
                      </a:r>
                      <a:r>
                        <a:rPr lang="en-US" sz="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Implantada</a:t>
                      </a:r>
                      <a:endParaRPr lang="pt-BR" sz="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16" marR="5051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AVcc</a:t>
                      </a:r>
                      <a:r>
                        <a:rPr lang="en-US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Preop (</a:t>
                      </a:r>
                      <a:r>
                        <a:rPr lang="en-US" sz="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LogMAR</a:t>
                      </a:r>
                      <a:r>
                        <a:rPr lang="en-US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16" marR="5051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AVsc PO1 (LogMAR)</a:t>
                      </a:r>
                      <a:endParaRPr lang="pt-BR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16" marR="5051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AVsc PO30 (LogMAR)</a:t>
                      </a:r>
                      <a:endParaRPr lang="pt-BR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16" marR="5051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AVcc</a:t>
                      </a:r>
                      <a:r>
                        <a:rPr lang="en-US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PO30 (</a:t>
                      </a:r>
                      <a:r>
                        <a:rPr lang="en-US" sz="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LogMAR</a:t>
                      </a:r>
                      <a:r>
                        <a:rPr lang="en-US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16" marR="50516" marT="0" marB="0"/>
                </a:tc>
                <a:extLst>
                  <a:ext uri="{0D108BD9-81ED-4DB2-BD59-A6C34878D82A}">
                    <a16:rowId xmlns:a16="http://schemas.microsoft.com/office/drawing/2014/main" val="347320621"/>
                  </a:ext>
                </a:extLst>
              </a:tr>
              <a:tr h="123869">
                <a:tc>
                  <a:txBody>
                    <a:bodyPr/>
                    <a:lstStyle/>
                    <a:p>
                      <a:pPr algn="just"/>
                      <a:r>
                        <a:rPr lang="en-US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Bifocal</a:t>
                      </a:r>
                      <a:endParaRPr lang="pt-BR" sz="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16" marR="5051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0,45 ± 0,08</a:t>
                      </a:r>
                      <a:endParaRPr lang="pt-BR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16" marR="5051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0,07 ± 0,04</a:t>
                      </a:r>
                      <a:endParaRPr lang="pt-BR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16" marR="5051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0,07 ± 0,04</a:t>
                      </a:r>
                      <a:endParaRPr lang="pt-BR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16" marR="5051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0,05 ± 0,05</a:t>
                      </a:r>
                      <a:endParaRPr lang="pt-BR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16" marR="50516" marT="0" marB="0"/>
                </a:tc>
                <a:extLst>
                  <a:ext uri="{0D108BD9-81ED-4DB2-BD59-A6C34878D82A}">
                    <a16:rowId xmlns:a16="http://schemas.microsoft.com/office/drawing/2014/main" val="2677983839"/>
                  </a:ext>
                </a:extLst>
              </a:tr>
              <a:tr h="123869">
                <a:tc>
                  <a:txBody>
                    <a:bodyPr/>
                    <a:lstStyle/>
                    <a:p>
                      <a:pPr algn="just"/>
                      <a:r>
                        <a:rPr lang="en-US" sz="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Trifocal</a:t>
                      </a:r>
                      <a:endParaRPr lang="pt-BR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16" marR="5051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0,49 ± 0,21</a:t>
                      </a:r>
                      <a:endParaRPr lang="pt-BR" sz="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16" marR="5051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0,30 ± 0,27</a:t>
                      </a:r>
                      <a:endParaRPr lang="pt-BR" sz="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16" marR="5051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0,14 ± 0,18</a:t>
                      </a:r>
                      <a:endParaRPr lang="pt-BR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16" marR="5051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0,11± 0,14</a:t>
                      </a:r>
                      <a:endParaRPr lang="pt-BR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16" marR="50516" marT="0" marB="0"/>
                </a:tc>
                <a:extLst>
                  <a:ext uri="{0D108BD9-81ED-4DB2-BD59-A6C34878D82A}">
                    <a16:rowId xmlns:a16="http://schemas.microsoft.com/office/drawing/2014/main" val="2103173629"/>
                  </a:ext>
                </a:extLst>
              </a:tr>
              <a:tr h="123869">
                <a:tc>
                  <a:txBody>
                    <a:bodyPr/>
                    <a:lstStyle/>
                    <a:p>
                      <a:pPr algn="just"/>
                      <a:r>
                        <a:rPr lang="en-US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Trifocal </a:t>
                      </a:r>
                      <a:r>
                        <a:rPr lang="en-US" sz="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tórica</a:t>
                      </a:r>
                      <a:endParaRPr lang="pt-BR" sz="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16" marR="5051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0,65 ± 0,39</a:t>
                      </a:r>
                      <a:endParaRPr lang="pt-BR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16" marR="5051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0,33 ± 0,17</a:t>
                      </a:r>
                      <a:endParaRPr lang="pt-BR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16" marR="5051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0,23 ± 0,18</a:t>
                      </a:r>
                      <a:endParaRPr lang="pt-BR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16" marR="5051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0,13 ± 0,12</a:t>
                      </a:r>
                      <a:endParaRPr lang="pt-BR" sz="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16" marR="50516" marT="0" marB="0"/>
                </a:tc>
                <a:extLst>
                  <a:ext uri="{0D108BD9-81ED-4DB2-BD59-A6C34878D82A}">
                    <a16:rowId xmlns:a16="http://schemas.microsoft.com/office/drawing/2014/main" val="1565501917"/>
                  </a:ext>
                </a:extLst>
              </a:tr>
              <a:tr h="123869">
                <a:tc>
                  <a:txBody>
                    <a:bodyPr/>
                    <a:lstStyle/>
                    <a:p>
                      <a:pPr algn="just"/>
                      <a:r>
                        <a:rPr lang="en-US" sz="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Monofocal</a:t>
                      </a:r>
                      <a:r>
                        <a:rPr lang="en-US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6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tórica</a:t>
                      </a:r>
                      <a:endParaRPr lang="pt-BR" sz="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16" marR="5051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0,47 ± 0,29</a:t>
                      </a:r>
                      <a:endParaRPr lang="pt-BR" sz="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16" marR="5051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0,31 ± 0,3</a:t>
                      </a:r>
                      <a:endParaRPr lang="pt-BR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16" marR="5051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 ± 0,24</a:t>
                      </a:r>
                      <a:endParaRPr lang="pt-BR" sz="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16" marR="5051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0,11 ± 0,13</a:t>
                      </a:r>
                      <a:endParaRPr lang="pt-BR" sz="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516" marR="50516" marT="0" marB="0"/>
                </a:tc>
                <a:extLst>
                  <a:ext uri="{0D108BD9-81ED-4DB2-BD59-A6C34878D82A}">
                    <a16:rowId xmlns:a16="http://schemas.microsoft.com/office/drawing/2014/main" val="3030264131"/>
                  </a:ext>
                </a:extLst>
              </a:tr>
            </a:tbl>
          </a:graphicData>
        </a:graphic>
      </p:graphicFrame>
      <p:grpSp>
        <p:nvGrpSpPr>
          <p:cNvPr id="24" name="Retângulo 8">
            <a:extLst>
              <a:ext uri="{FF2B5EF4-FFF2-40B4-BE49-F238E27FC236}">
                <a16:creationId xmlns:a16="http://schemas.microsoft.com/office/drawing/2014/main" id="{6D6F7F02-F903-562F-5D11-C573E6330CA0}"/>
              </a:ext>
            </a:extLst>
          </p:cNvPr>
          <p:cNvGrpSpPr/>
          <p:nvPr/>
        </p:nvGrpSpPr>
        <p:grpSpPr>
          <a:xfrm>
            <a:off x="45791" y="8158610"/>
            <a:ext cx="4026856" cy="180001"/>
            <a:chOff x="-1" y="0"/>
            <a:chExt cx="2396508" cy="224300"/>
          </a:xfrm>
          <a:solidFill>
            <a:schemeClr val="accent5">
              <a:lumMod val="75000"/>
            </a:schemeClr>
          </a:solidFill>
        </p:grpSpPr>
        <p:sp>
          <p:nvSpPr>
            <p:cNvPr id="25" name="Retângulo">
              <a:extLst>
                <a:ext uri="{FF2B5EF4-FFF2-40B4-BE49-F238E27FC236}">
                  <a16:creationId xmlns:a16="http://schemas.microsoft.com/office/drawing/2014/main" id="{9F408580-C0C1-FB9A-1924-546778ACA780}"/>
                </a:ext>
              </a:extLst>
            </p:cNvPr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26" name="INTRODUÇÃO">
              <a:extLst>
                <a:ext uri="{FF2B5EF4-FFF2-40B4-BE49-F238E27FC236}">
                  <a16:creationId xmlns:a16="http://schemas.microsoft.com/office/drawing/2014/main" id="{8A98B537-4D71-4001-F95A-18A7D5F4E336}"/>
                </a:ext>
              </a:extLst>
            </p:cNvPr>
            <p:cNvSpPr txBox="1"/>
            <p:nvPr/>
          </p:nvSpPr>
          <p:spPr>
            <a:xfrm>
              <a:off x="-1" y="0"/>
              <a:ext cx="239650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r>
                <a:rPr lang="pt-BR" dirty="0">
                  <a:solidFill>
                    <a:schemeClr val="bg1"/>
                  </a:solidFill>
                </a:rPr>
                <a:t>TABELA</a:t>
              </a:r>
              <a:endParaRPr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Retângulo 8">
            <a:extLst>
              <a:ext uri="{FF2B5EF4-FFF2-40B4-BE49-F238E27FC236}">
                <a16:creationId xmlns:a16="http://schemas.microsoft.com/office/drawing/2014/main" id="{9BDAABC9-176A-1088-6D9D-0EE6450BFD30}"/>
              </a:ext>
            </a:extLst>
          </p:cNvPr>
          <p:cNvGrpSpPr/>
          <p:nvPr/>
        </p:nvGrpSpPr>
        <p:grpSpPr>
          <a:xfrm>
            <a:off x="4118043" y="8158610"/>
            <a:ext cx="950031" cy="180001"/>
            <a:chOff x="-1" y="0"/>
            <a:chExt cx="2396508" cy="224300"/>
          </a:xfrm>
          <a:solidFill>
            <a:schemeClr val="accent5">
              <a:lumMod val="75000"/>
            </a:schemeClr>
          </a:solidFill>
        </p:grpSpPr>
        <p:sp>
          <p:nvSpPr>
            <p:cNvPr id="28" name="Retângulo">
              <a:extLst>
                <a:ext uri="{FF2B5EF4-FFF2-40B4-BE49-F238E27FC236}">
                  <a16:creationId xmlns:a16="http://schemas.microsoft.com/office/drawing/2014/main" id="{1C7AE916-0504-E6A7-C68E-DEB7E6292A2D}"/>
                </a:ext>
              </a:extLst>
            </p:cNvPr>
            <p:cNvSpPr/>
            <p:nvPr/>
          </p:nvSpPr>
          <p:spPr>
            <a:xfrm>
              <a:off x="0" y="17411"/>
              <a:ext cx="2390918" cy="189478"/>
            </a:xfrm>
            <a:prstGeom prst="rect">
              <a:avLst/>
            </a:prstGeom>
            <a:grpFill/>
            <a:ln w="3175" cap="flat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54000" tIns="15610" rIns="15610" bIns="15610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29" name="INTRODUÇÃO">
              <a:extLst>
                <a:ext uri="{FF2B5EF4-FFF2-40B4-BE49-F238E27FC236}">
                  <a16:creationId xmlns:a16="http://schemas.microsoft.com/office/drawing/2014/main" id="{23669A86-ADAA-9023-1A2B-7CB574F4D22B}"/>
                </a:ext>
              </a:extLst>
            </p:cNvPr>
            <p:cNvSpPr txBox="1"/>
            <p:nvPr/>
          </p:nvSpPr>
          <p:spPr>
            <a:xfrm>
              <a:off x="-1" y="0"/>
              <a:ext cx="2396508" cy="224300"/>
            </a:xfrm>
            <a:prstGeom prst="rect">
              <a:avLst/>
            </a:prstGeom>
            <a:grp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54000" tIns="15610" rIns="15610" bIns="15610" numCol="1" anchor="ctr">
              <a:noAutofit/>
            </a:bodyPr>
            <a:lstStyle>
              <a:lvl1pPr>
                <a:defRPr sz="700" b="1">
                  <a:latin typeface="Trebuchet MS"/>
                  <a:ea typeface="Trebuchet MS"/>
                  <a:cs typeface="Trebuchet MS"/>
                  <a:sym typeface="Trebuchet MS"/>
                </a:defRPr>
              </a:lvl1pPr>
            </a:lstStyle>
            <a:p>
              <a:pPr algn="ctr"/>
              <a:r>
                <a:rPr lang="pt-BR" dirty="0">
                  <a:solidFill>
                    <a:schemeClr val="bg1"/>
                  </a:solidFill>
                </a:rPr>
                <a:t>BIBLIOGRAFIA</a:t>
              </a:r>
              <a:endParaRPr dirty="0">
                <a:solidFill>
                  <a:schemeClr val="bg1"/>
                </a:solidFill>
              </a:endParaRPr>
            </a:p>
          </p:txBody>
        </p:sp>
      </p:grpSp>
      <p:pic>
        <p:nvPicPr>
          <p:cNvPr id="36" name="Imagem 35" descr="Código QR&#10;&#10;Descrição gerada automaticamente">
            <a:extLst>
              <a:ext uri="{FF2B5EF4-FFF2-40B4-BE49-F238E27FC236}">
                <a16:creationId xmlns:a16="http://schemas.microsoft.com/office/drawing/2014/main" id="{D3C6170C-0143-BA6F-70CE-12EC43DF73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903" y="8347178"/>
            <a:ext cx="780093" cy="780093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DELO TEMPLATE E POSTER">
  <a:themeElements>
    <a:clrScheme name="MODELO TEMPLATE E POST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A8D94"/>
      </a:accent1>
      <a:accent2>
        <a:srgbClr val="D5E8EA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0000FF"/>
      </a:hlink>
      <a:folHlink>
        <a:srgbClr val="FF00FF"/>
      </a:folHlink>
    </a:clrScheme>
    <a:fontScheme name="MODELO TEMPLATE E POSTER">
      <a:majorFont>
        <a:latin typeface="Georgia"/>
        <a:ea typeface="Georgia"/>
        <a:cs typeface="Georgia"/>
      </a:majorFont>
      <a:minorFont>
        <a:latin typeface="Helvetica"/>
        <a:ea typeface="Helvetica"/>
        <a:cs typeface="Helvetica"/>
      </a:minorFont>
    </a:fontScheme>
    <a:fmtScheme name="MODELO TEMPLATE E POST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" dir="5400000" rotWithShape="0">
              <a:srgbClr val="000000">
                <a:alpha val="4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15610" tIns="15610" rIns="15610" bIns="15610" numCol="1" spcCol="38100" rtlCol="0" anchor="ctr">
        <a:spAutoFit/>
      </a:bodyPr>
      <a:lstStyle>
        <a:defPPr marL="0" marR="0" indent="0" algn="l" defTabSz="90749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round/>
        </a:ln>
        <a:effectLst>
          <a:outerShdw blurRad="12700" dir="5400000" rotWithShape="0">
            <a:srgbClr val="000000">
              <a:alpha val="4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5610" tIns="15610" rIns="15610" bIns="15610" numCol="1" spcCol="38100" rtlCol="0" anchor="t">
        <a:spAutoFit/>
      </a:bodyPr>
      <a:lstStyle>
        <a:defPPr marL="0" marR="0" indent="0" algn="l" defTabSz="90749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6174</TotalTime>
  <Words>1187</Words>
  <Application>Microsoft Macintosh PowerPoint</Application>
  <PresentationFormat>Personalizar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Times</vt:lpstr>
      <vt:lpstr>Trebuchet MS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</dc:creator>
  <cp:lastModifiedBy>Fabricio Afonso Borges Silva</cp:lastModifiedBy>
  <cp:revision>28</cp:revision>
  <cp:lastPrinted>2024-01-23T22:26:19Z</cp:lastPrinted>
  <dcterms:modified xsi:type="dcterms:W3CDTF">2024-01-26T18:48:26Z</dcterms:modified>
</cp:coreProperties>
</file>