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5143500" cy="91440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gn1MyH3Gce3Aqaqbj2sI2sMQtkY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41"/>
    <p:restoredTop sz="94674"/>
  </p:normalViewPr>
  <p:slideViewPr>
    <p:cSldViewPr snapToGrid="0">
      <p:cViewPr varScale="1">
        <p:scale>
          <a:sx n="137" d="100"/>
          <a:sy n="137" d="100"/>
        </p:scale>
        <p:origin x="5744" y="200"/>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463800" y="685800"/>
            <a:ext cx="19304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385763" y="2840568"/>
            <a:ext cx="4371900" cy="19599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771525" y="5181600"/>
            <a:ext cx="3600600" cy="23367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3"/>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257175" y="366184"/>
            <a:ext cx="46293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445425" y="2836351"/>
            <a:ext cx="6034500" cy="46290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406575" y="3688535"/>
            <a:ext cx="7802100" cy="11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950787" y="2574185"/>
            <a:ext cx="7802100" cy="33861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57175" y="366184"/>
            <a:ext cx="46293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257175" y="2133601"/>
            <a:ext cx="4629300" cy="60345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06301" y="5875867"/>
            <a:ext cx="4371900" cy="18162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06301" y="3875618"/>
            <a:ext cx="4371900" cy="2000100"/>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5"/>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57175" y="366184"/>
            <a:ext cx="46293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257175" y="2133601"/>
            <a:ext cx="2271600" cy="60345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6"/>
          <p:cNvSpPr txBox="1">
            <a:spLocks noGrp="1"/>
          </p:cNvSpPr>
          <p:nvPr>
            <p:ph type="body" idx="2"/>
          </p:nvPr>
        </p:nvSpPr>
        <p:spPr>
          <a:xfrm>
            <a:off x="2614612" y="2133601"/>
            <a:ext cx="2271600" cy="6034500"/>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6"/>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257175" y="366184"/>
            <a:ext cx="46293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257175" y="2046817"/>
            <a:ext cx="2272500" cy="852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257175" y="2899833"/>
            <a:ext cx="2272500" cy="5268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7"/>
          <p:cNvSpPr txBox="1">
            <a:spLocks noGrp="1"/>
          </p:cNvSpPr>
          <p:nvPr>
            <p:ph type="body" idx="3"/>
          </p:nvPr>
        </p:nvSpPr>
        <p:spPr>
          <a:xfrm>
            <a:off x="2612827" y="2046817"/>
            <a:ext cx="2273400" cy="852900"/>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2612827" y="2899833"/>
            <a:ext cx="2273400" cy="5268300"/>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7"/>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257175" y="366184"/>
            <a:ext cx="4629300" cy="1524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57175" y="364067"/>
            <a:ext cx="1692300" cy="15495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010966" y="364067"/>
            <a:ext cx="2875500" cy="7804200"/>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257175" y="1913467"/>
            <a:ext cx="1692300" cy="62547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0"/>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1008162" y="6400800"/>
            <a:ext cx="3086100" cy="7557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008162" y="817033"/>
            <a:ext cx="3086100" cy="5486400"/>
          </a:xfrm>
          <a:prstGeom prst="rect">
            <a:avLst/>
          </a:prstGeom>
          <a:noFill/>
          <a:ln>
            <a:noFill/>
          </a:ln>
        </p:spPr>
      </p:sp>
      <p:sp>
        <p:nvSpPr>
          <p:cNvPr id="64" name="Google Shape;64;p11"/>
          <p:cNvSpPr txBox="1">
            <a:spLocks noGrp="1"/>
          </p:cNvSpPr>
          <p:nvPr>
            <p:ph type="body" idx="1"/>
          </p:nvPr>
        </p:nvSpPr>
        <p:spPr>
          <a:xfrm>
            <a:off x="1008162" y="7156451"/>
            <a:ext cx="3086100" cy="1073100"/>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1"/>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57175" y="366184"/>
            <a:ext cx="4629300" cy="1524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257175" y="2133601"/>
            <a:ext cx="4629300" cy="6034500"/>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257175" y="8475134"/>
            <a:ext cx="1200300" cy="486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757363" y="8475134"/>
            <a:ext cx="1628700" cy="486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3686175" y="8475134"/>
            <a:ext cx="1200300" cy="486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77479"/>
          <a:stretch/>
        </p:blipFill>
        <p:spPr>
          <a:xfrm>
            <a:off x="0" y="0"/>
            <a:ext cx="5143500" cy="659107"/>
          </a:xfrm>
          <a:prstGeom prst="rect">
            <a:avLst/>
          </a:prstGeom>
          <a:noFill/>
          <a:ln>
            <a:noFill/>
          </a:ln>
        </p:spPr>
      </p:pic>
      <p:sp>
        <p:nvSpPr>
          <p:cNvPr id="85" name="Google Shape;85;p1"/>
          <p:cNvSpPr/>
          <p:nvPr/>
        </p:nvSpPr>
        <p:spPr>
          <a:xfrm>
            <a:off x="61804" y="918181"/>
            <a:ext cx="5019900" cy="4617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b="1">
                <a:solidFill>
                  <a:schemeClr val="dk1"/>
                </a:solidFill>
              </a:rPr>
              <a:t>VALY (Visual Adjusted Life Years): Is it an efficient way to measure social impact based on visual interventions?  </a:t>
            </a:r>
            <a:endParaRPr b="0" i="0" u="none" strike="noStrike" cap="none">
              <a:solidFill>
                <a:schemeClr val="dk1"/>
              </a:solidFill>
              <a:latin typeface="Arial"/>
              <a:ea typeface="Arial"/>
              <a:cs typeface="Arial"/>
              <a:sym typeface="Arial"/>
            </a:endParaRPr>
          </a:p>
        </p:txBody>
      </p:sp>
      <p:sp>
        <p:nvSpPr>
          <p:cNvPr id="86" name="Google Shape;86;p1"/>
          <p:cNvSpPr/>
          <p:nvPr/>
        </p:nvSpPr>
        <p:spPr>
          <a:xfrm>
            <a:off x="159550" y="1426825"/>
            <a:ext cx="49479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700" b="1" dirty="0">
                <a:solidFill>
                  <a:schemeClr val="dk1"/>
                </a:solidFill>
              </a:rPr>
              <a:t>Gil Ferreira, Bruna ¹ ²; </a:t>
            </a:r>
            <a:r>
              <a:rPr lang="pt-BR" sz="700" b="1" dirty="0" err="1">
                <a:solidFill>
                  <a:schemeClr val="dk1"/>
                </a:solidFill>
              </a:rPr>
              <a:t>Akahoshi</a:t>
            </a:r>
            <a:r>
              <a:rPr lang="pt-BR" sz="700" b="1" dirty="0">
                <a:solidFill>
                  <a:schemeClr val="dk1"/>
                </a:solidFill>
              </a:rPr>
              <a:t> do Nascimento, Cristina¹; Galvão Viana, Rodrigo¹;</a:t>
            </a:r>
            <a:endParaRPr sz="700" b="1" dirty="0">
              <a:solidFill>
                <a:schemeClr val="dk1"/>
              </a:solidFill>
            </a:endParaRPr>
          </a:p>
          <a:p>
            <a:pPr marL="0" marR="0" lvl="0" indent="0" algn="ctr" rtl="0">
              <a:spcBef>
                <a:spcPts val="0"/>
              </a:spcBef>
              <a:spcAft>
                <a:spcPts val="0"/>
              </a:spcAft>
              <a:buNone/>
            </a:pPr>
            <a:r>
              <a:rPr lang="pt-BR" sz="700" b="1" dirty="0">
                <a:solidFill>
                  <a:schemeClr val="dk1"/>
                </a:solidFill>
              </a:rPr>
              <a:t> Ferreira de Lima, Julia¹; </a:t>
            </a:r>
            <a:r>
              <a:rPr lang="pt-BR" sz="700" b="1" dirty="0" err="1">
                <a:solidFill>
                  <a:schemeClr val="dk1"/>
                </a:solidFill>
              </a:rPr>
              <a:t>Freiherr</a:t>
            </a:r>
            <a:r>
              <a:rPr lang="pt-BR" sz="700" b="1" dirty="0">
                <a:solidFill>
                  <a:schemeClr val="dk1"/>
                </a:solidFill>
              </a:rPr>
              <a:t> von </a:t>
            </a:r>
            <a:r>
              <a:rPr lang="pt-BR" sz="700" b="1" dirty="0" err="1">
                <a:solidFill>
                  <a:schemeClr val="dk1"/>
                </a:solidFill>
              </a:rPr>
              <a:t>Künßberg</a:t>
            </a:r>
            <a:r>
              <a:rPr lang="pt-BR" sz="700" b="1" dirty="0">
                <a:solidFill>
                  <a:schemeClr val="dk1"/>
                </a:solidFill>
              </a:rPr>
              <a:t>, René²; </a:t>
            </a:r>
            <a:r>
              <a:rPr lang="pt-BR" sz="700" b="1" dirty="0" err="1">
                <a:solidFill>
                  <a:schemeClr val="dk1"/>
                </a:solidFill>
              </a:rPr>
              <a:t>Aufmuth</a:t>
            </a:r>
            <a:r>
              <a:rPr lang="pt-BR" sz="700" b="1" dirty="0">
                <a:solidFill>
                  <a:schemeClr val="dk1"/>
                </a:solidFill>
              </a:rPr>
              <a:t>, Martin².</a:t>
            </a:r>
            <a:endParaRPr sz="700" b="1" dirty="0">
              <a:solidFill>
                <a:schemeClr val="dk1"/>
              </a:solidFill>
            </a:endParaRPr>
          </a:p>
          <a:p>
            <a:pPr marL="0" marR="0" lvl="0" indent="0" algn="ctr" rtl="0">
              <a:spcBef>
                <a:spcPts val="0"/>
              </a:spcBef>
              <a:spcAft>
                <a:spcPts val="0"/>
              </a:spcAft>
              <a:buNone/>
            </a:pPr>
            <a:r>
              <a:rPr lang="pt-BR" sz="900" dirty="0">
                <a:solidFill>
                  <a:schemeClr val="dk1"/>
                </a:solidFill>
              </a:rPr>
              <a:t>Associação de Apoio Renovatio¹</a:t>
            </a:r>
            <a:endParaRPr sz="900" dirty="0">
              <a:solidFill>
                <a:schemeClr val="dk1"/>
              </a:solidFill>
            </a:endParaRPr>
          </a:p>
          <a:p>
            <a:pPr marL="0" marR="0" lvl="0" indent="0" algn="ctr" rtl="0">
              <a:spcBef>
                <a:spcPts val="0"/>
              </a:spcBef>
              <a:spcAft>
                <a:spcPts val="0"/>
              </a:spcAft>
              <a:buNone/>
            </a:pPr>
            <a:r>
              <a:rPr lang="pt-BR" sz="900" dirty="0" err="1">
                <a:solidFill>
                  <a:schemeClr val="dk1"/>
                </a:solidFill>
              </a:rPr>
              <a:t>Good</a:t>
            </a:r>
            <a:r>
              <a:rPr lang="pt-BR" sz="900" dirty="0">
                <a:solidFill>
                  <a:schemeClr val="dk1"/>
                </a:solidFill>
              </a:rPr>
              <a:t> Vision </a:t>
            </a:r>
            <a:r>
              <a:rPr lang="pt-BR" sz="900" dirty="0" err="1">
                <a:solidFill>
                  <a:schemeClr val="dk1"/>
                </a:solidFill>
              </a:rPr>
              <a:t>International</a:t>
            </a:r>
            <a:r>
              <a:rPr lang="pt-BR" sz="900" dirty="0">
                <a:solidFill>
                  <a:schemeClr val="dk1"/>
                </a:solidFill>
              </a:rPr>
              <a:t>²</a:t>
            </a:r>
            <a:endParaRPr sz="900" dirty="0">
              <a:solidFill>
                <a:schemeClr val="dk1"/>
              </a:solidFill>
            </a:endParaRPr>
          </a:p>
        </p:txBody>
      </p:sp>
      <p:sp>
        <p:nvSpPr>
          <p:cNvPr id="87" name="Google Shape;87;p1"/>
          <p:cNvSpPr/>
          <p:nvPr/>
        </p:nvSpPr>
        <p:spPr>
          <a:xfrm>
            <a:off x="0" y="9090248"/>
            <a:ext cx="5143500" cy="53700"/>
          </a:xfrm>
          <a:prstGeom prst="rect">
            <a:avLst/>
          </a:prstGeom>
          <a:solidFill>
            <a:srgbClr val="FF6600"/>
          </a:solidFill>
          <a:ln w="25400" cap="flat" cmpd="sng">
            <a:solidFill>
              <a:srgbClr val="FF66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8" name="Google Shape;88;p1"/>
          <p:cNvSpPr txBox="1"/>
          <p:nvPr/>
        </p:nvSpPr>
        <p:spPr>
          <a:xfrm>
            <a:off x="159550" y="3056175"/>
            <a:ext cx="2140800" cy="12339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1200"/>
              </a:spcBef>
              <a:spcAft>
                <a:spcPts val="0"/>
              </a:spcAft>
              <a:buClr>
                <a:srgbClr val="000000"/>
              </a:buClr>
              <a:buSzPts val="900"/>
              <a:buFont typeface="Arial"/>
              <a:buNone/>
            </a:pPr>
            <a:r>
              <a:rPr lang="pt-BR" sz="800" b="1" i="0" u="none" strike="noStrike" cap="none">
                <a:solidFill>
                  <a:srgbClr val="FFFFFF"/>
                </a:solidFill>
                <a:highlight>
                  <a:srgbClr val="1F497D"/>
                </a:highlight>
              </a:rPr>
              <a:t>Methods: </a:t>
            </a:r>
            <a:br>
              <a:rPr lang="pt-BR" sz="900" b="1">
                <a:solidFill>
                  <a:srgbClr val="000000"/>
                </a:solidFill>
              </a:rPr>
            </a:br>
            <a:r>
              <a:rPr lang="pt-BR" sz="900">
                <a:solidFill>
                  <a:srgbClr val="000000"/>
                </a:solidFill>
              </a:rPr>
              <a:t>This research involves creating an experimental model to develop a mathematical framework to quantify visual improvement.  The VALY calculation is based on three factors: the initial degree of visual impairment, the improvement of vision after the correction, and the expected duration of the intervention. The sum of the VALY (Succes Indicator) shows the social impact produced. (Figure 1)</a:t>
            </a:r>
            <a:r>
              <a:rPr lang="pt-BR" sz="700" b="0" i="0" u="none" strike="noStrike" cap="none">
                <a:solidFill>
                  <a:srgbClr val="000000"/>
                </a:solidFill>
                <a:latin typeface="Arial"/>
                <a:ea typeface="Arial"/>
                <a:cs typeface="Arial"/>
                <a:sym typeface="Arial"/>
              </a:rPr>
              <a:t>.</a:t>
            </a:r>
            <a:endParaRPr sz="700" b="0" i="0" u="none" strike="noStrike" cap="none">
              <a:solidFill>
                <a:srgbClr val="000000"/>
              </a:solidFill>
              <a:latin typeface="Arial"/>
              <a:ea typeface="Arial"/>
              <a:cs typeface="Arial"/>
              <a:sym typeface="Arial"/>
            </a:endParaRPr>
          </a:p>
          <a:p>
            <a:pPr marL="0" lvl="0" indent="0" algn="just" rtl="0">
              <a:spcBef>
                <a:spcPts val="120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a:p>
            <a:pPr marL="457200" marR="0" lvl="0" indent="0" algn="just" rtl="0">
              <a:lnSpc>
                <a:spcPct val="100000"/>
              </a:lnSpc>
              <a:spcBef>
                <a:spcPts val="1200"/>
              </a:spcBef>
              <a:spcAft>
                <a:spcPts val="0"/>
              </a:spcAft>
              <a:buClr>
                <a:srgbClr val="000000"/>
              </a:buClr>
              <a:buSzPts val="1100"/>
              <a:buFont typeface="Arial"/>
              <a:buNone/>
            </a:pPr>
            <a:endParaRPr sz="900" b="0" i="0" u="none" strike="noStrike" cap="none">
              <a:solidFill>
                <a:srgbClr val="000000"/>
              </a:solidFill>
              <a:latin typeface="Arial"/>
              <a:ea typeface="Arial"/>
              <a:cs typeface="Arial"/>
              <a:sym typeface="Arial"/>
            </a:endParaRPr>
          </a:p>
          <a:p>
            <a:pPr marL="457200" marR="0" lvl="0" indent="0" algn="just" rtl="0">
              <a:lnSpc>
                <a:spcPct val="100000"/>
              </a:lnSpc>
              <a:spcBef>
                <a:spcPts val="120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89" name="Google Shape;89;p1"/>
          <p:cNvSpPr txBox="1"/>
          <p:nvPr/>
        </p:nvSpPr>
        <p:spPr>
          <a:xfrm>
            <a:off x="159550" y="2038375"/>
            <a:ext cx="4736400" cy="11196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1200"/>
              </a:spcBef>
              <a:spcAft>
                <a:spcPts val="0"/>
              </a:spcAft>
              <a:buClr>
                <a:srgbClr val="000000"/>
              </a:buClr>
              <a:buSzPts val="900"/>
              <a:buFont typeface="Arial"/>
              <a:buNone/>
            </a:pPr>
            <a:r>
              <a:rPr lang="pt-BR" sz="800" b="1" i="0" u="none" strike="noStrike" cap="none">
                <a:solidFill>
                  <a:srgbClr val="FFFFFF"/>
                </a:solidFill>
                <a:highlight>
                  <a:srgbClr val="1F497D"/>
                </a:highlight>
              </a:rPr>
              <a:t>Purpose:</a:t>
            </a:r>
            <a:br>
              <a:rPr lang="pt-BR" sz="700" b="1">
                <a:solidFill>
                  <a:srgbClr val="000000"/>
                </a:solidFill>
              </a:rPr>
            </a:br>
            <a:r>
              <a:rPr lang="pt-BR" sz="900" b="0" i="0" u="none" strike="noStrike" cap="none">
                <a:solidFill>
                  <a:srgbClr val="000000"/>
                </a:solidFill>
                <a:latin typeface="Arial"/>
                <a:ea typeface="Arial"/>
                <a:cs typeface="Arial"/>
                <a:sym typeface="Arial"/>
              </a:rPr>
              <a:t>Many non-profit eyecare providers claim that visual interventions can positively impact social outcomes and therefore contribute to the social development goals of the United Nations. Although, there is no standard metric regarding the social impact that follows from these interventions. We created a formula to evaluate how these outcomes on visual improvement can be measured and compared: VALY (Visual Adjusted Life Years).  </a:t>
            </a:r>
            <a:endParaRPr sz="900" b="0" i="0" u="none" strike="noStrike" cap="none">
              <a:solidFill>
                <a:srgbClr val="000000"/>
              </a:solidFill>
              <a:latin typeface="Arial"/>
              <a:ea typeface="Arial"/>
              <a:cs typeface="Arial"/>
              <a:sym typeface="Arial"/>
            </a:endParaRPr>
          </a:p>
          <a:p>
            <a:pPr marL="457200" marR="0" lvl="0" indent="0" algn="just" rtl="0">
              <a:lnSpc>
                <a:spcPct val="100000"/>
              </a:lnSpc>
              <a:spcBef>
                <a:spcPts val="120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sp>
        <p:nvSpPr>
          <p:cNvPr id="90" name="Google Shape;90;p1"/>
          <p:cNvSpPr txBox="1"/>
          <p:nvPr/>
        </p:nvSpPr>
        <p:spPr>
          <a:xfrm>
            <a:off x="129900" y="4932150"/>
            <a:ext cx="2140800" cy="1430100"/>
          </a:xfrm>
          <a:prstGeom prst="rect">
            <a:avLst/>
          </a:prstGeom>
          <a:noFill/>
          <a:ln>
            <a:noFill/>
          </a:ln>
        </p:spPr>
        <p:txBody>
          <a:bodyPr spcFirstLastPara="1" wrap="square" lIns="91425" tIns="45700" rIns="91425" bIns="45700" anchor="t" anchorCtr="0">
            <a:noAutofit/>
          </a:bodyPr>
          <a:lstStyle/>
          <a:p>
            <a:pPr marL="0" lvl="0" indent="0" algn="just" rtl="0">
              <a:spcBef>
                <a:spcPts val="1200"/>
              </a:spcBef>
              <a:spcAft>
                <a:spcPts val="0"/>
              </a:spcAft>
              <a:buClr>
                <a:srgbClr val="000000"/>
              </a:buClr>
              <a:buSzPts val="900"/>
              <a:buFont typeface="Arial"/>
              <a:buNone/>
            </a:pPr>
            <a:r>
              <a:rPr lang="pt-BR" sz="800" b="1">
                <a:solidFill>
                  <a:srgbClr val="FFFFFF"/>
                </a:solidFill>
                <a:highlight>
                  <a:srgbClr val="1F497D"/>
                </a:highlight>
              </a:rPr>
              <a:t>Results: </a:t>
            </a:r>
            <a:endParaRPr sz="800" b="1">
              <a:solidFill>
                <a:srgbClr val="FFFFFF"/>
              </a:solidFill>
              <a:highlight>
                <a:srgbClr val="1F497D"/>
              </a:highlight>
            </a:endParaRPr>
          </a:p>
          <a:p>
            <a:pPr marL="0" lvl="0" indent="0" algn="just" rtl="0">
              <a:spcBef>
                <a:spcPts val="0"/>
              </a:spcBef>
              <a:spcAft>
                <a:spcPts val="0"/>
              </a:spcAft>
              <a:buClr>
                <a:srgbClr val="000000"/>
              </a:buClr>
              <a:buSzPts val="1100"/>
              <a:buFont typeface="Arial"/>
              <a:buNone/>
            </a:pPr>
            <a:r>
              <a:rPr lang="pt-BR" sz="900">
                <a:solidFill>
                  <a:srgbClr val="000000"/>
                </a:solidFill>
              </a:rPr>
              <a:t>The result of the study is the calculation model itself: specific for each pathology, taking into consideration the particularities and the duration of the intervention. The reduction of the degree of disability (DoD) is determined by a table that considers the initial and final visual acuity (VA) of each eye (Figure 2), multiplied by the duration of intervention (in years). Not every intervention has the same weight in the calculation, depending on the level of visual impairment of the individual. A higher VALY corresponds to a higher visual rehabilitation.</a:t>
            </a:r>
            <a:endParaRPr sz="700">
              <a:solidFill>
                <a:srgbClr val="000000"/>
              </a:solidFill>
            </a:endParaRPr>
          </a:p>
          <a:p>
            <a:pPr marL="457200" lvl="0" indent="0" algn="just" rtl="0">
              <a:spcBef>
                <a:spcPts val="1200"/>
              </a:spcBef>
              <a:spcAft>
                <a:spcPts val="0"/>
              </a:spcAft>
              <a:buClr>
                <a:srgbClr val="000000"/>
              </a:buClr>
              <a:buSzPts val="900"/>
              <a:buFont typeface="Arial"/>
              <a:buNone/>
            </a:pPr>
            <a:endParaRPr sz="900">
              <a:solidFill>
                <a:srgbClr val="000000"/>
              </a:solidFill>
            </a:endParaRPr>
          </a:p>
          <a:p>
            <a:pPr marL="0" marR="0" lvl="0" indent="0" algn="just" rtl="0">
              <a:lnSpc>
                <a:spcPct val="100000"/>
              </a:lnSpc>
              <a:spcBef>
                <a:spcPts val="1200"/>
              </a:spcBef>
              <a:spcAft>
                <a:spcPts val="0"/>
              </a:spcAft>
              <a:buClr>
                <a:srgbClr val="000000"/>
              </a:buClr>
              <a:buSzPts val="900"/>
              <a:buFont typeface="Arial"/>
              <a:buNone/>
            </a:pPr>
            <a:endParaRPr sz="800">
              <a:solidFill>
                <a:srgbClr val="000000"/>
              </a:solidFill>
            </a:endParaRPr>
          </a:p>
          <a:p>
            <a:pPr marL="457200" marR="0" lvl="0" indent="0" algn="just" rtl="0">
              <a:lnSpc>
                <a:spcPct val="100000"/>
              </a:lnSpc>
              <a:spcBef>
                <a:spcPts val="120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a:p>
            <a:pPr marL="457200" marR="0" lvl="0" indent="0" algn="just" rtl="0">
              <a:lnSpc>
                <a:spcPct val="100000"/>
              </a:lnSpc>
              <a:spcBef>
                <a:spcPts val="1200"/>
              </a:spcBef>
              <a:spcAft>
                <a:spcPts val="0"/>
              </a:spcAft>
              <a:buClr>
                <a:srgbClr val="000000"/>
              </a:buClr>
              <a:buSzPts val="1100"/>
              <a:buFont typeface="Arial"/>
              <a:buNone/>
            </a:pPr>
            <a:endParaRPr sz="900" b="0" i="0" u="none" strike="noStrike" cap="none">
              <a:solidFill>
                <a:srgbClr val="000000"/>
              </a:solidFill>
              <a:latin typeface="Arial"/>
              <a:ea typeface="Arial"/>
              <a:cs typeface="Arial"/>
              <a:sym typeface="Arial"/>
            </a:endParaRPr>
          </a:p>
          <a:p>
            <a:pPr marL="457200" marR="0" lvl="0" indent="0" algn="just" rtl="0">
              <a:lnSpc>
                <a:spcPct val="100000"/>
              </a:lnSpc>
              <a:spcBef>
                <a:spcPts val="120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grpSp>
        <p:nvGrpSpPr>
          <p:cNvPr id="91" name="Google Shape;91;p1"/>
          <p:cNvGrpSpPr/>
          <p:nvPr/>
        </p:nvGrpSpPr>
        <p:grpSpPr>
          <a:xfrm>
            <a:off x="2376538" y="3231714"/>
            <a:ext cx="2662225" cy="1430056"/>
            <a:chOff x="2417247" y="3173638"/>
            <a:chExt cx="2848213" cy="1485463"/>
          </a:xfrm>
        </p:grpSpPr>
        <p:pic>
          <p:nvPicPr>
            <p:cNvPr id="92" name="Google Shape;92;p1"/>
            <p:cNvPicPr preferRelativeResize="0"/>
            <p:nvPr/>
          </p:nvPicPr>
          <p:blipFill>
            <a:blip r:embed="rId4">
              <a:alphaModFix/>
            </a:blip>
            <a:stretch>
              <a:fillRect/>
            </a:stretch>
          </p:blipFill>
          <p:spPr>
            <a:xfrm>
              <a:off x="2417247" y="3173638"/>
              <a:ext cx="2647906" cy="1104050"/>
            </a:xfrm>
            <a:prstGeom prst="rect">
              <a:avLst/>
            </a:prstGeom>
            <a:noFill/>
            <a:ln>
              <a:noFill/>
            </a:ln>
          </p:spPr>
        </p:pic>
        <p:sp>
          <p:nvSpPr>
            <p:cNvPr id="93" name="Google Shape;93;p1"/>
            <p:cNvSpPr txBox="1"/>
            <p:nvPr/>
          </p:nvSpPr>
          <p:spPr>
            <a:xfrm>
              <a:off x="2417260" y="4273901"/>
              <a:ext cx="2848200" cy="385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pt-BR" sz="600"/>
                <a:t>(Figure 1)</a:t>
              </a:r>
              <a:r>
                <a:rPr lang="pt-BR" sz="600">
                  <a:solidFill>
                    <a:srgbClr val="000000"/>
                  </a:solidFill>
                </a:rPr>
                <a:t>: Formula for calculating the VALY (Vision Adjusted Life Years). </a:t>
              </a:r>
              <a:endParaRPr sz="600">
                <a:solidFill>
                  <a:srgbClr val="000000"/>
                </a:solidFill>
              </a:endParaRPr>
            </a:p>
          </p:txBody>
        </p:sp>
      </p:grpSp>
      <p:sp>
        <p:nvSpPr>
          <p:cNvPr id="94" name="Google Shape;94;p1"/>
          <p:cNvSpPr txBox="1"/>
          <p:nvPr/>
        </p:nvSpPr>
        <p:spPr>
          <a:xfrm>
            <a:off x="159550" y="7348675"/>
            <a:ext cx="4736400" cy="1313700"/>
          </a:xfrm>
          <a:prstGeom prst="rect">
            <a:avLst/>
          </a:prstGeom>
          <a:noFill/>
          <a:ln>
            <a:noFill/>
          </a:ln>
        </p:spPr>
        <p:txBody>
          <a:bodyPr spcFirstLastPara="1" wrap="square" lIns="91425" tIns="45700" rIns="91425" bIns="45700" anchor="t" anchorCtr="0">
            <a:noAutofit/>
          </a:bodyPr>
          <a:lstStyle/>
          <a:p>
            <a:pPr marL="0" lvl="0" indent="0" algn="just" rtl="0">
              <a:spcBef>
                <a:spcPts val="0"/>
              </a:spcBef>
              <a:spcAft>
                <a:spcPts val="0"/>
              </a:spcAft>
              <a:buClr>
                <a:srgbClr val="000000"/>
              </a:buClr>
              <a:buSzPts val="1100"/>
              <a:buFont typeface="Arial"/>
              <a:buNone/>
            </a:pPr>
            <a:endParaRPr sz="700">
              <a:solidFill>
                <a:srgbClr val="000000"/>
              </a:solidFill>
            </a:endParaRPr>
          </a:p>
          <a:p>
            <a:pPr marL="0" lvl="0" indent="0" algn="just" rtl="0">
              <a:spcBef>
                <a:spcPts val="1200"/>
              </a:spcBef>
              <a:spcAft>
                <a:spcPts val="0"/>
              </a:spcAft>
              <a:buClr>
                <a:srgbClr val="000000"/>
              </a:buClr>
              <a:buSzPts val="1100"/>
              <a:buFont typeface="Arial"/>
              <a:buNone/>
            </a:pPr>
            <a:r>
              <a:rPr lang="pt-BR" sz="800" b="1">
                <a:solidFill>
                  <a:srgbClr val="FFFFFF"/>
                </a:solidFill>
                <a:highlight>
                  <a:srgbClr val="1F497D"/>
                </a:highlight>
              </a:rPr>
              <a:t>Conclusions:</a:t>
            </a:r>
            <a:endParaRPr sz="800" b="1">
              <a:solidFill>
                <a:srgbClr val="FFFFFF"/>
              </a:solidFill>
              <a:highlight>
                <a:srgbClr val="1F497D"/>
              </a:highlight>
            </a:endParaRPr>
          </a:p>
          <a:p>
            <a:pPr marL="0" lvl="0" indent="0" algn="just" rtl="0">
              <a:spcBef>
                <a:spcPts val="0"/>
              </a:spcBef>
              <a:spcAft>
                <a:spcPts val="0"/>
              </a:spcAft>
              <a:buClr>
                <a:srgbClr val="000000"/>
              </a:buClr>
              <a:buSzPts val="1100"/>
              <a:buFont typeface="Arial"/>
              <a:buNone/>
            </a:pPr>
            <a:r>
              <a:rPr lang="pt-BR" sz="900">
                <a:solidFill>
                  <a:srgbClr val="000000"/>
                </a:solidFill>
              </a:rPr>
              <a:t>The cumulative VALY serves as a crucial and easily reproducible measurement tool, facilitating the evaluation of the effectiveness of visual interventions.</a:t>
            </a:r>
            <a:endParaRPr sz="700">
              <a:solidFill>
                <a:srgbClr val="000000"/>
              </a:solidFill>
            </a:endParaRPr>
          </a:p>
          <a:p>
            <a:pPr marL="0" lvl="0" indent="0" algn="just" rtl="0">
              <a:spcBef>
                <a:spcPts val="1200"/>
              </a:spcBef>
              <a:spcAft>
                <a:spcPts val="0"/>
              </a:spcAft>
              <a:buClr>
                <a:srgbClr val="000000"/>
              </a:buClr>
              <a:buSzPts val="1100"/>
              <a:buFont typeface="Arial"/>
              <a:buNone/>
            </a:pPr>
            <a:r>
              <a:rPr lang="pt-BR" sz="800" b="1">
                <a:solidFill>
                  <a:srgbClr val="FFFFFF"/>
                </a:solidFill>
                <a:highlight>
                  <a:srgbClr val="1F497D"/>
                </a:highlight>
              </a:rPr>
              <a:t>References:</a:t>
            </a:r>
            <a:endParaRPr sz="800" b="1">
              <a:solidFill>
                <a:srgbClr val="FFFFFF"/>
              </a:solidFill>
              <a:highlight>
                <a:srgbClr val="1F497D"/>
              </a:highlight>
            </a:endParaRPr>
          </a:p>
          <a:p>
            <a:pPr marL="0" lvl="0" indent="0" algn="just" rtl="0">
              <a:spcBef>
                <a:spcPts val="0"/>
              </a:spcBef>
              <a:spcAft>
                <a:spcPts val="0"/>
              </a:spcAft>
              <a:buClr>
                <a:schemeClr val="dk1"/>
              </a:buClr>
              <a:buSzPts val="1100"/>
              <a:buFont typeface="Arial"/>
              <a:buNone/>
            </a:pPr>
            <a:r>
              <a:rPr lang="pt-BR" sz="700">
                <a:solidFill>
                  <a:schemeClr val="dk1"/>
                </a:solidFill>
              </a:rPr>
              <a:t>Palani, A.; Panigrahi, M.; Purohit, A. K.</a:t>
            </a:r>
            <a:r>
              <a:rPr lang="pt-BR" sz="700" i="1">
                <a:solidFill>
                  <a:schemeClr val="dk1"/>
                </a:solidFill>
              </a:rPr>
              <a:t> Tuberculum sellae meningiomas: A series of 41 cases; surgical and ophthalmological outcomes with proposal of a new prognostic scoring system.</a:t>
            </a:r>
            <a:r>
              <a:rPr lang="pt-BR" sz="700">
                <a:solidFill>
                  <a:schemeClr val="dk1"/>
                </a:solidFill>
              </a:rPr>
              <a:t> Vol 3. Journal of Neurosciences in Rural Practice | September - December 2012</a:t>
            </a:r>
            <a:endParaRPr sz="800" b="1">
              <a:solidFill>
                <a:srgbClr val="FFFFFF"/>
              </a:solidFill>
              <a:highlight>
                <a:srgbClr val="1F497D"/>
              </a:highlight>
            </a:endParaRPr>
          </a:p>
          <a:p>
            <a:pPr marL="0" lvl="0" indent="0" algn="just" rtl="0">
              <a:spcBef>
                <a:spcPts val="1200"/>
              </a:spcBef>
              <a:spcAft>
                <a:spcPts val="0"/>
              </a:spcAft>
              <a:buClr>
                <a:srgbClr val="000000"/>
              </a:buClr>
              <a:buSzPts val="1100"/>
              <a:buFont typeface="Arial"/>
              <a:buNone/>
            </a:pPr>
            <a:endParaRPr sz="800" b="1">
              <a:solidFill>
                <a:srgbClr val="FFFFFF"/>
              </a:solidFill>
              <a:highlight>
                <a:srgbClr val="1F497D"/>
              </a:highlight>
            </a:endParaRPr>
          </a:p>
          <a:p>
            <a:pPr marL="0" lvl="0" indent="0" algn="just" rtl="0">
              <a:spcBef>
                <a:spcPts val="1200"/>
              </a:spcBef>
              <a:spcAft>
                <a:spcPts val="0"/>
              </a:spcAft>
              <a:buClr>
                <a:srgbClr val="000000"/>
              </a:buClr>
              <a:buSzPts val="1100"/>
              <a:buFont typeface="Arial"/>
              <a:buNone/>
            </a:pPr>
            <a:endParaRPr sz="800" b="1">
              <a:solidFill>
                <a:srgbClr val="FFFFFF"/>
              </a:solidFill>
              <a:highlight>
                <a:srgbClr val="1F497D"/>
              </a:highlight>
            </a:endParaRPr>
          </a:p>
          <a:p>
            <a:pPr marL="457200" lvl="0" indent="0" algn="just" rtl="0">
              <a:spcBef>
                <a:spcPts val="1200"/>
              </a:spcBef>
              <a:spcAft>
                <a:spcPts val="0"/>
              </a:spcAft>
              <a:buClr>
                <a:srgbClr val="000000"/>
              </a:buClr>
              <a:buSzPts val="900"/>
              <a:buFont typeface="Arial"/>
              <a:buNone/>
            </a:pPr>
            <a:endParaRPr sz="900">
              <a:solidFill>
                <a:srgbClr val="000000"/>
              </a:solidFill>
            </a:endParaRPr>
          </a:p>
          <a:p>
            <a:pPr marL="0" marR="0" lvl="0" indent="0" algn="just" rtl="0">
              <a:lnSpc>
                <a:spcPct val="100000"/>
              </a:lnSpc>
              <a:spcBef>
                <a:spcPts val="1200"/>
              </a:spcBef>
              <a:spcAft>
                <a:spcPts val="0"/>
              </a:spcAft>
              <a:buClr>
                <a:srgbClr val="000000"/>
              </a:buClr>
              <a:buSzPts val="900"/>
              <a:buFont typeface="Arial"/>
              <a:buNone/>
            </a:pPr>
            <a:endParaRPr sz="800">
              <a:solidFill>
                <a:srgbClr val="000000"/>
              </a:solidFill>
            </a:endParaRPr>
          </a:p>
          <a:p>
            <a:pPr marL="457200" marR="0" lvl="0" indent="0" algn="just" rtl="0">
              <a:lnSpc>
                <a:spcPct val="100000"/>
              </a:lnSpc>
              <a:spcBef>
                <a:spcPts val="120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a:p>
            <a:pPr marL="457200" marR="0" lvl="0" indent="0" algn="just" rtl="0">
              <a:lnSpc>
                <a:spcPct val="100000"/>
              </a:lnSpc>
              <a:spcBef>
                <a:spcPts val="1200"/>
              </a:spcBef>
              <a:spcAft>
                <a:spcPts val="0"/>
              </a:spcAft>
              <a:buClr>
                <a:srgbClr val="000000"/>
              </a:buClr>
              <a:buSzPts val="1100"/>
              <a:buFont typeface="Arial"/>
              <a:buNone/>
            </a:pPr>
            <a:endParaRPr sz="900" b="0" i="0" u="none" strike="noStrike" cap="none">
              <a:solidFill>
                <a:srgbClr val="000000"/>
              </a:solidFill>
              <a:latin typeface="Arial"/>
              <a:ea typeface="Arial"/>
              <a:cs typeface="Arial"/>
              <a:sym typeface="Arial"/>
            </a:endParaRPr>
          </a:p>
          <a:p>
            <a:pPr marL="457200" marR="0" lvl="0" indent="0" algn="just" rtl="0">
              <a:lnSpc>
                <a:spcPct val="100000"/>
              </a:lnSpc>
              <a:spcBef>
                <a:spcPts val="1200"/>
              </a:spcBef>
              <a:spcAft>
                <a:spcPts val="0"/>
              </a:spcAft>
              <a:buClr>
                <a:srgbClr val="000000"/>
              </a:buClr>
              <a:buSzPts val="900"/>
              <a:buFont typeface="Arial"/>
              <a:buNone/>
            </a:pPr>
            <a:endParaRPr sz="900" b="0" i="0" u="none" strike="noStrike" cap="none">
              <a:solidFill>
                <a:srgbClr val="000000"/>
              </a:solidFill>
              <a:latin typeface="Arial"/>
              <a:ea typeface="Arial"/>
              <a:cs typeface="Arial"/>
              <a:sym typeface="Arial"/>
            </a:endParaRPr>
          </a:p>
        </p:txBody>
      </p:sp>
      <p:grpSp>
        <p:nvGrpSpPr>
          <p:cNvPr id="95" name="Google Shape;95;p1"/>
          <p:cNvGrpSpPr/>
          <p:nvPr/>
        </p:nvGrpSpPr>
        <p:grpSpPr>
          <a:xfrm>
            <a:off x="2376551" y="4932150"/>
            <a:ext cx="2437554" cy="2562317"/>
            <a:chOff x="5794311" y="1218666"/>
            <a:chExt cx="2042700" cy="2251004"/>
          </a:xfrm>
        </p:grpSpPr>
        <p:pic>
          <p:nvPicPr>
            <p:cNvPr id="96" name="Google Shape;96;p1"/>
            <p:cNvPicPr preferRelativeResize="0"/>
            <p:nvPr/>
          </p:nvPicPr>
          <p:blipFill>
            <a:blip r:embed="rId5">
              <a:alphaModFix/>
            </a:blip>
            <a:stretch>
              <a:fillRect/>
            </a:stretch>
          </p:blipFill>
          <p:spPr>
            <a:xfrm>
              <a:off x="5837125" y="1218666"/>
              <a:ext cx="1999801" cy="1995869"/>
            </a:xfrm>
            <a:prstGeom prst="rect">
              <a:avLst/>
            </a:prstGeom>
            <a:noFill/>
            <a:ln>
              <a:noFill/>
            </a:ln>
          </p:spPr>
        </p:pic>
        <p:sp>
          <p:nvSpPr>
            <p:cNvPr id="97" name="Google Shape;97;p1"/>
            <p:cNvSpPr txBox="1"/>
            <p:nvPr/>
          </p:nvSpPr>
          <p:spPr>
            <a:xfrm>
              <a:off x="5794311" y="3145070"/>
              <a:ext cx="2042700" cy="3246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None/>
              </a:pPr>
              <a:r>
                <a:rPr lang="pt-BR" sz="600"/>
                <a:t>(Figure 2)</a:t>
              </a:r>
              <a:r>
                <a:rPr lang="pt-BR" sz="600">
                  <a:solidFill>
                    <a:srgbClr val="000000"/>
                  </a:solidFill>
                </a:rPr>
                <a:t>: Degree of disability is calculated based</a:t>
              </a:r>
              <a:r>
                <a:rPr lang="pt-BR" sz="600"/>
                <a:t> </a:t>
              </a:r>
              <a:r>
                <a:rPr lang="pt-BR" sz="600">
                  <a:solidFill>
                    <a:srgbClr val="000000"/>
                  </a:solidFill>
                </a:rPr>
                <a:t> on the visual acuity of each eye.</a:t>
              </a:r>
              <a:endParaRPr sz="600"/>
            </a:p>
          </p:txBody>
        </p:sp>
      </p:grpSp>
      <p:pic>
        <p:nvPicPr>
          <p:cNvPr id="98" name="Google Shape;98;p1"/>
          <p:cNvPicPr preferRelativeResize="0"/>
          <p:nvPr/>
        </p:nvPicPr>
        <p:blipFill>
          <a:blip r:embed="rId6">
            <a:alphaModFix/>
          </a:blip>
          <a:stretch>
            <a:fillRect/>
          </a:stretch>
        </p:blipFill>
        <p:spPr>
          <a:xfrm>
            <a:off x="3879900" y="8696300"/>
            <a:ext cx="934200" cy="258175"/>
          </a:xfrm>
          <a:prstGeom prst="rect">
            <a:avLst/>
          </a:prstGeom>
          <a:noFill/>
          <a:ln>
            <a:noFill/>
          </a:ln>
        </p:spPr>
      </p:pic>
    </p:spTree>
  </p:cSld>
  <p:clrMapOvr>
    <a:masterClrMapping/>
  </p:clrMapOvr>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421</Words>
  <Application>Microsoft Macintosh PowerPoint</Application>
  <PresentationFormat>On-screen Show (16:9)</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Tema do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Bruna Gil</cp:lastModifiedBy>
  <cp:revision>2</cp:revision>
  <dcterms:created xsi:type="dcterms:W3CDTF">2024-01-09T13:58:08Z</dcterms:created>
  <dcterms:modified xsi:type="dcterms:W3CDTF">2024-01-31T23:42:00Z</dcterms:modified>
</cp:coreProperties>
</file>