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800" y="7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61738" y="2123516"/>
            <a:ext cx="5020020" cy="6978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950" b="1" dirty="0" err="1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en-US" sz="95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retinopatia de </a:t>
            </a:r>
            <a:r>
              <a:rPr lang="pt-BR" sz="95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Valsalva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é uma doença incomum,</a:t>
            </a:r>
            <a:r>
              <a:rPr lang="pt-BR" sz="950" b="0" i="0" u="none" strike="noStrike" dirty="0">
                <a:solidFill>
                  <a:srgbClr val="2D7AA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alteração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visual 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repentina</a:t>
            </a:r>
            <a:r>
              <a:rPr lang="pt-BR" sz="950" b="0" i="0" u="none" strike="noStrike" dirty="0">
                <a:solidFill>
                  <a:srgbClr val="2D7AA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devido a</a:t>
            </a:r>
            <a:r>
              <a:rPr lang="en-US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aumento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súbit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da pressão venosa </a:t>
            </a:r>
            <a:r>
              <a:rPr lang="pt-BR" sz="95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intraocular</a:t>
            </a:r>
            <a:r>
              <a:rPr lang="pt-BR" sz="950" dirty="0">
                <a:latin typeface="Arial" panose="020B0604020202020204" pitchFamily="34" charset="0"/>
                <a:cs typeface="Arial" panose="020B0604020202020204" pitchFamily="34" charset="0"/>
              </a:rPr>
              <a:t>, ocasionando rompimento espontâneo dos </a:t>
            </a:r>
            <a:r>
              <a:rPr lang="pt-BR" sz="95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capilares da retina.</a:t>
            </a:r>
            <a:r>
              <a:rPr lang="en-US" sz="950" b="0" i="0" u="none" strike="noStrike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95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Este relato 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caso 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objetiva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avaliar o caso de uma paciente adulta, hígida e sem histórico oftalmológico, que apresentou baixa da acuidade visual (BAV) </a:t>
            </a:r>
            <a:r>
              <a:rPr lang="en-US" sz="95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súbita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950" b="1" dirty="0" err="1"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r>
              <a:rPr lang="en-US" sz="95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950" b="0" i="0" u="none" strike="noStrike" dirty="0">
                <a:solidFill>
                  <a:srgbClr val="2F2F2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Relato de caso através da avaliação oftalmológica da paciente e revisão prontuário.</a:t>
            </a:r>
            <a:endParaRPr lang="en-US" sz="9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950" b="1" dirty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Paciente,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feminin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47 anos, 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hipertensa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queixa de episódio de embaçamento visual de início súbito, há 5 dias. Nega </a:t>
            </a:r>
            <a:r>
              <a:rPr lang="en-US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traumas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r>
              <a:rPr lang="en-US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física</a:t>
            </a:r>
            <a:r>
              <a:rPr lang="en-US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vigorosa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Informa hipertensão arterial sist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êmica sob controle e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em acompanhamento anual com clínico. Ao exame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cuidade visual com correção (</a:t>
            </a:r>
            <a:r>
              <a:rPr lang="pt-BR" sz="95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AVcc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 20/25 em olho direito (OD) e 20/20 em olho esquerdo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(OE). 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Mapeamento de Retina (MR) OD: presença de focos hemorrágicos arredondados em polo posterior, com acometimento </a:t>
            </a:r>
            <a:r>
              <a:rPr lang="pt-BR" sz="95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perifoveal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(Imagem 1)</a:t>
            </a:r>
            <a:r>
              <a:rPr lang="en-US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MR </a:t>
            </a:r>
            <a:r>
              <a:rPr lang="pt-BR" sz="95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OE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alterações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Tomografia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Coerência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Óptica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(OCT) de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mácula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OD: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irregularidades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camada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externa da retina, com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vacúolos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media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refletividade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5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  <a:r>
              <a:rPr lang="en-US" sz="9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2).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Optou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conduta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expectante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retorna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reavaliação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dias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refere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</a:t>
            </a:r>
            <a:r>
              <a:rPr lang="en-US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sendo a </a:t>
            </a:r>
            <a:r>
              <a:rPr lang="pt-BR" sz="9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AVcc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20/20 em ambos os olhos </a:t>
            </a:r>
            <a:r>
              <a:rPr lang="pt-BR" sz="9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(Imagem 3).</a:t>
            </a:r>
            <a:endParaRPr lang="pt-BR" sz="95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PALAVRAS-CHAVE: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Retinopatia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valsalva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hemorragia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intrarretiniana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pressão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venosa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intraocular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BIBLIOGRÁFICAS:</a:t>
            </a:r>
          </a:p>
          <a:p>
            <a:r>
              <a:rPr lang="en-US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Moreira Junior CA, </a:t>
            </a:r>
            <a:r>
              <a:rPr lang="en-US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Vianello</a:t>
            </a:r>
            <a:r>
              <a:rPr lang="en-US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SMP, Cardillo JA. </a:t>
            </a:r>
            <a:r>
              <a:rPr lang="en-US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Retinopatia</a:t>
            </a:r>
            <a:r>
              <a:rPr lang="en-US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Valsalva: </a:t>
            </a:r>
            <a:r>
              <a:rPr lang="en-US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intervir</a:t>
            </a:r>
            <a:r>
              <a:rPr lang="en-US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Relato</a:t>
            </a: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sz="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OCT. e-</a:t>
            </a:r>
            <a:r>
              <a:rPr lang="en-US" sz="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Oftalmo</a:t>
            </a: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CBO: Rev. Dig. </a:t>
            </a:r>
            <a:r>
              <a:rPr lang="en-US" sz="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Oftalmo</a:t>
            </a:r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São Paulo, 2015; 1(1)</a:t>
            </a:r>
            <a:endParaRPr lang="en-US" sz="6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Rajan, Mohan ; Roy Thomas, </a:t>
            </a:r>
            <a:r>
              <a:rPr lang="pt-BR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Nicey</a:t>
            </a:r>
            <a:r>
              <a:rPr lang="pt-BR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Color Atlas of Retina &amp; </a:t>
            </a:r>
            <a:r>
              <a:rPr lang="pt-BR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Optic</a:t>
            </a:r>
            <a:r>
              <a:rPr lang="pt-BR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Nerve</a:t>
            </a:r>
            <a:r>
              <a:rPr lang="pt-BR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First Edition. New Delhi, India: </a:t>
            </a:r>
            <a:r>
              <a:rPr lang="pt-BR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Jaypee</a:t>
            </a:r>
            <a:r>
              <a:rPr lang="pt-BR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Brothers Medical </a:t>
            </a:r>
            <a:r>
              <a:rPr lang="pt-BR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Publishers</a:t>
            </a:r>
            <a:r>
              <a:rPr lang="pt-BR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(P) Ltd, 2022.</a:t>
            </a:r>
          </a:p>
          <a:p>
            <a:r>
              <a:rPr lang="pt-BR" sz="600" dirty="0">
                <a:solidFill>
                  <a:srgbClr val="5E5E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Schachat</a:t>
            </a:r>
            <a:r>
              <a:rPr lang="pt-BR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Andrew P. ; </a:t>
            </a:r>
            <a:r>
              <a:rPr lang="pt-BR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Sarraf</a:t>
            </a:r>
            <a:r>
              <a:rPr lang="pt-BR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David ; Freund, K. Bailey ; Ryan’s Retina: Volume 2 Medical Retina. </a:t>
            </a:r>
            <a:r>
              <a:rPr lang="pt-BR" sz="6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Seventh</a:t>
            </a:r>
            <a:r>
              <a:rPr lang="pt-BR" sz="6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Edition. © 2023, Elsevier Inc.</a:t>
            </a:r>
          </a:p>
          <a:p>
            <a:endParaRPr lang="pt-BR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1738" y="650595"/>
            <a:ext cx="50200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Relato</a:t>
            </a:r>
            <a:r>
              <a:rPr lang="en-US" sz="20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de </a:t>
            </a:r>
            <a:r>
              <a:rPr lang="en-US" sz="20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caso</a:t>
            </a:r>
            <a:r>
              <a:rPr lang="en-US" sz="20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: </a:t>
            </a:r>
            <a:r>
              <a:rPr lang="en-US" sz="20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Diagnóstico</a:t>
            </a:r>
            <a:r>
              <a:rPr lang="en-US" sz="20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de </a:t>
            </a:r>
            <a:r>
              <a:rPr lang="en-US" sz="20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Retinopatia</a:t>
            </a:r>
            <a:r>
              <a:rPr lang="en-US" sz="20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de Valsalva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1738" y="1371677"/>
            <a:ext cx="5020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Ricardo Scardini Mello, Ticiana </a:t>
            </a:r>
            <a:r>
              <a:rPr lang="en-US" altLang="pt-BR" sz="10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Pires</a:t>
            </a:r>
            <a:r>
              <a:rPr lang="en-US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Magalhães, Camyla Lemos </a:t>
            </a:r>
            <a:r>
              <a:rPr lang="en-US" altLang="pt-BR" sz="10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Budib</a:t>
            </a:r>
            <a:r>
              <a:rPr lang="en-US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Caio Henrique Peres </a:t>
            </a:r>
            <a:r>
              <a:rPr lang="en-US" altLang="pt-BR" sz="10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Oliani</a:t>
            </a:r>
            <a:r>
              <a:rPr lang="en-US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Marcello Novoa Colombo Barboza, Pedro Augusto </a:t>
            </a:r>
            <a:r>
              <a:rPr lang="en-US" altLang="pt-BR" sz="10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Braga</a:t>
            </a:r>
            <a:r>
              <a:rPr lang="en-US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Reis</a:t>
            </a:r>
            <a:endParaRPr lang="pt-BR" altLang="pt-BR" sz="100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pt-BR" sz="1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</a:t>
            </a:r>
            <a:r>
              <a:rPr lang="en-US" altLang="pt-BR" sz="1200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Oftalmológico</a:t>
            </a:r>
            <a:r>
              <a:rPr lang="en-US" altLang="pt-BR" sz="1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</a:t>
            </a:r>
            <a:r>
              <a:rPr lang="en-US" altLang="pt-BR" sz="1200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Visão</a:t>
            </a:r>
            <a:r>
              <a:rPr lang="en-US" altLang="pt-BR" sz="1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Laser - HVL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CC62E2B-EE06-1947-8722-5BF2547393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" y="4869417"/>
            <a:ext cx="1536008" cy="1195805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1433453D-4442-DB83-9406-38497CB4D3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100" y="4876275"/>
            <a:ext cx="1559826" cy="119755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9BAAB43-3C34-E96B-CB06-9E0225E187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558" y="4878020"/>
            <a:ext cx="1787531" cy="119580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43AF6F6-A832-5D35-2C84-F5938035D605}"/>
              </a:ext>
            </a:extLst>
          </p:cNvPr>
          <p:cNvSpPr txBox="1"/>
          <p:nvPr/>
        </p:nvSpPr>
        <p:spPr>
          <a:xfrm>
            <a:off x="68720" y="6080634"/>
            <a:ext cx="161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  <a:r>
              <a:rPr lang="en-US" sz="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MR OD </a:t>
            </a:r>
          </a:p>
          <a:p>
            <a:r>
              <a:rPr lang="en-US" sz="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Focos</a:t>
            </a: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hemorrágicos</a:t>
            </a: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arredondados</a:t>
            </a: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região</a:t>
            </a: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</a:t>
            </a:r>
            <a:r>
              <a:rPr lang="pt-BR" sz="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foveal</a:t>
            </a:r>
            <a:r>
              <a:rPr lang="pt-BR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em periferia retiniana.</a:t>
            </a: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0DF60E2-EF82-0D7E-A3F3-DD738EDCC328}"/>
              </a:ext>
            </a:extLst>
          </p:cNvPr>
          <p:cNvSpPr txBox="1"/>
          <p:nvPr/>
        </p:nvSpPr>
        <p:spPr>
          <a:xfrm>
            <a:off x="61739" y="6935520"/>
            <a:ext cx="502001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retinopatia de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valsalva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pode ocorrer após exercício físico intenso, esforço para evacuação ou parto. Po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estar associada à hemorragia da camada de fibras de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Henle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isolada.</a:t>
            </a:r>
            <a:r>
              <a:rPr lang="en-US" sz="1000" b="0" i="0" u="none" strike="noStrike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Existem opções de tratamento, como descolamento pneumático da hemorragia por injeção intravítrea de gás, vitrectomia via 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pars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plana ou observação. Alguns fatores definem a necessidade de intervenção, como extensão da hemorragia, bilateralidade e riscos cirúrgicos.</a:t>
            </a:r>
            <a:r>
              <a:rPr lang="en-US" sz="1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 caso relatado, optou-se por conduta expectante, devido à pequena extensão de sangramento, alterações restritas </a:t>
            </a:r>
          </a:p>
          <a:p>
            <a:pPr algn="just"/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à camada externa da retina, quadro unilateral e com melhora espontânea. </a:t>
            </a:r>
          </a:p>
          <a:p>
            <a:pPr algn="just"/>
            <a:endParaRPr lang="pt-BR" sz="1000" baseline="300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34D3A3A-F897-CB0C-1A94-E006F00236F9}"/>
              </a:ext>
            </a:extLst>
          </p:cNvPr>
          <p:cNvSpPr txBox="1"/>
          <p:nvPr/>
        </p:nvSpPr>
        <p:spPr>
          <a:xfrm>
            <a:off x="3651870" y="6087000"/>
            <a:ext cx="11848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  <a:r>
              <a:rPr lang="en-US" sz="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MR OD </a:t>
            </a:r>
          </a:p>
          <a:p>
            <a:pPr algn="just"/>
            <a:r>
              <a:rPr lang="en-US" sz="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</a:t>
            </a: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</a:t>
            </a: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nítida</a:t>
            </a: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</a:t>
            </a: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periférica.</a:t>
            </a: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A3BC718-64A5-19AE-9F1D-61AD660ECAA3}"/>
              </a:ext>
            </a:extLst>
          </p:cNvPr>
          <p:cNvSpPr txBox="1"/>
          <p:nvPr/>
        </p:nvSpPr>
        <p:spPr>
          <a:xfrm>
            <a:off x="1779340" y="6073825"/>
            <a:ext cx="1506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  <a:r>
              <a:rPr lang="en-US" sz="7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2: OCT de </a:t>
            </a:r>
            <a:r>
              <a:rPr lang="en-US" sz="7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mácula</a:t>
            </a:r>
            <a:r>
              <a:rPr lang="en-US" sz="7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</a:p>
          <a:p>
            <a:pPr algn="just"/>
            <a:r>
              <a:rPr lang="pt-BR" sz="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Irregularidades na camada de fibras de </a:t>
            </a:r>
            <a:r>
              <a:rPr lang="pt-BR" sz="7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Henle</a:t>
            </a:r>
            <a:r>
              <a:rPr lang="pt-BR" sz="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com vacúolos de média refletividade.</a:t>
            </a: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571</Words>
  <Application>Microsoft Office PowerPoint</Application>
  <PresentationFormat>Apresentação na tela (16:9)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Ricardo Scardini</cp:lastModifiedBy>
  <cp:revision>17</cp:revision>
  <dcterms:created xsi:type="dcterms:W3CDTF">2024-01-09T13:58:08Z</dcterms:created>
  <dcterms:modified xsi:type="dcterms:W3CDTF">2024-01-31T20:03:15Z</dcterms:modified>
</cp:coreProperties>
</file>