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371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762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371600" latinLnBrk="0">
      <a:defRPr>
        <a:latin typeface="+mn-lt"/>
        <a:ea typeface="+mn-ea"/>
        <a:cs typeface="+mn-cs"/>
        <a:sym typeface="Calibri"/>
      </a:defRPr>
    </a:lvl1pPr>
    <a:lvl2pPr indent="228600" defTabSz="1371600" latinLnBrk="0">
      <a:defRPr>
        <a:latin typeface="+mn-lt"/>
        <a:ea typeface="+mn-ea"/>
        <a:cs typeface="+mn-cs"/>
        <a:sym typeface="Calibri"/>
      </a:defRPr>
    </a:lvl2pPr>
    <a:lvl3pPr indent="457200" defTabSz="1371600" latinLnBrk="0">
      <a:defRPr>
        <a:latin typeface="+mn-lt"/>
        <a:ea typeface="+mn-ea"/>
        <a:cs typeface="+mn-cs"/>
        <a:sym typeface="Calibri"/>
      </a:defRPr>
    </a:lvl3pPr>
    <a:lvl4pPr indent="685800" defTabSz="1371600" latinLnBrk="0">
      <a:defRPr>
        <a:latin typeface="+mn-lt"/>
        <a:ea typeface="+mn-ea"/>
        <a:cs typeface="+mn-cs"/>
        <a:sym typeface="Calibri"/>
      </a:defRPr>
    </a:lvl4pPr>
    <a:lvl5pPr indent="914400" defTabSz="1371600" latinLnBrk="0">
      <a:defRPr>
        <a:latin typeface="+mn-lt"/>
        <a:ea typeface="+mn-ea"/>
        <a:cs typeface="+mn-cs"/>
        <a:sym typeface="Calibri"/>
      </a:defRPr>
    </a:lvl5pPr>
    <a:lvl6pPr indent="1143000" defTabSz="1371600" latinLnBrk="0">
      <a:defRPr>
        <a:latin typeface="+mn-lt"/>
        <a:ea typeface="+mn-ea"/>
        <a:cs typeface="+mn-cs"/>
        <a:sym typeface="Calibri"/>
      </a:defRPr>
    </a:lvl6pPr>
    <a:lvl7pPr indent="1371600" defTabSz="1371600" latinLnBrk="0">
      <a:defRPr>
        <a:latin typeface="+mn-lt"/>
        <a:ea typeface="+mn-ea"/>
        <a:cs typeface="+mn-cs"/>
        <a:sym typeface="Calibri"/>
      </a:defRPr>
    </a:lvl7pPr>
    <a:lvl8pPr indent="1600200" defTabSz="1371600" latinLnBrk="0">
      <a:defRPr>
        <a:latin typeface="+mn-lt"/>
        <a:ea typeface="+mn-ea"/>
        <a:cs typeface="+mn-cs"/>
        <a:sym typeface="Calibri"/>
      </a:defRPr>
    </a:lvl8pPr>
    <a:lvl9pPr indent="1828800" defTabSz="1371600" latinLnBrk="0"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8913019" y="4260852"/>
            <a:ext cx="6557964" cy="294005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9491662" y="7772400"/>
            <a:ext cx="5400676" cy="3505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8943826" y="8813800"/>
            <a:ext cx="6557963" cy="2724151"/>
          </a:xfrm>
          <a:prstGeom prst="rect">
            <a:avLst/>
          </a:prstGeom>
        </p:spPr>
        <p:txBody>
          <a:bodyPr anchor="t"/>
          <a:lstStyle>
            <a:lvl1pPr algn="l">
              <a:defRPr b="1" cap="all"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8943826" y="5813427"/>
            <a:ext cx="6557963" cy="300037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1pPr>
            <a:lvl2pPr marL="0" indent="457200">
              <a:spcBef>
                <a:spcPts val="7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2pPr>
            <a:lvl3pPr marL="0" indent="914400">
              <a:spcBef>
                <a:spcPts val="7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3pPr>
            <a:lvl4pPr marL="0" indent="1371600">
              <a:spcBef>
                <a:spcPts val="7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4pPr>
            <a:lvl5pPr marL="0" indent="1828800">
              <a:spcBef>
                <a:spcPts val="700"/>
              </a:spcBef>
              <a:buSzTx/>
              <a:buFontTx/>
              <a:buNone/>
              <a:defRPr sz="30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quarter" idx="1"/>
          </p:nvPr>
        </p:nvSpPr>
        <p:spPr>
          <a:xfrm>
            <a:off x="8720137" y="3200401"/>
            <a:ext cx="3407571" cy="9051926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/>
            </a:lvl1pPr>
            <a:lvl2pPr marL="957262" indent="-500062">
              <a:spcBef>
                <a:spcPts val="1000"/>
              </a:spcBef>
              <a:defRPr sz="4200"/>
            </a:lvl2pPr>
            <a:lvl3pPr marL="1394460" indent="-480060">
              <a:spcBef>
                <a:spcPts val="1000"/>
              </a:spcBef>
              <a:defRPr sz="4200"/>
            </a:lvl3pPr>
            <a:lvl4pPr marL="1905000" indent="-533400">
              <a:spcBef>
                <a:spcPts val="1000"/>
              </a:spcBef>
              <a:defRPr sz="4200"/>
            </a:lvl4pPr>
            <a:lvl5pPr marL="2362200" indent="-533400">
              <a:spcBef>
                <a:spcPts val="1000"/>
              </a:spcBef>
              <a:defRPr sz="4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8720137" y="3070225"/>
            <a:ext cx="3408910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800"/>
              </a:spcBef>
              <a:buSzTx/>
              <a:buFontTx/>
              <a:buNone/>
              <a:defRPr b="1" sz="3600"/>
            </a:lvl1pPr>
            <a:lvl2pPr marL="0" indent="457200">
              <a:spcBef>
                <a:spcPts val="800"/>
              </a:spcBef>
              <a:buSzTx/>
              <a:buFontTx/>
              <a:buNone/>
              <a:defRPr b="1" sz="3600"/>
            </a:lvl2pPr>
            <a:lvl3pPr marL="0" indent="914400">
              <a:spcBef>
                <a:spcPts val="800"/>
              </a:spcBef>
              <a:buSzTx/>
              <a:buFontTx/>
              <a:buNone/>
              <a:defRPr b="1" sz="3600"/>
            </a:lvl3pPr>
            <a:lvl4pPr marL="0" indent="1371600">
              <a:spcBef>
                <a:spcPts val="800"/>
              </a:spcBef>
              <a:buSzTx/>
              <a:buFontTx/>
              <a:buNone/>
              <a:defRPr b="1" sz="3600"/>
            </a:lvl4pPr>
            <a:lvl5pPr marL="0" indent="1828800">
              <a:spcBef>
                <a:spcPts val="800"/>
              </a:spcBef>
              <a:buSzTx/>
              <a:buFontTx/>
              <a:buNone/>
              <a:defRPr b="1" sz="3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21"/>
          </p:nvPr>
        </p:nvSpPr>
        <p:spPr>
          <a:xfrm>
            <a:off x="12253615" y="3070225"/>
            <a:ext cx="3410248" cy="12795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800"/>
              </a:spcBef>
              <a:buSzTx/>
              <a:buFontTx/>
              <a:buNone/>
              <a:defRPr b="1" sz="3600"/>
            </a:pPr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8720137" y="546100"/>
            <a:ext cx="2538265" cy="2324101"/>
          </a:xfrm>
          <a:prstGeom prst="rect">
            <a:avLst/>
          </a:prstGeom>
        </p:spPr>
        <p:txBody>
          <a:bodyPr anchor="b"/>
          <a:lstStyle>
            <a:lvl1pPr algn="l">
              <a:defRPr b="1" sz="30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sz="quarter" idx="1"/>
          </p:nvPr>
        </p:nvSpPr>
        <p:spPr>
          <a:xfrm>
            <a:off x="11350824" y="546100"/>
            <a:ext cx="4313039" cy="11706227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quarter" idx="21"/>
          </p:nvPr>
        </p:nvSpPr>
        <p:spPr>
          <a:xfrm>
            <a:off x="8720137" y="2870200"/>
            <a:ext cx="2538265" cy="938212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000"/>
            </a:pPr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9846618" y="9601200"/>
            <a:ext cx="4629151" cy="1133477"/>
          </a:xfrm>
          <a:prstGeom prst="rect">
            <a:avLst/>
          </a:prstGeom>
        </p:spPr>
        <p:txBody>
          <a:bodyPr anchor="b"/>
          <a:lstStyle>
            <a:lvl1pPr algn="l">
              <a:defRPr b="1" sz="30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quarter" idx="21"/>
          </p:nvPr>
        </p:nvSpPr>
        <p:spPr>
          <a:xfrm>
            <a:off x="9846618" y="1225549"/>
            <a:ext cx="4629151" cy="8229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9846618" y="10734676"/>
            <a:ext cx="4629151" cy="16097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000"/>
            </a:lvl1pPr>
            <a:lvl2pPr marL="0" indent="457200">
              <a:spcBef>
                <a:spcPts val="500"/>
              </a:spcBef>
              <a:buSzTx/>
              <a:buFontTx/>
              <a:buNone/>
              <a:defRPr sz="2000"/>
            </a:lvl2pPr>
            <a:lvl3pPr marL="0" indent="914400">
              <a:spcBef>
                <a:spcPts val="500"/>
              </a:spcBef>
              <a:buSzTx/>
              <a:buFontTx/>
              <a:buNone/>
              <a:defRPr sz="2000"/>
            </a:lvl3pPr>
            <a:lvl4pPr marL="0" indent="1371600">
              <a:spcBef>
                <a:spcPts val="500"/>
              </a:spcBef>
              <a:buSzTx/>
              <a:buFontTx/>
              <a:buNone/>
              <a:defRPr sz="2000"/>
            </a:lvl4pPr>
            <a:lvl5pPr marL="0" indent="1828800">
              <a:spcBef>
                <a:spcPts val="500"/>
              </a:spcBef>
              <a:buSzTx/>
              <a:buFontTx/>
              <a:buNone/>
              <a:defRPr sz="2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8720137" y="549275"/>
            <a:ext cx="694372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8720137" y="3200401"/>
            <a:ext cx="6943726" cy="905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5282277" y="12888421"/>
            <a:ext cx="381586" cy="378809"/>
          </a:xfrm>
          <a:prstGeom prst="rect">
            <a:avLst/>
          </a:prstGeom>
          <a:ln w="12700">
            <a:miter lim="400000"/>
          </a:ln>
        </p:spPr>
        <p:txBody>
          <a:bodyPr wrap="none" lIns="68579" tIns="68579" rIns="68579" bIns="68579" anchor="ctr">
            <a:spAutoFit/>
          </a:bodyPr>
          <a:lstStyle>
            <a:lvl1pPr algn="r">
              <a:defRPr sz="18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6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514350" marR="0" indent="-514350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47057" marR="0" indent="-489857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71600" marR="0" indent="-457200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920239" marR="0" indent="-548639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377439" marR="0" indent="-548639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834639" marR="0" indent="-548639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291840" marR="0" indent="-548640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749040" marR="0" indent="-548640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206240" marR="0" indent="-548640" algn="l" defTabSz="13716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71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5" descr="Imagem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77479"/>
          <a:stretch>
            <a:fillRect/>
          </a:stretch>
        </p:blipFill>
        <p:spPr>
          <a:xfrm>
            <a:off x="-21829" y="-35437"/>
            <a:ext cx="24427822" cy="313026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CaixaDeTexto 7"/>
          <p:cNvSpPr txBox="1"/>
          <p:nvPr/>
        </p:nvSpPr>
        <p:spPr>
          <a:xfrm>
            <a:off x="674314" y="5961912"/>
            <a:ext cx="10147431" cy="1929498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spAutoFit/>
          </a:bodyPr>
          <a:lstStyle/>
          <a:p>
            <a:pPr algn="just">
              <a:lnSpc>
                <a:spcPct val="120000"/>
              </a:lnSpc>
              <a:spcBef>
                <a:spcPts val="900"/>
              </a:spcBef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Introdução </a:t>
            </a:r>
          </a:p>
          <a:p>
            <a:pPr algn="just">
              <a:lnSpc>
                <a:spcPct val="120000"/>
              </a:lnSpc>
              <a:spcBef>
                <a:spcPts val="9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A disfunção da glândula de Meibomius é uma anormalidade crônica e difusa, comumente caracterizada pela obstrução terminal dos ductos e/ou alterações quantitativas/qualitativas da secreção glandular ¹. Essa disfunção é a maior responsável por queixas relacionadas ao olho seco evaporativo e, também podem influenciar negativamente os desfechos cirúrgicos, aumentando não só o risco de infeções, como também o resultado refrativo ². A topografia corneana por anéis de Plácido é capaz de fornecer detalhes sobre o estado da superfície ocular ³. Entretanto, é sabido que pacientes que apresentam BUT menor que 5 segundos podem ter medidas ceratométricas automáticas errôneas, já que esses equipamentos pressupõem que o filme lacrimal esteja estável ⁴⁻⁵. Assim, o objetivo desse relato é demonstrar o impacto que as alterações das margens palpebrais podem causar nos valores ceratométricos.</a:t>
            </a:r>
          </a:p>
        </p:txBody>
      </p:sp>
      <p:sp>
        <p:nvSpPr>
          <p:cNvPr id="96" name="Retângulo 9"/>
          <p:cNvSpPr txBox="1"/>
          <p:nvPr/>
        </p:nvSpPr>
        <p:spPr>
          <a:xfrm>
            <a:off x="2051593" y="2955492"/>
            <a:ext cx="7392873" cy="118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spAutoFit/>
          </a:bodyPr>
          <a:lstStyle>
            <a:lvl1pPr algn="ctr">
              <a:defRPr b="1"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 Impacto da Meibomite nos Valores Ceratométricos</a:t>
            </a:r>
          </a:p>
        </p:txBody>
      </p:sp>
      <p:sp>
        <p:nvSpPr>
          <p:cNvPr id="97" name="Retângulo 10"/>
          <p:cNvSpPr txBox="1"/>
          <p:nvPr/>
        </p:nvSpPr>
        <p:spPr>
          <a:xfrm>
            <a:off x="2105599" y="4367286"/>
            <a:ext cx="7284861" cy="93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800"/>
              </a:spcBef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Rodrigo Caporrino Moreira e Hamilton Moreira 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Médico de Olhos S.A </a:t>
            </a:r>
          </a:p>
          <a:p>
            <a:pPr algn="ctr">
              <a:lnSpc>
                <a:spcPct val="120000"/>
              </a:lnSpc>
              <a:spcBef>
                <a:spcPts val="8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Instituto da Visão - IPEPO</a:t>
            </a:r>
          </a:p>
        </p:txBody>
      </p:sp>
      <p:sp>
        <p:nvSpPr>
          <p:cNvPr id="98" name="Retângulo 11"/>
          <p:cNvSpPr/>
          <p:nvPr/>
        </p:nvSpPr>
        <p:spPr>
          <a:xfrm>
            <a:off x="-35078" y="13607147"/>
            <a:ext cx="24454156" cy="108854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</a:ln>
        </p:spPr>
        <p:txBody>
          <a:bodyPr lIns="68579" tIns="68579" rIns="68579" bIns="6857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CaixaDeTexto 7"/>
          <p:cNvSpPr txBox="1"/>
          <p:nvPr/>
        </p:nvSpPr>
        <p:spPr>
          <a:xfrm>
            <a:off x="674314" y="8186756"/>
            <a:ext cx="10147431" cy="660550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spAutoFit/>
          </a:bodyPr>
          <a:lstStyle/>
          <a:p>
            <a:pPr algn="just">
              <a:lnSpc>
                <a:spcPct val="120000"/>
              </a:lnSpc>
              <a:spcBef>
                <a:spcPts val="900"/>
              </a:spcBef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Metodologia</a:t>
            </a:r>
          </a:p>
          <a:p>
            <a:pPr algn="just">
              <a:lnSpc>
                <a:spcPct val="120000"/>
              </a:lnSpc>
              <a:spcBef>
                <a:spcPts val="9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Relatar um caso de meibomite severa, demonstrando as alterações topográficas que ocorreram no pré e pós-tratamento, em um intervalo de 45 dias.</a:t>
            </a:r>
          </a:p>
        </p:txBody>
      </p:sp>
      <p:sp>
        <p:nvSpPr>
          <p:cNvPr id="100" name="CaixaDeTexto 7"/>
          <p:cNvSpPr txBox="1"/>
          <p:nvPr/>
        </p:nvSpPr>
        <p:spPr>
          <a:xfrm>
            <a:off x="674314" y="9142652"/>
            <a:ext cx="10147431" cy="2772967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spAutoFit/>
          </a:bodyPr>
          <a:lstStyle/>
          <a:p>
            <a:pPr algn="just">
              <a:lnSpc>
                <a:spcPct val="120000"/>
              </a:lnSpc>
              <a:spcBef>
                <a:spcPts val="900"/>
              </a:spcBef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Resultado</a:t>
            </a:r>
          </a:p>
          <a:p>
            <a:pPr algn="just">
              <a:lnSpc>
                <a:spcPct val="120000"/>
              </a:lnSpc>
              <a:spcBef>
                <a:spcPts val="9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Paciente feminina, 75 anos, aposentada, natural de Curitiba, procurou serviço para avaliação de rotina. Informou que apresentava síndrome de Sjogren de Hidroxicloroquina (400mg/dia) e Vidisic® à noite. Ao exame, apresentava AVcc OD 20/30 (-0.25 -1.00 130˚) e OE 200/30 (+0.75 -1.50 65˚). À biomicroscopia havia meibomite severa, com hiperemia, telangiectasias, e aumento da espessura palpebral, leve estenose de pontos lacrimais, hiperemia conjuntival leve, córnea transparente e catarata N1. Naquele momento, foi indicado a adição de colírio lubrificante (ácido hialurônico 0.15%), doxiciclina 100 mg/dia por 30 dias, pomada com associação de Ciprofloxacino 3,5mg e Dexametasona 1mg para uso à noite, e aplicação de luz pulsada IRPL® (Intense Regulated Pulsed Light). A topografia, pré-tratamento, realizada com anéis de Plácido (Tomey) (imagem 1) demonstrava astigmatismo irregular, com valores ceratométricos de OD K1 45.19 @ 118˚ e K2 49.50 @ 28˚, CYL -4.30, já no OE o astigmatismo também era irregular com K1 45.33 @ 28˚ e K2 48.40 @ 118˚, CYL -3.07. Após o tratamento proposto, com 45 dias de intervalo, houve melhora significativa à biomicroscopia. Na topografia (imagem 2) obtida com o mesmo aparelho observa-se um astigmatismo regular com mudança importante dos valores ceratométricos, OD K1 44.78 @ 158˚ e K2 45.93 @ 68˚ CYL -1.14, e OE K1 44.63 @ 15˚ e K2 45.83 @ 115˚ CYL -1.19.  Neste retorno, paciente apresentou à refração dinâmica OD 20/20 (-0.75 -1.50 130˚) e OE 20/20 (+0.50 -1.25 65˚). </a:t>
            </a:r>
          </a:p>
        </p:txBody>
      </p:sp>
      <p:grpSp>
        <p:nvGrpSpPr>
          <p:cNvPr id="107" name="Agrupar"/>
          <p:cNvGrpSpPr/>
          <p:nvPr/>
        </p:nvGrpSpPr>
        <p:grpSpPr>
          <a:xfrm>
            <a:off x="13209118" y="3274540"/>
            <a:ext cx="9312941" cy="3224986"/>
            <a:chOff x="0" y="0"/>
            <a:chExt cx="9312940" cy="3224985"/>
          </a:xfrm>
        </p:grpSpPr>
        <p:pic>
          <p:nvPicPr>
            <p:cNvPr id="101" name="ScreenHunter_16436 Jun. 18 11.23.jpg" descr="ScreenHunter_16436 Jun. 18 11.23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781"/>
              <a:ext cx="4619949" cy="3193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ScreenHunter_16436 Jun. 18 11.24.jpg" descr="ScreenHunter_16436 Jun. 18 11.24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92991" y="24769"/>
              <a:ext cx="4619950" cy="3200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" name="Retângulo"/>
            <p:cNvSpPr/>
            <p:nvPr/>
          </p:nvSpPr>
          <p:spPr>
            <a:xfrm>
              <a:off x="1965369" y="0"/>
              <a:ext cx="1742421" cy="129279"/>
            </a:xfrm>
            <a:prstGeom prst="rect">
              <a:avLst/>
            </a:prstGeom>
            <a:gradFill flip="none" rotWithShape="1">
              <a:gsLst>
                <a:gs pos="0">
                  <a:srgbClr val="0066C1"/>
                </a:gs>
                <a:gs pos="100000">
                  <a:srgbClr val="094593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52400" dist="0" dir="18900000">
                <a:srgbClr val="000000">
                  <a:alpha val="8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14478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4" name="Retângulo"/>
            <p:cNvSpPr/>
            <p:nvPr/>
          </p:nvSpPr>
          <p:spPr>
            <a:xfrm>
              <a:off x="6683654" y="40327"/>
              <a:ext cx="1742421" cy="129279"/>
            </a:xfrm>
            <a:prstGeom prst="rect">
              <a:avLst/>
            </a:prstGeom>
            <a:gradFill flip="none" rotWithShape="1">
              <a:gsLst>
                <a:gs pos="0">
                  <a:srgbClr val="0066C1"/>
                </a:gs>
                <a:gs pos="100000">
                  <a:srgbClr val="094593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52400" dist="0" dir="18900000">
                <a:srgbClr val="000000">
                  <a:alpha val="8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14478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5" name="Retângulo"/>
            <p:cNvSpPr/>
            <p:nvPr/>
          </p:nvSpPr>
          <p:spPr>
            <a:xfrm>
              <a:off x="29662" y="0"/>
              <a:ext cx="368040" cy="129279"/>
            </a:xfrm>
            <a:prstGeom prst="rect">
              <a:avLst/>
            </a:prstGeom>
            <a:gradFill flip="none" rotWithShape="1">
              <a:gsLst>
                <a:gs pos="0">
                  <a:srgbClr val="0066C1"/>
                </a:gs>
                <a:gs pos="100000">
                  <a:srgbClr val="094593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52400" dist="0" dir="18900000">
                <a:srgbClr val="000000">
                  <a:alpha val="8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14478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06" name="Retângulo"/>
            <p:cNvSpPr/>
            <p:nvPr/>
          </p:nvSpPr>
          <p:spPr>
            <a:xfrm>
              <a:off x="4711795" y="13442"/>
              <a:ext cx="368040" cy="129279"/>
            </a:xfrm>
            <a:prstGeom prst="rect">
              <a:avLst/>
            </a:prstGeom>
            <a:gradFill flip="none" rotWithShape="1">
              <a:gsLst>
                <a:gs pos="0">
                  <a:srgbClr val="0066C1"/>
                </a:gs>
                <a:gs pos="100000">
                  <a:srgbClr val="094593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52400" dist="0" dir="18900000">
                <a:srgbClr val="000000">
                  <a:alpha val="8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14478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108" name="CaixaDeTexto 7"/>
          <p:cNvSpPr txBox="1"/>
          <p:nvPr/>
        </p:nvSpPr>
        <p:spPr>
          <a:xfrm>
            <a:off x="12855180" y="2765692"/>
            <a:ext cx="10020816" cy="322676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spAutoFit/>
          </a:bodyPr>
          <a:lstStyle>
            <a:lvl1pPr algn="just">
              <a:lnSpc>
                <a:spcPct val="120000"/>
              </a:lnSpc>
              <a:spcBef>
                <a:spcPts val="900"/>
              </a:spcBef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Imagem 1 - Topografia pré-tratamento</a:t>
            </a:r>
          </a:p>
        </p:txBody>
      </p:sp>
      <p:sp>
        <p:nvSpPr>
          <p:cNvPr id="109" name="CaixaDeTexto 7"/>
          <p:cNvSpPr txBox="1"/>
          <p:nvPr/>
        </p:nvSpPr>
        <p:spPr>
          <a:xfrm>
            <a:off x="12791873" y="6790035"/>
            <a:ext cx="10147430" cy="322675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spAutoFit/>
          </a:bodyPr>
          <a:lstStyle>
            <a:lvl1pPr algn="just">
              <a:lnSpc>
                <a:spcPct val="120000"/>
              </a:lnSpc>
              <a:spcBef>
                <a:spcPts val="900"/>
              </a:spcBef>
              <a:defRPr b="1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Imagem 2 - Topografia pós-tratamento</a:t>
            </a:r>
          </a:p>
        </p:txBody>
      </p:sp>
      <p:grpSp>
        <p:nvGrpSpPr>
          <p:cNvPr id="116" name="Agrupar"/>
          <p:cNvGrpSpPr/>
          <p:nvPr/>
        </p:nvGrpSpPr>
        <p:grpSpPr>
          <a:xfrm>
            <a:off x="13272607" y="7296199"/>
            <a:ext cx="9185962" cy="3224986"/>
            <a:chOff x="0" y="0"/>
            <a:chExt cx="9185960" cy="3224985"/>
          </a:xfrm>
        </p:grpSpPr>
        <p:pic>
          <p:nvPicPr>
            <p:cNvPr id="110" name="ScreenHunter_16438 Jun. 18 11.24.jpg" descr="ScreenHunter_16438 Jun. 18 11.24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68094" y="36958"/>
              <a:ext cx="4517868" cy="31510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ScreenHunter_16437 Jun. 18 11.24.jpg" descr="ScreenHunter_16437 Jun. 18 11.24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617993" cy="32249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" name="Retângulo"/>
            <p:cNvSpPr/>
            <p:nvPr/>
          </p:nvSpPr>
          <p:spPr>
            <a:xfrm>
              <a:off x="6628322" y="56825"/>
              <a:ext cx="1709348" cy="105557"/>
            </a:xfrm>
            <a:prstGeom prst="rect">
              <a:avLst/>
            </a:prstGeom>
            <a:gradFill flip="none" rotWithShape="1">
              <a:gsLst>
                <a:gs pos="0">
                  <a:srgbClr val="0066C1"/>
                </a:gs>
                <a:gs pos="100000">
                  <a:srgbClr val="094593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52400" dist="0" dir="18900000">
                <a:srgbClr val="000000">
                  <a:alpha val="8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14478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3" name="Retângulo"/>
            <p:cNvSpPr/>
            <p:nvPr/>
          </p:nvSpPr>
          <p:spPr>
            <a:xfrm>
              <a:off x="2012554" y="18038"/>
              <a:ext cx="1709348" cy="105556"/>
            </a:xfrm>
            <a:prstGeom prst="rect">
              <a:avLst/>
            </a:prstGeom>
            <a:gradFill flip="none" rotWithShape="1">
              <a:gsLst>
                <a:gs pos="0">
                  <a:srgbClr val="0066C1"/>
                </a:gs>
                <a:gs pos="100000">
                  <a:srgbClr val="094593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52400" dist="0" dir="18900000">
                <a:srgbClr val="000000">
                  <a:alpha val="8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14478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4" name="Retângulo"/>
            <p:cNvSpPr/>
            <p:nvPr/>
          </p:nvSpPr>
          <p:spPr>
            <a:xfrm>
              <a:off x="8509" y="18038"/>
              <a:ext cx="374800" cy="105556"/>
            </a:xfrm>
            <a:prstGeom prst="rect">
              <a:avLst/>
            </a:prstGeom>
            <a:gradFill flip="none" rotWithShape="1">
              <a:gsLst>
                <a:gs pos="0">
                  <a:srgbClr val="0066C1"/>
                </a:gs>
                <a:gs pos="100000">
                  <a:srgbClr val="094593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52400" dist="0" dir="18900000">
                <a:srgbClr val="000000">
                  <a:alpha val="8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14478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sp>
          <p:nvSpPr>
            <p:cNvPr id="115" name="Retângulo"/>
            <p:cNvSpPr/>
            <p:nvPr/>
          </p:nvSpPr>
          <p:spPr>
            <a:xfrm>
              <a:off x="4688923" y="56825"/>
              <a:ext cx="374800" cy="105557"/>
            </a:xfrm>
            <a:prstGeom prst="rect">
              <a:avLst/>
            </a:prstGeom>
            <a:gradFill flip="none" rotWithShape="1">
              <a:gsLst>
                <a:gs pos="0">
                  <a:srgbClr val="0066C1"/>
                </a:gs>
                <a:gs pos="100000">
                  <a:srgbClr val="094593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152400" dist="0" dir="18900000">
                <a:srgbClr val="000000">
                  <a:alpha val="80000"/>
                </a:srgbClr>
              </a:outerShdw>
            </a:effectLst>
          </p:spPr>
          <p:txBody>
            <a:bodyPr wrap="square" lIns="101600" tIns="101600" rIns="101600" bIns="101600" numCol="1" anchor="ctr">
              <a:noAutofit/>
            </a:bodyPr>
            <a:lstStyle/>
            <a:p>
              <a:pPr algn="ctr" defTabSz="14478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</p:grpSp>
      <p:sp>
        <p:nvSpPr>
          <p:cNvPr id="117" name="CaixaDeTexto 7"/>
          <p:cNvSpPr txBox="1"/>
          <p:nvPr/>
        </p:nvSpPr>
        <p:spPr>
          <a:xfrm>
            <a:off x="674314" y="12218001"/>
            <a:ext cx="10147431" cy="1074064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spAutoFit/>
          </a:bodyPr>
          <a:lstStyle/>
          <a:p>
            <a:pPr algn="just">
              <a:lnSpc>
                <a:spcPct val="120000"/>
              </a:lnSpc>
              <a:spcBef>
                <a:spcPts val="900"/>
              </a:spcBef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Conclusão </a:t>
            </a:r>
          </a:p>
          <a:p>
            <a:pPr algn="just">
              <a:lnSpc>
                <a:spcPct val="120000"/>
              </a:lnSpc>
              <a:spcBef>
                <a:spcPts val="9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O relato demonstra a magnitude das alterações das medidas ceratométricas que podem ser causadas pela presença de meibomite. O impacto dessas alterações sobre os valores ceratométricos, AV, refração, e possíveis planejamentos cirúrgicos refracionais demonstram que não se pode negligenciar a margens das palpebrais nas avaliações de rotina.</a:t>
            </a:r>
          </a:p>
        </p:txBody>
      </p:sp>
      <p:sp>
        <p:nvSpPr>
          <p:cNvPr id="118" name="CaixaDeTexto 7"/>
          <p:cNvSpPr txBox="1"/>
          <p:nvPr/>
        </p:nvSpPr>
        <p:spPr>
          <a:xfrm>
            <a:off x="12791873" y="10704674"/>
            <a:ext cx="10147430" cy="2805441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79" tIns="68579" rIns="68579" bIns="68579">
            <a:spAutoFit/>
          </a:bodyPr>
          <a:lstStyle/>
          <a:p>
            <a:pPr algn="just">
              <a:lnSpc>
                <a:spcPct val="120000"/>
              </a:lnSpc>
              <a:spcBef>
                <a:spcPts val="900"/>
              </a:spcBef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Referências</a:t>
            </a:r>
          </a:p>
          <a:p>
            <a:pPr marL="160421" indent="-160421" algn="just">
              <a:lnSpc>
                <a:spcPct val="120000"/>
              </a:lnSpc>
              <a:spcBef>
                <a:spcPts val="900"/>
              </a:spcBef>
              <a:buSzPct val="100000"/>
              <a:buAutoNum type="arabicPeriod" startAt="1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Nelson, J. Daniel, et al. "The international workshop on meibomian gland dysfunction: report of the definition and classification subcommittee." Investigative ophthalmology &amp; visual science 52.4 (2011): 1930-1937.</a:t>
            </a:r>
          </a:p>
          <a:p>
            <a:pPr marL="160421" indent="-160421" algn="just">
              <a:lnSpc>
                <a:spcPct val="120000"/>
              </a:lnSpc>
              <a:spcBef>
                <a:spcPts val="900"/>
              </a:spcBef>
              <a:buSzPct val="100000"/>
              <a:buAutoNum type="arabicPeriod" startAt="1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Kudasiewicz-Kardaszewska, Agnieszka, Jane M. Grant-Kels, and Andrzej Grzybowski. "Meibomian gland dysfunction and blepharitis: A common and still unsolved ophthalmic problem." Clinics in Dermatology 41.4 (2023): 491-502.</a:t>
            </a:r>
          </a:p>
          <a:p>
            <a:pPr marL="160421" indent="-160421" algn="just">
              <a:lnSpc>
                <a:spcPct val="120000"/>
              </a:lnSpc>
              <a:spcBef>
                <a:spcPts val="900"/>
              </a:spcBef>
              <a:buSzPct val="100000"/>
              <a:buAutoNum type="arabicPeriod" startAt="1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Basic and Clinical Science Course. Section 13: Refractive Surgery. 2008–2009, 8–10. </a:t>
            </a:r>
          </a:p>
          <a:p>
            <a:pPr marL="160421" indent="-160421" algn="just">
              <a:lnSpc>
                <a:spcPct val="120000"/>
              </a:lnSpc>
              <a:spcBef>
                <a:spcPts val="900"/>
              </a:spcBef>
              <a:buSzPct val="100000"/>
              <a:buAutoNum type="arabicPeriod" startAt="1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Reeves S, Lindstrom R, Optimizing the Ocular Surface Preoperatively. Mastering Refractive IOL The Art and Science. Thorofare, NJ: SLACK Inc., 2008;571–4.</a:t>
            </a:r>
          </a:p>
          <a:p>
            <a:pPr marL="160421" indent="-160421" algn="just">
              <a:lnSpc>
                <a:spcPct val="120000"/>
              </a:lnSpc>
              <a:spcBef>
                <a:spcPts val="900"/>
              </a:spcBef>
              <a:buSzPct val="100000"/>
              <a:buAutoNum type="arabicPeriod" startAt="1"/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Braga-Mele R, Chang D, Dewey S, et al., Multifocal intraocular lenses: Relative indications and contraindications for implantation, J Refract Surg, 2014;40:313–22. </a:t>
            </a:r>
          </a:p>
        </p:txBody>
      </p:sp>
      <p:sp>
        <p:nvSpPr>
          <p:cNvPr id="119" name="Linha"/>
          <p:cNvSpPr/>
          <p:nvPr/>
        </p:nvSpPr>
        <p:spPr>
          <a:xfrm flipH="1" flipV="1">
            <a:off x="12192000" y="1531035"/>
            <a:ext cx="1" cy="12036721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8579" tIns="68579" rIns="68579" bIns="68579"/>
          <a:lstStyle/>
          <a:p>
            <a:pPr/>
          </a:p>
        </p:txBody>
      </p:sp>
      <p:pic>
        <p:nvPicPr>
          <p:cNvPr id="120" name="Unknown-1.png" descr="Unknown-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42881" y="3271856"/>
            <a:ext cx="2032001" cy="20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Unknown.png" descr="Unknown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0480" y="3271856"/>
            <a:ext cx="2032001" cy="2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8579" tIns="68579" rIns="68579" bIns="68579" numCol="1" spcCol="38100" rtlCol="0" anchor="ctr" upright="0">
        <a:spAutoFit/>
      </a:bodyPr>
      <a:lstStyle>
        <a:defPPr marL="0" marR="0" indent="0" algn="l" defTabSz="1371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8579" tIns="68579" rIns="68579" bIns="68579" numCol="1" spcCol="38100" rtlCol="0" anchor="t" upright="0">
        <a:spAutoFit/>
      </a:bodyPr>
      <a:lstStyle>
        <a:defPPr marL="0" marR="0" indent="0" algn="l" defTabSz="1371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8579" tIns="68579" rIns="68579" bIns="68579" numCol="1" spcCol="38100" rtlCol="0" anchor="ctr" upright="0">
        <a:spAutoFit/>
      </a:bodyPr>
      <a:lstStyle>
        <a:defPPr marL="0" marR="0" indent="0" algn="l" defTabSz="1371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8579" tIns="68579" rIns="68579" bIns="68579" numCol="1" spcCol="38100" rtlCol="0" anchor="t" upright="0">
        <a:spAutoFit/>
      </a:bodyPr>
      <a:lstStyle>
        <a:defPPr marL="0" marR="0" indent="0" algn="l" defTabSz="1371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