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F9C4D6-C226-49F3-9816-432D3D1B23DE}" v="13" dt="2024-01-30T23:32:30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8627" autoAdjust="0"/>
  </p:normalViewPr>
  <p:slideViewPr>
    <p:cSldViewPr>
      <p:cViewPr>
        <p:scale>
          <a:sx n="150" d="100"/>
          <a:sy n="150" d="100"/>
        </p:scale>
        <p:origin x="1848" y="-2477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de Guerra" userId="4a171584d4fc2002" providerId="LiveId" clId="{76F9C4D6-C226-49F3-9816-432D3D1B23DE}"/>
    <pc:docChg chg="undo custSel modSld">
      <pc:chgData name="Jade Guerra" userId="4a171584d4fc2002" providerId="LiveId" clId="{76F9C4D6-C226-49F3-9816-432D3D1B23DE}" dt="2024-01-31T03:45:58.689" v="1503" actId="20577"/>
      <pc:docMkLst>
        <pc:docMk/>
      </pc:docMkLst>
      <pc:sldChg chg="addSp delSp modSp mod">
        <pc:chgData name="Jade Guerra" userId="4a171584d4fc2002" providerId="LiveId" clId="{76F9C4D6-C226-49F3-9816-432D3D1B23DE}" dt="2024-01-31T03:45:58.689" v="1503" actId="20577"/>
        <pc:sldMkLst>
          <pc:docMk/>
          <pc:sldMk cId="734094553" sldId="256"/>
        </pc:sldMkLst>
        <pc:spChg chg="add mod">
          <ac:chgData name="Jade Guerra" userId="4a171584d4fc2002" providerId="LiveId" clId="{76F9C4D6-C226-49F3-9816-432D3D1B23DE}" dt="2024-01-30T23:28:10.520" v="31" actId="14100"/>
          <ac:spMkLst>
            <pc:docMk/>
            <pc:sldMk cId="734094553" sldId="256"/>
            <ac:spMk id="2" creationId="{09242449-C771-B0B2-BE2A-FE11E8F1EDEB}"/>
          </ac:spMkLst>
        </pc:spChg>
        <pc:spChg chg="add mod">
          <ac:chgData name="Jade Guerra" userId="4a171584d4fc2002" providerId="LiveId" clId="{76F9C4D6-C226-49F3-9816-432D3D1B23DE}" dt="2024-01-30T23:28:10.520" v="31" actId="14100"/>
          <ac:spMkLst>
            <pc:docMk/>
            <pc:sldMk cId="734094553" sldId="256"/>
            <ac:spMk id="3" creationId="{C67B08EF-0187-B229-085E-975264BA34EB}"/>
          </ac:spMkLst>
        </pc:spChg>
        <pc:spChg chg="mod">
          <ac:chgData name="Jade Guerra" userId="4a171584d4fc2002" providerId="LiveId" clId="{76F9C4D6-C226-49F3-9816-432D3D1B23DE}" dt="2024-01-31T03:20:44.512" v="1480" actId="1076"/>
          <ac:spMkLst>
            <pc:docMk/>
            <pc:sldMk cId="734094553" sldId="256"/>
            <ac:spMk id="4" creationId="{10C3315A-5E09-BB9F-C7D8-E47AC9BFC923}"/>
          </ac:spMkLst>
        </pc:spChg>
        <pc:spChg chg="mod">
          <ac:chgData name="Jade Guerra" userId="4a171584d4fc2002" providerId="LiveId" clId="{76F9C4D6-C226-49F3-9816-432D3D1B23DE}" dt="2024-01-31T03:45:58.689" v="1503" actId="20577"/>
          <ac:spMkLst>
            <pc:docMk/>
            <pc:sldMk cId="734094553" sldId="256"/>
            <ac:spMk id="5" creationId="{5E9C30B8-DF6C-EF8C-4216-E4DD1FC27536}"/>
          </ac:spMkLst>
        </pc:spChg>
        <pc:spChg chg="mod">
          <ac:chgData name="Jade Guerra" userId="4a171584d4fc2002" providerId="LiveId" clId="{76F9C4D6-C226-49F3-9816-432D3D1B23DE}" dt="2024-01-30T23:38:39.146" v="166" actId="207"/>
          <ac:spMkLst>
            <pc:docMk/>
            <pc:sldMk cId="734094553" sldId="256"/>
            <ac:spMk id="7" creationId="{A469E24B-097E-5040-63F0-00739317B63C}"/>
          </ac:spMkLst>
        </pc:spChg>
        <pc:spChg chg="mod">
          <ac:chgData name="Jade Guerra" userId="4a171584d4fc2002" providerId="LiveId" clId="{76F9C4D6-C226-49F3-9816-432D3D1B23DE}" dt="2024-01-30T23:38:39.146" v="166" actId="207"/>
          <ac:spMkLst>
            <pc:docMk/>
            <pc:sldMk cId="734094553" sldId="256"/>
            <ac:spMk id="10" creationId="{00000000-0000-0000-0000-000000000000}"/>
          </ac:spMkLst>
        </pc:spChg>
        <pc:spChg chg="mod">
          <ac:chgData name="Jade Guerra" userId="4a171584d4fc2002" providerId="LiveId" clId="{76F9C4D6-C226-49F3-9816-432D3D1B23DE}" dt="2024-01-31T03:22:39.063" v="1493" actId="20577"/>
          <ac:spMkLst>
            <pc:docMk/>
            <pc:sldMk cId="734094553" sldId="256"/>
            <ac:spMk id="11" creationId="{00000000-0000-0000-0000-000000000000}"/>
          </ac:spMkLst>
        </pc:spChg>
        <pc:spChg chg="mod">
          <ac:chgData name="Jade Guerra" userId="4a171584d4fc2002" providerId="LiveId" clId="{76F9C4D6-C226-49F3-9816-432D3D1B23DE}" dt="2024-01-30T23:38:39.146" v="166" actId="207"/>
          <ac:spMkLst>
            <pc:docMk/>
            <pc:sldMk cId="734094553" sldId="256"/>
            <ac:spMk id="12" creationId="{00000000-0000-0000-0000-000000000000}"/>
          </ac:spMkLst>
        </pc:spChg>
        <pc:picChg chg="add mod">
          <ac:chgData name="Jade Guerra" userId="4a171584d4fc2002" providerId="LiveId" clId="{76F9C4D6-C226-49F3-9816-432D3D1B23DE}" dt="2024-01-31T03:18:07.741" v="1465" actId="1036"/>
          <ac:picMkLst>
            <pc:docMk/>
            <pc:sldMk cId="734094553" sldId="256"/>
            <ac:picMk id="8" creationId="{118D97E3-4101-CC35-B990-200AB771A188}"/>
          </ac:picMkLst>
        </pc:picChg>
        <pc:picChg chg="add del mod">
          <ac:chgData name="Jade Guerra" userId="4a171584d4fc2002" providerId="LiveId" clId="{76F9C4D6-C226-49F3-9816-432D3D1B23DE}" dt="2024-01-30T23:28:45.866" v="36" actId="478"/>
          <ac:picMkLst>
            <pc:docMk/>
            <pc:sldMk cId="734094553" sldId="256"/>
            <ac:picMk id="9" creationId="{FA4C3F6A-C987-6C8E-11C8-BD87D3D1099D}"/>
          </ac:picMkLst>
        </pc:picChg>
        <pc:picChg chg="add mod">
          <ac:chgData name="Jade Guerra" userId="4a171584d4fc2002" providerId="LiveId" clId="{76F9C4D6-C226-49F3-9816-432D3D1B23DE}" dt="2024-01-31T03:18:36.940" v="1469" actId="1076"/>
          <ac:picMkLst>
            <pc:docMk/>
            <pc:sldMk cId="734094553" sldId="256"/>
            <ac:picMk id="14" creationId="{558871D7-D802-B6FE-4830-69EAF4C12265}"/>
          </ac:picMkLst>
        </pc:picChg>
        <pc:picChg chg="add mod">
          <ac:chgData name="Jade Guerra" userId="4a171584d4fc2002" providerId="LiveId" clId="{76F9C4D6-C226-49F3-9816-432D3D1B23DE}" dt="2024-01-31T03:18:01.246" v="1461" actId="1037"/>
          <ac:picMkLst>
            <pc:docMk/>
            <pc:sldMk cId="734094553" sldId="256"/>
            <ac:picMk id="15" creationId="{144676CD-BA1F-8CCA-E308-8C2D6D5431A6}"/>
          </ac:picMkLst>
        </pc:picChg>
        <pc:picChg chg="add mod">
          <ac:chgData name="Jade Guerra" userId="4a171584d4fc2002" providerId="LiveId" clId="{76F9C4D6-C226-49F3-9816-432D3D1B23DE}" dt="2024-01-31T03:18:02.846" v="1463" actId="1036"/>
          <ac:picMkLst>
            <pc:docMk/>
            <pc:sldMk cId="734094553" sldId="256"/>
            <ac:picMk id="17" creationId="{46C6D2F0-8396-3C6C-B0F4-1C48309FEFDE}"/>
          </ac:picMkLst>
        </pc:picChg>
        <pc:picChg chg="add mod">
          <ac:chgData name="Jade Guerra" userId="4a171584d4fc2002" providerId="LiveId" clId="{76F9C4D6-C226-49F3-9816-432D3D1B23DE}" dt="2024-01-30T23:28:10.520" v="31" actId="14100"/>
          <ac:picMkLst>
            <pc:docMk/>
            <pc:sldMk cId="734094553" sldId="256"/>
            <ac:picMk id="1025" creationId="{9575BCA0-469C-2614-2308-916282D6D349}"/>
          </ac:picMkLst>
        </pc:picChg>
        <pc:picChg chg="add mod">
          <ac:chgData name="Jade Guerra" userId="4a171584d4fc2002" providerId="LiveId" clId="{76F9C4D6-C226-49F3-9816-432D3D1B23DE}" dt="2024-01-30T23:28:10.520" v="31" actId="14100"/>
          <ac:picMkLst>
            <pc:docMk/>
            <pc:sldMk cId="734094553" sldId="256"/>
            <ac:picMk id="1026" creationId="{BA23B0D3-72E2-0366-1198-058F1574C218}"/>
          </ac:picMkLst>
        </pc:picChg>
        <pc:cxnChg chg="mod">
          <ac:chgData name="Jade Guerra" userId="4a171584d4fc2002" providerId="LiveId" clId="{76F9C4D6-C226-49F3-9816-432D3D1B23DE}" dt="2024-01-31T03:18:52.435" v="1471" actId="1036"/>
          <ac:cxnSpMkLst>
            <pc:docMk/>
            <pc:sldMk cId="734094553" sldId="256"/>
            <ac:cxnSpMk id="13" creationId="{EAA2BA18-4101-A55F-DE56-ADCB82F9BA46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578728"/>
            <a:ext cx="5143500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Um diagnóstico de Tuberculose Ocular após Descolamento de Retina</a:t>
            </a:r>
            <a:endParaRPr lang="en-US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-2" y="1161015"/>
            <a:ext cx="51435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1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Jade Pinto de Queiroz Guerra; Isabella Passarelli </a:t>
            </a:r>
            <a:r>
              <a:rPr lang="pt-BR" altLang="pt-BR" sz="10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Giabardo</a:t>
            </a:r>
            <a:r>
              <a:rPr lang="pt-BR" altLang="pt-BR" sz="1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Marques</a:t>
            </a:r>
            <a:r>
              <a:rPr lang="pt-BR" altLang="pt-BR" sz="1000" b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; Nicoli </a:t>
            </a:r>
            <a:r>
              <a:rPr lang="pt-BR" altLang="pt-BR" sz="1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Lopes de Oliveira; Ticiana Pires Magalhães</a:t>
            </a:r>
            <a:r>
              <a:rPr lang="pt-BR" altLang="pt-BR" sz="1000" b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; Marcello </a:t>
            </a:r>
            <a:r>
              <a:rPr lang="pt-BR" altLang="pt-BR" sz="1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Novoa Colombo Barboza</a:t>
            </a:r>
            <a:r>
              <a:rPr lang="pt-BR" altLang="pt-BR" sz="1000" b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; </a:t>
            </a:r>
          </a:p>
          <a:p>
            <a:pPr algn="ctr"/>
            <a:r>
              <a:rPr lang="pt-BR" altLang="pt-BR" sz="1000" b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Nathalia </a:t>
            </a:r>
            <a:r>
              <a:rPr lang="pt-BR" altLang="pt-BR" sz="10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Perussi</a:t>
            </a:r>
            <a:r>
              <a:rPr lang="pt-BR" altLang="pt-BR" sz="10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Garcia</a:t>
            </a:r>
          </a:p>
          <a:p>
            <a:pPr algn="ctr"/>
            <a:r>
              <a:rPr lang="pt-BR" altLang="pt-BR" sz="10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Hospital Oftalmológico Visão Laser</a:t>
            </a:r>
            <a:endParaRPr lang="en-US" altLang="pt-BR" sz="10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0C3315A-5E09-BB9F-C7D8-E47AC9BFC923}"/>
              </a:ext>
            </a:extLst>
          </p:cNvPr>
          <p:cNvSpPr txBox="1"/>
          <p:nvPr/>
        </p:nvSpPr>
        <p:spPr>
          <a:xfrm>
            <a:off x="123477" y="1908517"/>
            <a:ext cx="2448272" cy="7055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900" b="1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Introdu</a:t>
            </a:r>
            <a:r>
              <a:rPr lang="pt-PT" sz="900" b="1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çã</a:t>
            </a:r>
            <a:r>
              <a:rPr lang="it-IT" sz="900" b="1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o:</a:t>
            </a:r>
            <a:r>
              <a:rPr lang="pt-PT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</a:t>
            </a:r>
            <a:r>
              <a:rPr lang="pt-PT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 tuberculose (TB) é transmitida principalmente por via aérea, causada pelo </a:t>
            </a:r>
            <a:r>
              <a:rPr lang="pt-PT" sz="900" i="1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Mycobacterium tuberculosis (Mtb),</a:t>
            </a:r>
            <a:r>
              <a:rPr lang="pt-PT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sendo as formas de manifestação: </a:t>
            </a:r>
            <a:r>
              <a:rPr lang="es-ES_tradnl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pulmonar </a:t>
            </a:r>
            <a:r>
              <a:rPr lang="pt-PT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e extrapulmonar, incluindo a tuberculose ocular (OTB).</a:t>
            </a:r>
            <a:r>
              <a:rPr lang="pt-PT" sz="900" kern="100" baseline="30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1</a:t>
            </a:r>
            <a:r>
              <a:rPr lang="en-US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A TBO </a:t>
            </a:r>
            <a:r>
              <a:rPr lang="pt-PT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é uma forma extrapulmonar rara da doença, e representa um desafio diagnó</a:t>
            </a:r>
            <a:r>
              <a:rPr lang="it-IT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stico e terap</a:t>
            </a:r>
            <a:r>
              <a:rPr lang="pt-PT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êutico, devido às suas manifestaçõ</a:t>
            </a:r>
            <a:r>
              <a:rPr lang="fr-FR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es cl</a:t>
            </a:r>
            <a:r>
              <a:rPr lang="pt-PT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í</a:t>
            </a:r>
            <a:r>
              <a:rPr lang="es-ES_tradnl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nicas </a:t>
            </a:r>
            <a:r>
              <a:rPr lang="es-ES_tradnl" sz="900" kern="100" dirty="0" err="1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heterog</a:t>
            </a:r>
            <a:r>
              <a:rPr lang="pt-PT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êneas e envolvimento misto do tecido ocular.</a:t>
            </a:r>
            <a:r>
              <a:rPr lang="pt-PT" sz="900" kern="100" baseline="30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2 </a:t>
            </a:r>
            <a:r>
              <a:rPr lang="pt-PT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 tuberculose tem grande importância como uma das etiologias de uveíte em nosso meio. </a:t>
            </a:r>
            <a:endParaRPr lang="pt-BR" sz="900" kern="10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PT" sz="900" b="1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Mé</a:t>
            </a:r>
            <a:r>
              <a:rPr lang="es-ES_tradnl" sz="900" b="1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todo</a:t>
            </a:r>
            <a:r>
              <a:rPr lang="pt-PT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: Relato de caso por meio de avaliação oftalmológica do paciente e análise de prontuá</a:t>
            </a:r>
            <a:r>
              <a:rPr lang="it-IT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rio.</a:t>
            </a:r>
          </a:p>
          <a:p>
            <a:pPr algn="just">
              <a:spcAft>
                <a:spcPts val="800"/>
              </a:spcAft>
            </a:pPr>
            <a:r>
              <a:rPr lang="pt-PT" sz="900" b="1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Resultados</a:t>
            </a:r>
            <a:r>
              <a:rPr lang="pt-PT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: </a:t>
            </a:r>
            <a:r>
              <a:rPr lang="pt-PT" sz="900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M.P.F.V, feminino, 52 anos. Antecedentes Pessoais: portadora de HIV.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Apresentou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-se com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queixa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de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Baixa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Acuidade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Visual (BAV)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em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olho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direito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(OD)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há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1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mês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e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fotopsias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há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4 meses. Ao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exame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Acuidade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visual (AV):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conta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dedos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à 2 metros e 20/30,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Pressão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Intraocular (PIO) 14mmHg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em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ambos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os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olhos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(AO). Ao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Mapeamento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de Retina (MR)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apresentava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descolamento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de retina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regmatogênico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(DRR)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demonstrado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em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900" dirty="0" err="1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magem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1.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Foi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realizado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cirurgia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de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facoemulsificação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+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vitrectomia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+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endolaser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para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bloqueio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de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rotura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+ GÁS C3F8 </a:t>
            </a:r>
            <a:r>
              <a:rPr lang="en-US" sz="900" dirty="0" err="1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em</a:t>
            </a:r>
            <a:r>
              <a:rPr lang="en-US" sz="900" dirty="0">
                <a:effectLst/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OD.</a:t>
            </a:r>
            <a:r>
              <a:rPr lang="pt-PT" sz="900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Estava em boa evolução do quadro ate o 7º dia pós operatório, quando a paciente retorna com queixa de BAV em OE, apresentando AV: 20/200 e 20/100, PIO: 11 e 14 mmHg.</a:t>
            </a:r>
            <a:endParaRPr lang="en-US" sz="900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n-US" sz="900" dirty="0"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n-US" sz="900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n-US" sz="900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/>
            <a:endParaRPr lang="pt-PT" sz="600" b="1" dirty="0"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 Unicode MS"/>
            </a:endParaRPr>
          </a:p>
          <a:p>
            <a:pPr algn="just"/>
            <a:r>
              <a:rPr lang="pt-PT" sz="600" b="1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IMAGEM 1 -</a:t>
            </a:r>
            <a:r>
              <a:rPr lang="pt-PT" sz="600" b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</a:t>
            </a:r>
            <a:r>
              <a:rPr lang="pt-PT" sz="600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Mapeamento de Retina (MR): OD: descolamento de retina regmatogenico (DRR) superior com bolsão extenso, rotura em periferia temporal superior e retina inferior aplicada das 6-8. OE: retina aplicada 360º.</a:t>
            </a:r>
            <a:endParaRPr lang="pt-BR" sz="600" dirty="0"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/>
              <a:cs typeface="Arial Unicode MS"/>
            </a:endParaRPr>
          </a:p>
          <a:p>
            <a:pPr algn="just">
              <a:spcAft>
                <a:spcPts val="800"/>
              </a:spcAft>
            </a:pPr>
            <a:endParaRPr lang="en-US" sz="900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pt-BR" sz="900" kern="10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pt-BR" sz="1000" kern="10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/>
              <a:cs typeface="Arial Unicode MS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E9C30B8-DF6C-EF8C-4216-E4DD1FC27536}"/>
              </a:ext>
            </a:extLst>
          </p:cNvPr>
          <p:cNvSpPr txBox="1"/>
          <p:nvPr/>
        </p:nvSpPr>
        <p:spPr>
          <a:xfrm>
            <a:off x="2571749" y="1907233"/>
            <a:ext cx="2448272" cy="6913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200"/>
              </a:lnSpc>
              <a:spcBef>
                <a:spcPts val="500"/>
              </a:spcBef>
              <a:spcAft>
                <a:spcPts val="500"/>
              </a:spcAft>
            </a:pPr>
            <a:r>
              <a:rPr lang="pt-PT" sz="900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À biomicroscopia: OD dentro normalidade e OE com presença de injeção ciliar, pks inferior, flare (2+/4+), células (2+/4+). Fundoscopia do OE: com presença de  vitreíte (2+/4+) e granuloma coroidiano na região nasal inferior. Solicitados exames para rastreio infeccioso que apresentou </a:t>
            </a:r>
            <a:r>
              <a:rPr lang="pt-PT" sz="90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Teste QuantiFERON-TB </a:t>
            </a:r>
            <a:r>
              <a:rPr lang="pt-PT" sz="900" dirty="0"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(IGRA): Reagente, sugestivo de Infecção por Tuberculose, quando foi iniciado o tratamento com RIPE e paciente foi encaminhada para acompanhamento conjunto com o infectologista. Após 4 meses de cirurgia e 1 mês no início do tratamento, paciente obteve regressão das lesões do segmento anterior e completa cicatrização das lesões coroidianas.</a:t>
            </a:r>
          </a:p>
          <a:p>
            <a:pPr algn="just">
              <a:lnSpc>
                <a:spcPts val="1200"/>
              </a:lnSpc>
              <a:spcBef>
                <a:spcPts val="500"/>
              </a:spcBef>
              <a:spcAft>
                <a:spcPts val="500"/>
              </a:spcAft>
            </a:pPr>
            <a:endParaRPr lang="pt-PT" sz="600" kern="100" dirty="0">
              <a:ln>
                <a:noFill/>
              </a:ln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spcBef>
                <a:spcPts val="500"/>
              </a:spcBef>
              <a:spcAft>
                <a:spcPts val="500"/>
              </a:spcAft>
            </a:pPr>
            <a:endParaRPr lang="pt-BR" sz="600" kern="10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spcBef>
                <a:spcPts val="500"/>
              </a:spcBef>
              <a:spcAft>
                <a:spcPts val="500"/>
              </a:spcAft>
            </a:pPr>
            <a:endParaRPr lang="pt-BR" sz="600" kern="10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r>
              <a:rPr lang="pt-BR" sz="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Imagem 2: </a:t>
            </a:r>
            <a:r>
              <a:rPr lang="pt-BR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MR OD: Disco ó</a:t>
            </a:r>
            <a:r>
              <a:rPr lang="pt-BR" sz="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pt-BR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tico róseo de escavação fisiológica, retina aplicada 360º com marcas de laser em rotura temporal superior e em </a:t>
            </a:r>
            <a:r>
              <a:rPr lang="pt-BR" sz="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retinotomia</a:t>
            </a:r>
            <a:r>
              <a:rPr lang="pt-BR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em </a:t>
            </a:r>
            <a:r>
              <a:rPr lang="pt-BR" sz="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periarcada</a:t>
            </a:r>
            <a:r>
              <a:rPr lang="pt-BR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superior, discreta prega em região nasal superior. OE: retina aplicada 360º + lesão </a:t>
            </a:r>
            <a:r>
              <a:rPr lang="pt-BR" sz="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hipocrômica</a:t>
            </a:r>
            <a:r>
              <a:rPr lang="pt-BR" sz="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 linha de hiperpigmentação ao redor em região nasal inferior</a:t>
            </a:r>
            <a:r>
              <a:rPr lang="pt-BR" sz="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presença de </a:t>
            </a:r>
            <a:r>
              <a:rPr lang="pt-BR" sz="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vitreíte</a:t>
            </a:r>
            <a:r>
              <a:rPr lang="pt-BR" sz="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2+.</a:t>
            </a:r>
            <a:endParaRPr lang="pt-BR" sz="900" kern="10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</a:pPr>
            <a:r>
              <a:rPr lang="pt-PT" sz="900" b="1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Conclusão:</a:t>
            </a:r>
            <a:r>
              <a:rPr lang="pt-BR" sz="900" b="1" kern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Apesar do </a:t>
            </a:r>
            <a:r>
              <a:rPr lang="nl-NL" sz="900" i="1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M. tuberculosis</a:t>
            </a:r>
            <a:r>
              <a:rPr lang="pt-PT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não apresentar lesões</a:t>
            </a:r>
            <a:r>
              <a:rPr lang="it-IT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patognom</a:t>
            </a:r>
            <a:r>
              <a:rPr lang="pt-PT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ônica</a:t>
            </a:r>
            <a:r>
              <a:rPr lang="pt-PT" sz="900" kern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s oculares</a:t>
            </a:r>
            <a:r>
              <a:rPr lang="pt-PT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é necessário investigação de diagnósticos diferenciais, especialmente em paciente imunodeprimidos. A melhor forma de evitar a transmissão da doença é realizar o diagnóstico precoce e tratamento adequado. </a:t>
            </a:r>
            <a:r>
              <a:rPr lang="pt-BR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Deve-se lembrar que estes são disponibilizados pelo SUS, a fim de </a:t>
            </a:r>
            <a:r>
              <a:rPr lang="pt-BR" sz="900" kern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melhorar a qualidade de vida dos pacientes, c</a:t>
            </a:r>
            <a:r>
              <a:rPr lang="pt-BR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ombater e evi</a:t>
            </a:r>
            <a:r>
              <a:rPr lang="pt-BR" sz="900" kern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tar progressão da doença</a:t>
            </a:r>
            <a:r>
              <a:rPr lang="pt-BR" sz="9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sz="900" kern="10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</a:pPr>
            <a:r>
              <a:rPr lang="pt-PT" sz="800" b="1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Palavras-chave: </a:t>
            </a:r>
            <a:r>
              <a:rPr lang="pt-PT" sz="8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Tuberculose Ocular; HIV; </a:t>
            </a:r>
            <a:r>
              <a:rPr lang="pt-BR" sz="8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Descolamento de Retina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000" kern="10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endParaRPr lang="pt-BR" sz="10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469E24B-097E-5040-63F0-00739317B63C}"/>
              </a:ext>
            </a:extLst>
          </p:cNvPr>
          <p:cNvSpPr txBox="1"/>
          <p:nvPr/>
        </p:nvSpPr>
        <p:spPr>
          <a:xfrm>
            <a:off x="148070" y="8207383"/>
            <a:ext cx="4847356" cy="795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00"/>
              </a:spcAft>
            </a:pPr>
            <a:r>
              <a:rPr lang="pt-BR" sz="600" b="1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Referências Bibliográficas:</a:t>
            </a:r>
            <a:endParaRPr lang="pt-BR" sz="600" dirty="0">
              <a:effectLst/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nl-NL" sz="6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1. Ludi Z, Sule AA, Samy RP, Putera I, Schrijver B, Hutchinson PE, Gunaratne J, Verma I, Singhal A, Nora RD, van Hagen PM, Dik WA, Gupta V, Agrawal R. Diagn</a:t>
            </a:r>
            <a:r>
              <a:rPr lang="pt-PT" sz="6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óstico e biomarcadores para tuberculose ocular: do presente para o futuro. Teranóstica. 2023 Abr 1; 13(7):2088-2113. DOI: 10.7150/thno.81488. PMID: 37153734; PMCID: PMC10157737.</a:t>
            </a:r>
            <a:endParaRPr lang="pt-BR" sz="600" kern="10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pt-PT" sz="6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2. Testí</a:t>
            </a:r>
            <a:r>
              <a:rPr lang="es-ES_tradnl" sz="6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culo, </a:t>
            </a:r>
            <a:r>
              <a:rPr lang="es-ES_tradnl" sz="600" kern="100" dirty="0" err="1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Il</a:t>
            </a:r>
            <a:r>
              <a:rPr lang="pt-PT" sz="6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ária</a:t>
            </a:r>
            <a:r>
              <a:rPr lang="pt-PT" sz="600" kern="100" baseline="30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1</a:t>
            </a:r>
            <a:r>
              <a:rPr lang="pt-PT" sz="6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; Agrawal, Rupesh</a:t>
            </a:r>
            <a:r>
              <a:rPr lang="pt-PT" sz="600" kern="100" baseline="30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1,2,3</a:t>
            </a:r>
            <a:r>
              <a:rPr lang="pt-PT" sz="6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; Mehta, Salil</a:t>
            </a:r>
            <a:r>
              <a:rPr lang="pt-PT" sz="600" kern="100" baseline="30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4</a:t>
            </a:r>
            <a:r>
              <a:rPr lang="pt-PT" sz="6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; Basu, Soumvaya</a:t>
            </a:r>
            <a:r>
              <a:rPr lang="pt-PT" sz="600" kern="100" baseline="30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5</a:t>
            </a:r>
            <a:r>
              <a:rPr lang="pt-PT" sz="6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; Nguyen, Quan</a:t>
            </a:r>
            <a:r>
              <a:rPr lang="pt-PT" sz="600" kern="100" baseline="30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6</a:t>
            </a:r>
            <a:r>
              <a:rPr lang="pt-PT" sz="6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; Pavesio, Carlos.</a:t>
            </a:r>
            <a:r>
              <a:rPr lang="pt-PT" sz="600" kern="100" baseline="30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1</a:t>
            </a:r>
            <a:r>
              <a:rPr lang="de-DE" sz="6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; Gupta, Vishali</a:t>
            </a:r>
            <a:r>
              <a:rPr lang="ru-RU" sz="600" kern="100" baseline="300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7,</a:t>
            </a:r>
            <a:r>
              <a:rPr lang="pt-PT" sz="600" kern="100" dirty="0">
                <a:ln>
                  <a:noFill/>
                </a:ln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. Tuberculose ocular: Onde estamos hoje?. Indian Journal of Ophthalmology 68(9):p 1808-1817, setembro de 2020. | DOI: 10.4103/ijo. IJO_1451_20</a:t>
            </a:r>
            <a:endParaRPr lang="pt-BR" sz="600" kern="100" dirty="0">
              <a:ln>
                <a:noFill/>
              </a:ln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EAA2BA18-4101-A55F-DE56-ADCB82F9BA46}"/>
              </a:ext>
            </a:extLst>
          </p:cNvPr>
          <p:cNvCxnSpPr>
            <a:cxnSpLocks/>
          </p:cNvCxnSpPr>
          <p:nvPr/>
        </p:nvCxnSpPr>
        <p:spPr>
          <a:xfrm>
            <a:off x="2571749" y="1913317"/>
            <a:ext cx="0" cy="640309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fficeArt object" descr="Uma imagem contendo monitor, animal, estrela&#10;&#10;Descrição gerada automaticamente">
            <a:extLst>
              <a:ext uri="{FF2B5EF4-FFF2-40B4-BE49-F238E27FC236}">
                <a16:creationId xmlns:a16="http://schemas.microsoft.com/office/drawing/2014/main" id="{118D97E3-4101-CC35-B990-200AB771A18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95486" y="7020272"/>
            <a:ext cx="1006129" cy="792088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14" name="officeArt object" descr="Reflexo de luz&#10;&#10;Descrição gerada automaticamente com confiança baixa">
            <a:extLst>
              <a:ext uri="{FF2B5EF4-FFF2-40B4-BE49-F238E27FC236}">
                <a16:creationId xmlns:a16="http://schemas.microsoft.com/office/drawing/2014/main" id="{558871D7-D802-B6FE-4830-69EAF4C12265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201615" y="7020272"/>
            <a:ext cx="1006129" cy="792089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15" name="officeArt object" descr="Maçã verde em fundo preto&#10;&#10;Descrição gerada automaticamente com confiança média">
            <a:extLst>
              <a:ext uri="{FF2B5EF4-FFF2-40B4-BE49-F238E27FC236}">
                <a16:creationId xmlns:a16="http://schemas.microsoft.com/office/drawing/2014/main" id="{144676CD-BA1F-8CCA-E308-8C2D6D5431A6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2643758" y="4568101"/>
            <a:ext cx="1006130" cy="79598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17" name="Imagem 16" descr="Uma imagem contendo foto, monitor, estrela, mesa&#10;&#10;Descrição gerada automaticamente">
            <a:extLst>
              <a:ext uri="{FF2B5EF4-FFF2-40B4-BE49-F238E27FC236}">
                <a16:creationId xmlns:a16="http://schemas.microsoft.com/office/drawing/2014/main" id="{46C6D2F0-8396-3C6C-B0F4-1C48309FEFD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888" y="4568101"/>
            <a:ext cx="1033749" cy="795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2730</TotalTime>
  <Words>760</Words>
  <Application>Microsoft Office PowerPoint</Application>
  <PresentationFormat>Apresentação na tela (16:9)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Jade Guerra</cp:lastModifiedBy>
  <cp:revision>13</cp:revision>
  <dcterms:created xsi:type="dcterms:W3CDTF">2024-01-09T13:58:08Z</dcterms:created>
  <dcterms:modified xsi:type="dcterms:W3CDTF">2024-01-31T03:45:58Z</dcterms:modified>
</cp:coreProperties>
</file>