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0"/>
    <p:restoredTop sz="94696"/>
  </p:normalViewPr>
  <p:slideViewPr>
    <p:cSldViewPr>
      <p:cViewPr varScale="1">
        <p:scale>
          <a:sx n="78" d="100"/>
          <a:sy n="78" d="100"/>
        </p:scale>
        <p:origin x="2224" y="18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23479" y="683568"/>
            <a:ext cx="5020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Síndrome de uveíte-glaucoma-</a:t>
            </a:r>
            <a:r>
              <a:rPr lang="pt-BR" sz="1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hifema</a:t>
            </a:r>
            <a:r>
              <a:rPr lang="pt-BR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como complicação tardia de uma cirurgia de catarata: um relato de caso</a:t>
            </a:r>
          </a:p>
          <a:p>
            <a:pPr algn="ctr">
              <a:defRPr/>
            </a:pPr>
            <a:endParaRPr lang="en-US" sz="24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9480" y="1216781"/>
            <a:ext cx="49480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Anna Luísa </a:t>
            </a:r>
            <a:r>
              <a:rPr lang="pt-BR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Lipinski</a:t>
            </a:r>
            <a:r>
              <a:rPr lang="pt-B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Rafaela </a:t>
            </a:r>
            <a:r>
              <a:rPr lang="pt-BR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Atherino</a:t>
            </a:r>
            <a:r>
              <a:rPr lang="pt-B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Andujar</a:t>
            </a:r>
            <a:r>
              <a:rPr lang="pt-B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Thiago Meister,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Renan Pedro de Almeida Torres</a:t>
            </a:r>
            <a:r>
              <a:rPr lang="pt-B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Ulisses Tournier </a:t>
            </a:r>
            <a:r>
              <a:rPr lang="pt-BR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Boppré</a:t>
            </a:r>
            <a:r>
              <a:rPr lang="pt-B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Carlos Augusto Moreira Neto</a:t>
            </a:r>
          </a:p>
          <a:p>
            <a:pPr algn="ctr"/>
            <a:r>
              <a:rPr lang="pt-BR" altLang="pt-BR" sz="11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Hospital de Olhos do Paraná</a:t>
            </a:r>
            <a:endParaRPr lang="en-US" altLang="pt-BR" sz="11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3C9932-43FF-E944-E5DF-CC052ED28D87}"/>
              </a:ext>
            </a:extLst>
          </p:cNvPr>
          <p:cNvSpPr txBox="1"/>
          <p:nvPr/>
        </p:nvSpPr>
        <p:spPr>
          <a:xfrm>
            <a:off x="51604" y="2215826"/>
            <a:ext cx="23760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síndrome de uveíte-glaucoma-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hifema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(UGH), ou síndrome de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Ellingson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uma complicação rara da cirurgia de catarata em que o posicionamento incorreto da lente intraocular (LIO), produz um efeito “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chafing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entre a lente e a íris, levando a um espectro de alterações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uveais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dispersões pigmentares, aumento da pressão intraocular (PIO), dor ocular e diminuição da acuidade visual (AV). O diagnóstico exige uma propedêutica bem aplicada associada a exames como a biomicroscopia ultrassônica e o exame de campo visual (CV). Corticosteroides tópicos e sistêmicos e agentes hipotensores são tratamentos clínicos estabelecidos. A abordagem cirúrgica consiste no reposicionamento da LIO, associada ou não à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trabeculectomia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compreensão da síndrome de UGH é essencial para um manejo adequado e resolutivo desses pacientes. </a:t>
            </a:r>
          </a:p>
        </p:txBody>
      </p:sp>
      <p:sp>
        <p:nvSpPr>
          <p:cNvPr id="5" name="INTRODUÇÃO">
            <a:extLst>
              <a:ext uri="{FF2B5EF4-FFF2-40B4-BE49-F238E27FC236}">
                <a16:creationId xmlns:a16="http://schemas.microsoft.com/office/drawing/2014/main" id="{EB47AB6F-C815-3DE5-A54B-2C1285878B61}"/>
              </a:ext>
            </a:extLst>
          </p:cNvPr>
          <p:cNvSpPr txBox="1"/>
          <p:nvPr/>
        </p:nvSpPr>
        <p:spPr>
          <a:xfrm>
            <a:off x="123482" y="1965959"/>
            <a:ext cx="2232246" cy="152933"/>
          </a:xfrm>
          <a:prstGeom prst="rect">
            <a:avLst/>
          </a:prstGeom>
          <a:solidFill>
            <a:srgbClr val="243A76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7" name="INTRODUÇÃO">
            <a:extLst>
              <a:ext uri="{FF2B5EF4-FFF2-40B4-BE49-F238E27FC236}">
                <a16:creationId xmlns:a16="http://schemas.microsoft.com/office/drawing/2014/main" id="{47258850-BC85-FD63-64B6-0ADFEF784426}"/>
              </a:ext>
            </a:extLst>
          </p:cNvPr>
          <p:cNvSpPr txBox="1"/>
          <p:nvPr/>
        </p:nvSpPr>
        <p:spPr>
          <a:xfrm>
            <a:off x="123479" y="5425581"/>
            <a:ext cx="2257722" cy="142494"/>
          </a:xfrm>
          <a:prstGeom prst="rect">
            <a:avLst/>
          </a:prstGeom>
          <a:solidFill>
            <a:srgbClr val="243A76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EDEB9C3-0B19-9CAA-4BEE-E1E812C45B3D}"/>
              </a:ext>
            </a:extLst>
          </p:cNvPr>
          <p:cNvSpPr txBox="1"/>
          <p:nvPr/>
        </p:nvSpPr>
        <p:spPr>
          <a:xfrm>
            <a:off x="62551" y="6329902"/>
            <a:ext cx="2376001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E.A.P, 58 anos, masculino,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pseudofácico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olho direito (OD), há 6 anos, apresentou queixa de baixa acuidade visual (BAV) progressiva em OD. Ao exame oftalmológico de OD, acuidade visual de conta dedos a 2 metros, LIO 1 peça deslocada inferiormente com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háptico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sulco, disco óptico com escavação de 0,9x0,9 e PIO de 36mmHg. Gonioscopia de OD evidenciou ângulo aberto, pigmentação dispersa e irregular. Diante da suspeita da síndrome de HUG, foi solicitado CV, que evidenciou glaucoma moderado/avançado, arqueado superior, com degrau nasal inferior afetando 5 graus centrais. Foram prescritas as quatro classes de colírios,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antiglaucomatosos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acetazolamida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reposição de potássio em OD.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817ECBE-5B5B-77C6-3323-FA51BEA425FF}"/>
              </a:ext>
            </a:extLst>
          </p:cNvPr>
          <p:cNvSpPr txBox="1"/>
          <p:nvPr/>
        </p:nvSpPr>
        <p:spPr>
          <a:xfrm>
            <a:off x="2585289" y="1939062"/>
            <a:ext cx="23760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controle da PIO, paciente foi submetido a troca da LIO de OD associada a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trabeculectomia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mesmo ato. Paciente apresentou boa evolução pós-operatória com estabilização da inflamação e da PIO, após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agulhamento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controle medicamentoso com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corticoterapia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tópica e colírios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antiglaucomatosos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No 3º mês de evolução, paciente tinha AV de 20/25 em OD e 20/20 em OE e PIO dentro dos limites da normalidade, respondendo a medidas como massagem local. </a:t>
            </a:r>
          </a:p>
        </p:txBody>
      </p:sp>
      <p:sp>
        <p:nvSpPr>
          <p:cNvPr id="24" name="INTRODUÇÃO">
            <a:extLst>
              <a:ext uri="{FF2B5EF4-FFF2-40B4-BE49-F238E27FC236}">
                <a16:creationId xmlns:a16="http://schemas.microsoft.com/office/drawing/2014/main" id="{469945D2-6174-1D35-BDF3-6D2D9AB4F3B2}"/>
              </a:ext>
            </a:extLst>
          </p:cNvPr>
          <p:cNvSpPr txBox="1"/>
          <p:nvPr/>
        </p:nvSpPr>
        <p:spPr>
          <a:xfrm>
            <a:off x="2644428" y="5422054"/>
            <a:ext cx="2257722" cy="142494"/>
          </a:xfrm>
          <a:prstGeom prst="rect">
            <a:avLst/>
          </a:prstGeom>
          <a:solidFill>
            <a:srgbClr val="243A76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E203526-E399-D31D-C225-EDDE8E8B31D4}"/>
              </a:ext>
            </a:extLst>
          </p:cNvPr>
          <p:cNvSpPr txBox="1"/>
          <p:nvPr/>
        </p:nvSpPr>
        <p:spPr>
          <a:xfrm>
            <a:off x="2561611" y="5652120"/>
            <a:ext cx="23760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caso descrito reforça a necessidade de uma abordagem diagnóstica eficiente de forma a guiar o manejo assertivo desses pacientes. A abordagem cirúrgica adotada é bem descrita na literatura como um tratamento efetivo da síndrome, no entanto, medidas de prevenção são essenciais como o correto posicionamento do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háptico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lentes 1 peça no sulco, ou o uso de outras lentes e técnicas de forma a prevenir eventual dano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uveal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preservar a função visual desses pacientes.</a:t>
            </a:r>
          </a:p>
        </p:txBody>
      </p:sp>
      <p:sp>
        <p:nvSpPr>
          <p:cNvPr id="26" name="INTRODUÇÃO">
            <a:extLst>
              <a:ext uri="{FF2B5EF4-FFF2-40B4-BE49-F238E27FC236}">
                <a16:creationId xmlns:a16="http://schemas.microsoft.com/office/drawing/2014/main" id="{D710C74F-4B73-BF8A-45C7-8777EDAFD2E2}"/>
              </a:ext>
            </a:extLst>
          </p:cNvPr>
          <p:cNvSpPr txBox="1"/>
          <p:nvPr/>
        </p:nvSpPr>
        <p:spPr>
          <a:xfrm>
            <a:off x="2631151" y="7525850"/>
            <a:ext cx="2257722" cy="142494"/>
          </a:xfrm>
          <a:prstGeom prst="rect">
            <a:avLst/>
          </a:prstGeom>
          <a:solidFill>
            <a:srgbClr val="243A76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EE1B88-DEFF-C9A3-03B7-06BE88C16F35}"/>
              </a:ext>
            </a:extLst>
          </p:cNvPr>
          <p:cNvSpPr txBox="1"/>
          <p:nvPr/>
        </p:nvSpPr>
        <p:spPr>
          <a:xfrm>
            <a:off x="2562455" y="7812360"/>
            <a:ext cx="2376001" cy="99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Accorinti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et. Al.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Uveitis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-Glaucoma-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Hyphema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Syndrome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Immunol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Inflamm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2022 Aug;30(6):1408-1413. </a:t>
            </a:r>
            <a:r>
              <a:rPr lang="pt-BR" sz="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pt-BR" sz="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10.1080/09273948.2021.1881563.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700" kern="1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t-BR" sz="700" kern="1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</a:t>
            </a:r>
            <a:r>
              <a:rPr lang="pt-BR" sz="700" kern="1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kern="1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t-BR" sz="700" kern="1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et. Al. </a:t>
            </a:r>
            <a:r>
              <a:rPr lang="pt-BR" sz="700" kern="1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Uveitis</a:t>
            </a:r>
            <a:r>
              <a:rPr lang="pt-BR" sz="700" kern="1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-Glaucoma-</a:t>
            </a:r>
            <a:r>
              <a:rPr lang="pt-BR" sz="700" kern="1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hyphema</a:t>
            </a:r>
            <a:r>
              <a:rPr lang="pt-BR" sz="700" kern="1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kern="1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Syndrome</a:t>
            </a:r>
            <a:r>
              <a:rPr lang="pt-BR" sz="700" kern="1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00" kern="1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Nepal J </a:t>
            </a:r>
            <a:r>
              <a:rPr lang="en-US" sz="700" kern="1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</a:t>
            </a:r>
            <a:r>
              <a:rPr lang="en-US" sz="700" kern="1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 Jan;8(15):99. </a:t>
            </a:r>
            <a:r>
              <a:rPr lang="en-US" sz="700" kern="1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700" kern="1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10.3126/nepjoph.v8i1.16165</a:t>
            </a:r>
            <a:endParaRPr lang="pt-BR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4D04F-4212-8229-A53C-76A4482BBA69}"/>
              </a:ext>
            </a:extLst>
          </p:cNvPr>
          <p:cNvSpPr txBox="1"/>
          <p:nvPr/>
        </p:nvSpPr>
        <p:spPr>
          <a:xfrm>
            <a:off x="75499" y="5588609"/>
            <a:ext cx="23760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Análise do prontuário eletrônico, revisão de literatura em base de dados e discussão com a equipe de oftalmologia.</a:t>
            </a:r>
            <a:endParaRPr lang="pt-BR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INTRODUÇÃO">
            <a:extLst>
              <a:ext uri="{FF2B5EF4-FFF2-40B4-BE49-F238E27FC236}">
                <a16:creationId xmlns:a16="http://schemas.microsoft.com/office/drawing/2014/main" id="{900D1C88-4C5D-9564-9100-F0CCF602ECB5}"/>
              </a:ext>
            </a:extLst>
          </p:cNvPr>
          <p:cNvSpPr txBox="1"/>
          <p:nvPr/>
        </p:nvSpPr>
        <p:spPr>
          <a:xfrm>
            <a:off x="89199" y="6116974"/>
            <a:ext cx="2257722" cy="142494"/>
          </a:xfrm>
          <a:prstGeom prst="rect">
            <a:avLst/>
          </a:prstGeom>
          <a:solidFill>
            <a:srgbClr val="243A76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 descr="Diagrama&#10;&#10;Descrição gerada automaticamente">
            <a:extLst>
              <a:ext uri="{FF2B5EF4-FFF2-40B4-BE49-F238E27FC236}">
                <a16:creationId xmlns:a16="http://schemas.microsoft.com/office/drawing/2014/main" id="{A098FF61-B4A2-DCA9-26C0-025979A23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1" y="3808339"/>
            <a:ext cx="1133865" cy="13999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1E3CB33-1A89-26C2-2181-728359C95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012" y="3797981"/>
            <a:ext cx="1100154" cy="13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565</Words>
  <Application>Microsoft Macintosh PowerPoint</Application>
  <PresentationFormat>Apresentação na tela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UI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Anna Luísa Lipinski</cp:lastModifiedBy>
  <cp:revision>19</cp:revision>
  <dcterms:created xsi:type="dcterms:W3CDTF">2024-01-09T13:58:08Z</dcterms:created>
  <dcterms:modified xsi:type="dcterms:W3CDTF">2024-02-01T01:28:08Z</dcterms:modified>
</cp:coreProperties>
</file>