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1302" y="-363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7813" y="540216"/>
            <a:ext cx="5020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Comprimento excessivo do globo ocular, um fator de risco mesmo em pacientes baixo míopes ou emétropes?</a:t>
            </a:r>
            <a:endParaRPr lang="en-US" sz="1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499" y="984409"/>
            <a:ext cx="5107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Thaíse Maria de Morais Carvalho</a:t>
            </a:r>
            <a:r>
              <a:rPr lang="pt-BR" sz="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João Felício Moreira Atta</a:t>
            </a:r>
            <a:r>
              <a:rPr lang="pt-BR" sz="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Joana Tenório-Meireles-Teixeira</a:t>
            </a:r>
            <a:r>
              <a:rPr lang="pt-BR" sz="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Michelline Joana Tenório Albuquerque Madruga Mesquita</a:t>
            </a:r>
            <a:r>
              <a:rPr lang="pt-BR" sz="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Célia Regina Nakanami,</a:t>
            </a:r>
            <a:r>
              <a:rPr lang="pt-BR" sz="900" b="1" dirty="0">
                <a:solidFill>
                  <a:srgbClr val="000000"/>
                </a:solidFill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</a:t>
            </a:r>
            <a:r>
              <a:rPr lang="pt-BR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Jorge Antônio Meireles-Teixeira</a:t>
            </a:r>
            <a:r>
              <a:rPr lang="pt-BR" sz="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</a:t>
            </a:r>
            <a:endParaRPr lang="pt-BR" altLang="pt-BR" sz="9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endParaRPr lang="en-US" altLang="pt-BR" sz="14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Google Shape;60;p1">
            <a:extLst>
              <a:ext uri="{FF2B5EF4-FFF2-40B4-BE49-F238E27FC236}">
                <a16:creationId xmlns:a16="http://schemas.microsoft.com/office/drawing/2014/main" id="{3CB05041-4E37-48B6-9448-A41718A70D7E}"/>
              </a:ext>
            </a:extLst>
          </p:cNvPr>
          <p:cNvSpPr txBox="1"/>
          <p:nvPr/>
        </p:nvSpPr>
        <p:spPr>
          <a:xfrm>
            <a:off x="77705" y="2001921"/>
            <a:ext cx="2430499" cy="13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15600" rIns="15600" bIns="15600" anchor="ctr" anchorCtr="0">
            <a:noAutofit/>
          </a:bodyPr>
          <a:lstStyle/>
          <a:p>
            <a:pPr algn="just">
              <a:buClr>
                <a:schemeClr val="dk1"/>
              </a:buClr>
              <a:buSzPts val="700"/>
            </a:pPr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 certo que, em decorrência da </a:t>
            </a:r>
            <a:r>
              <a:rPr lang="pt-BR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alta miopia (AM), </a:t>
            </a:r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diversas complicações oculares costumam ocorrer, no entanto, esse pode não ser o único fator preponderante. Pacientes com </a:t>
            </a:r>
            <a:r>
              <a:rPr lang="pt-BR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excessivo comprimento do globo ocular (AXL), ainda que associados a baixas dioptrias, podem estar sujeitos às mesmas enfermidades, quando associados a uma ceratometria (K) menor, uma vez que as medidas de referência podem induzir a um falso diagnóstico.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lang="pt-BR" sz="700" b="0" i="0" u="none" strike="noStrike" cap="none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3" name="Google Shape;58;p1">
            <a:extLst>
              <a:ext uri="{FF2B5EF4-FFF2-40B4-BE49-F238E27FC236}">
                <a16:creationId xmlns:a16="http://schemas.microsoft.com/office/drawing/2014/main" id="{F3984CD6-1F46-4214-AF70-A66FD14287F0}"/>
              </a:ext>
            </a:extLst>
          </p:cNvPr>
          <p:cNvGrpSpPr/>
          <p:nvPr/>
        </p:nvGrpSpPr>
        <p:grpSpPr>
          <a:xfrm>
            <a:off x="97675" y="1386231"/>
            <a:ext cx="2390557" cy="180081"/>
            <a:chOff x="-14553" y="0"/>
            <a:chExt cx="2405471" cy="224400"/>
          </a:xfrm>
        </p:grpSpPr>
        <p:sp>
          <p:nvSpPr>
            <p:cNvPr id="14" name="Google Shape;59;p1">
              <a:extLst>
                <a:ext uri="{FF2B5EF4-FFF2-40B4-BE49-F238E27FC236}">
                  <a16:creationId xmlns:a16="http://schemas.microsoft.com/office/drawing/2014/main" id="{08FFFE72-FAD5-40BE-87A2-FEBAD3664C34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D9D9D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60;p1">
              <a:extLst>
                <a:ext uri="{FF2B5EF4-FFF2-40B4-BE49-F238E27FC236}">
                  <a16:creationId xmlns:a16="http://schemas.microsoft.com/office/drawing/2014/main" id="{BE520D90-1858-4699-B1F0-92001A1EB7C6}"/>
                </a:ext>
              </a:extLst>
            </p:cNvPr>
            <p:cNvSpPr txBox="1"/>
            <p:nvPr/>
          </p:nvSpPr>
          <p:spPr>
            <a:xfrm>
              <a:off x="-14553" y="0"/>
              <a:ext cx="2391000" cy="22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lang="en-US" sz="700" b="1" dirty="0">
                  <a:solidFill>
                    <a:schemeClr val="dk1"/>
                  </a:solidFill>
                  <a:latin typeface="Trebuchet MS"/>
                  <a:sym typeface="Trebuchet MS"/>
                </a:rPr>
                <a:t>INTRODUÇÃO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" name="Google Shape;58;p1">
            <a:extLst>
              <a:ext uri="{FF2B5EF4-FFF2-40B4-BE49-F238E27FC236}">
                <a16:creationId xmlns:a16="http://schemas.microsoft.com/office/drawing/2014/main" id="{9CA6326C-DF7E-47F3-8CC3-C46E22BCD97F}"/>
              </a:ext>
            </a:extLst>
          </p:cNvPr>
          <p:cNvGrpSpPr/>
          <p:nvPr/>
        </p:nvGrpSpPr>
        <p:grpSpPr>
          <a:xfrm>
            <a:off x="112138" y="2456872"/>
            <a:ext cx="2390557" cy="180081"/>
            <a:chOff x="-14553" y="0"/>
            <a:chExt cx="2405471" cy="224400"/>
          </a:xfrm>
        </p:grpSpPr>
        <p:sp>
          <p:nvSpPr>
            <p:cNvPr id="17" name="Google Shape;59;p1">
              <a:extLst>
                <a:ext uri="{FF2B5EF4-FFF2-40B4-BE49-F238E27FC236}">
                  <a16:creationId xmlns:a16="http://schemas.microsoft.com/office/drawing/2014/main" id="{7D7E33A5-8F55-42AF-9950-222627AD1A05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D9D9D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60;p1">
              <a:extLst>
                <a:ext uri="{FF2B5EF4-FFF2-40B4-BE49-F238E27FC236}">
                  <a16:creationId xmlns:a16="http://schemas.microsoft.com/office/drawing/2014/main" id="{285DC874-FCC4-4715-90A4-8F252A8C9625}"/>
                </a:ext>
              </a:extLst>
            </p:cNvPr>
            <p:cNvSpPr txBox="1"/>
            <p:nvPr/>
          </p:nvSpPr>
          <p:spPr>
            <a:xfrm>
              <a:off x="-14553" y="0"/>
              <a:ext cx="2391000" cy="22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lang="en-US" sz="700" b="1" dirty="0">
                  <a:solidFill>
                    <a:schemeClr val="dk1"/>
                  </a:solidFill>
                  <a:latin typeface="Trebuchet MS"/>
                  <a:sym typeface="Trebuchet MS"/>
                </a:rPr>
                <a:t>MÉTODOS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D956D5F-CDD0-449C-9120-CCEFFE077567}"/>
              </a:ext>
            </a:extLst>
          </p:cNvPr>
          <p:cNvSpPr txBox="1"/>
          <p:nvPr/>
        </p:nvSpPr>
        <p:spPr>
          <a:xfrm>
            <a:off x="36900" y="2607885"/>
            <a:ext cx="257174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dk1"/>
              </a:buClr>
              <a:buSzPts val="700"/>
            </a:pPr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objetivo deste trabalho é relatar uma </a:t>
            </a:r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série de 21 casos de pacientes emétropes ou baixo míopes, mas que possuem um aumentado AXL, que compareceram por demanda espontânea em um serviço privado de São Luís-MA. Estudo realizado pela revisão de prontuário e de literatura. </a:t>
            </a:r>
            <a:endParaRPr lang="pt-BR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lang="pt-BR" sz="700" b="0" i="0" u="none" strike="noStrike" cap="none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0" name="Google Shape;58;p1">
            <a:extLst>
              <a:ext uri="{FF2B5EF4-FFF2-40B4-BE49-F238E27FC236}">
                <a16:creationId xmlns:a16="http://schemas.microsoft.com/office/drawing/2014/main" id="{10B5297E-3560-47A7-B583-5766B8296061}"/>
              </a:ext>
            </a:extLst>
          </p:cNvPr>
          <p:cNvGrpSpPr/>
          <p:nvPr/>
        </p:nvGrpSpPr>
        <p:grpSpPr>
          <a:xfrm>
            <a:off x="103784" y="3200680"/>
            <a:ext cx="2392802" cy="180081"/>
            <a:chOff x="-16812" y="8945"/>
            <a:chExt cx="2407730" cy="224400"/>
          </a:xfrm>
        </p:grpSpPr>
        <p:sp>
          <p:nvSpPr>
            <p:cNvPr id="21" name="Google Shape;59;p1">
              <a:extLst>
                <a:ext uri="{FF2B5EF4-FFF2-40B4-BE49-F238E27FC236}">
                  <a16:creationId xmlns:a16="http://schemas.microsoft.com/office/drawing/2014/main" id="{AA9368C5-5C19-4D71-A2FB-2B890939F6C5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D9D9D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60;p1">
              <a:extLst>
                <a:ext uri="{FF2B5EF4-FFF2-40B4-BE49-F238E27FC236}">
                  <a16:creationId xmlns:a16="http://schemas.microsoft.com/office/drawing/2014/main" id="{AE7416D3-4545-4CAF-A07E-78145C24E226}"/>
                </a:ext>
              </a:extLst>
            </p:cNvPr>
            <p:cNvSpPr txBox="1"/>
            <p:nvPr/>
          </p:nvSpPr>
          <p:spPr>
            <a:xfrm>
              <a:off x="-16812" y="8945"/>
              <a:ext cx="2391000" cy="22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lang="en-US" sz="700" b="1" dirty="0">
                  <a:solidFill>
                    <a:schemeClr val="dk1"/>
                  </a:solidFill>
                  <a:latin typeface="Trebuchet MS"/>
                  <a:sym typeface="Trebuchet MS"/>
                </a:rPr>
                <a:t>RESULTADOS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775CD42-8FD5-4116-9DE2-06C39744F902}"/>
              </a:ext>
            </a:extLst>
          </p:cNvPr>
          <p:cNvSpPr txBox="1"/>
          <p:nvPr/>
        </p:nvSpPr>
        <p:spPr>
          <a:xfrm>
            <a:off x="36900" y="3366324"/>
            <a:ext cx="2543326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miopia é definida baseada no grau da dioptria e subdividida em baixo e alto grau. A</a:t>
            </a:r>
            <a:r>
              <a:rPr lang="pt-BR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AM, sua forma grave, é um erro de refração devido ao aumento do AXL, resultando em atrofia progressiva do tecido ocular e várias complicações, como glaucoma, catarata, retinosquise, descolamento de retina e buraco macular, sendo estas três últimas conhecidas como maculopatia de tração miótica (MTM). Durante a análise da literatura, observaram-se associações significativas entre o formato do pólo posterior do olho e a ocorrência de MTM na AM, sendo seu desenvolvimento dependente do tempo. Quando de início precoce (7-11 anos), apresenta maior risco de desenvolver atrofia difusa ou lesões mais graves, apesar de ser incomum seu início nessa faixa etária. </a:t>
            </a:r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Durante o estudo, observou-se a possibilidade do surgimento de um novo grupo de pacientes caracterizados por um AXL aumentado sem alterações na visão (emétropes) ou com baixas dioptrias, com possível predisposição a AM e suas complicações, demandando um acompanhamento mais rigoroso com possível necessidade de antecipação de tratamento. Esses pacientes apresentavam 24,94mm como média do AXL (valores entre: 22.82 e 27.07) e 40.8 como média de K em eixo mais plano (valores entre: 38.56 e 43.04). </a:t>
            </a:r>
            <a:endParaRPr lang="pt-BR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oogle Shape;58;p1">
            <a:extLst>
              <a:ext uri="{FF2B5EF4-FFF2-40B4-BE49-F238E27FC236}">
                <a16:creationId xmlns:a16="http://schemas.microsoft.com/office/drawing/2014/main" id="{F8E6E138-83BD-4F57-8042-E54890A55E79}"/>
              </a:ext>
            </a:extLst>
          </p:cNvPr>
          <p:cNvGrpSpPr/>
          <p:nvPr/>
        </p:nvGrpSpPr>
        <p:grpSpPr>
          <a:xfrm>
            <a:off x="97675" y="7437559"/>
            <a:ext cx="2390557" cy="180081"/>
            <a:chOff x="-14553" y="0"/>
            <a:chExt cx="2405471" cy="224400"/>
          </a:xfrm>
        </p:grpSpPr>
        <p:sp>
          <p:nvSpPr>
            <p:cNvPr id="29" name="Google Shape;59;p1">
              <a:extLst>
                <a:ext uri="{FF2B5EF4-FFF2-40B4-BE49-F238E27FC236}">
                  <a16:creationId xmlns:a16="http://schemas.microsoft.com/office/drawing/2014/main" id="{A1B5ABFD-C8E6-4F8B-9F09-30927B181903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D9D9D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60;p1">
              <a:extLst>
                <a:ext uri="{FF2B5EF4-FFF2-40B4-BE49-F238E27FC236}">
                  <a16:creationId xmlns:a16="http://schemas.microsoft.com/office/drawing/2014/main" id="{806E5555-87CF-420A-8DD9-FE9DD35C59D8}"/>
                </a:ext>
              </a:extLst>
            </p:cNvPr>
            <p:cNvSpPr txBox="1"/>
            <p:nvPr/>
          </p:nvSpPr>
          <p:spPr>
            <a:xfrm>
              <a:off x="-14553" y="0"/>
              <a:ext cx="2391000" cy="22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lang="en-US" sz="700" b="1" dirty="0">
                  <a:solidFill>
                    <a:schemeClr val="dk1"/>
                  </a:solidFill>
                  <a:latin typeface="Trebuchet MS"/>
                  <a:ea typeface="Arial"/>
                  <a:cs typeface="Arial"/>
                  <a:sym typeface="Trebuchet MS"/>
                </a:rPr>
                <a:t>REFERÊNCIAS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1C719FA-CD21-42DF-AF03-A060E6D8AA55}"/>
              </a:ext>
            </a:extLst>
          </p:cNvPr>
          <p:cNvSpPr txBox="1"/>
          <p:nvPr/>
        </p:nvSpPr>
        <p:spPr>
          <a:xfrm>
            <a:off x="9922" y="7598867"/>
            <a:ext cx="254332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ALIO, Jorge L. et al. 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risk of retinal detachment in high myopia after small incision coaxial phacoemulsification. American journal of ophthalmology, v. 144, n. 1, p. 93-98. e2, 2007. </a:t>
            </a:r>
            <a:endParaRPr lang="pt-BR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BABA, Takayuki et al. Prevalence and characteristics of foveal retinal detachment without macular hole in high myopia. American journal of ophthalmology, v. 135, n. 3, p. 338-342, 2003. </a:t>
            </a:r>
            <a:endParaRPr lang="pt-BR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GARCÍA-GEN, Enrique et al. High myopia and the complement system: factor h in myopic maculopathy. Journal of Clinical Medicine, v. 10, n. 12, p. 2600, 2021. </a:t>
            </a:r>
            <a:endParaRPr lang="pt-BR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XIAO, </a:t>
            </a:r>
            <a:r>
              <a:rPr lang="en-US" sz="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</a:t>
            </a:r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al. Distribution and severity of myopic maculopathy among highly myopic eyes. Investigative ophthalmology &amp; visual science, v. 59, n. 12, p. 4880-4885, 2018. </a:t>
            </a:r>
            <a:endParaRPr lang="pt-BR" sz="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WANG, Nan-Kai et al. Pediatric Retinal Detachment: Comparison of High Myopia and Extreme Myopia. 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British </a:t>
            </a:r>
            <a:r>
              <a:rPr lang="pt-BR" sz="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journal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ophthalmology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2008. </a:t>
            </a:r>
          </a:p>
        </p:txBody>
      </p:sp>
      <p:graphicFrame>
        <p:nvGraphicFramePr>
          <p:cNvPr id="33" name="Tabela 33">
            <a:extLst>
              <a:ext uri="{FF2B5EF4-FFF2-40B4-BE49-F238E27FC236}">
                <a16:creationId xmlns:a16="http://schemas.microsoft.com/office/drawing/2014/main" id="{BD0B18D8-600F-4A75-87BA-31DF99AF7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080924"/>
              </p:ext>
            </p:extLst>
          </p:nvPr>
        </p:nvGraphicFramePr>
        <p:xfrm>
          <a:off x="2562798" y="1382698"/>
          <a:ext cx="2560827" cy="7187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599">
                  <a:extLst>
                    <a:ext uri="{9D8B030D-6E8A-4147-A177-3AD203B41FA5}">
                      <a16:colId xmlns:a16="http://schemas.microsoft.com/office/drawing/2014/main" val="3654774434"/>
                    </a:ext>
                  </a:extLst>
                </a:gridCol>
                <a:gridCol w="714987">
                  <a:extLst>
                    <a:ext uri="{9D8B030D-6E8A-4147-A177-3AD203B41FA5}">
                      <a16:colId xmlns:a16="http://schemas.microsoft.com/office/drawing/2014/main" val="2499576642"/>
                    </a:ext>
                  </a:extLst>
                </a:gridCol>
                <a:gridCol w="599711">
                  <a:extLst>
                    <a:ext uri="{9D8B030D-6E8A-4147-A177-3AD203B41FA5}">
                      <a16:colId xmlns:a16="http://schemas.microsoft.com/office/drawing/2014/main" val="2706530236"/>
                    </a:ext>
                  </a:extLst>
                </a:gridCol>
                <a:gridCol w="591530">
                  <a:extLst>
                    <a:ext uri="{9D8B030D-6E8A-4147-A177-3AD203B41FA5}">
                      <a16:colId xmlns:a16="http://schemas.microsoft.com/office/drawing/2014/main" val="747828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Equivalente</a:t>
                      </a:r>
                    </a:p>
                    <a:p>
                      <a:pPr algn="ctr"/>
                      <a:r>
                        <a:rPr lang="pt-BR" sz="700" dirty="0"/>
                        <a:t> Esférico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AXL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700" dirty="0"/>
                        <a:t>K plano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037438"/>
                  </a:ext>
                </a:extLst>
              </a:tr>
              <a:tr h="312556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-1.25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-1.25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25,69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25,68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40,88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40,96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85702"/>
                  </a:ext>
                </a:extLst>
              </a:tr>
              <a:tr h="117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+0.25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+0.25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23,65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23,58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42,18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42,63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56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-0.12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Plano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24,25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24,40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40,92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40.59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96163"/>
                  </a:ext>
                </a:extLst>
              </a:tr>
              <a:tr h="33247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+0.625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+0.25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24,61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24,64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39,03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38.79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26972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-2.25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-1.625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24,58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24,27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40.87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40.94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41369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-1.25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-1.375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24.15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24.33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41,91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41.71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23266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-1.125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-1.625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25,26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25.20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39.25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38.83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601485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-5.00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-3.625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27.07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26.46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38.83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38.56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723962"/>
                  </a:ext>
                </a:extLst>
              </a:tr>
              <a:tr h="326504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Plano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+0.50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24.49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24.35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40.24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41.25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49306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+1.25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+4.50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24.33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23.37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39.64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39.33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63533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+0.50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+0.50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22.83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22.82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42,34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42.88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78465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-3.75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-4.375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25.72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25.61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40.27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41.12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68346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-1.75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-2.25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25.85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25.91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41.52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42.65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57774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-2.875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-2.875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25.12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26.05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41.40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41.07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744042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-2.00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-1.375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24.16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23.71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40.28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41.85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15814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-4.75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-2.875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25.93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25.05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41.56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43.02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71935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-2.00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-2.125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24.66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24.73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41.77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41.35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58371"/>
                  </a:ext>
                </a:extLst>
              </a:tr>
              <a:tr h="33755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Plano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Plano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24.44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24.52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40.64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40.32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30788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-2.625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-3.50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24.47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24.80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41.90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42.49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040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Plano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Plano 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24.37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24.34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40.61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40.04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16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Paciente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Plano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Plano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23.97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23.94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OD: 43.04 </a:t>
                      </a:r>
                    </a:p>
                    <a:p>
                      <a:pPr algn="l"/>
                      <a:r>
                        <a:rPr lang="pt-BR" sz="7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OE: 42.95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058460"/>
                  </a:ext>
                </a:extLst>
              </a:tr>
            </a:tbl>
          </a:graphicData>
        </a:graphic>
      </p:graphicFrame>
      <p:grpSp>
        <p:nvGrpSpPr>
          <p:cNvPr id="32" name="Google Shape;58;p1">
            <a:extLst>
              <a:ext uri="{FF2B5EF4-FFF2-40B4-BE49-F238E27FC236}">
                <a16:creationId xmlns:a16="http://schemas.microsoft.com/office/drawing/2014/main" id="{0B1E9B68-750F-43BE-A1D6-18830DFDB8A2}"/>
              </a:ext>
            </a:extLst>
          </p:cNvPr>
          <p:cNvGrpSpPr/>
          <p:nvPr/>
        </p:nvGrpSpPr>
        <p:grpSpPr>
          <a:xfrm>
            <a:off x="98625" y="5981889"/>
            <a:ext cx="2390557" cy="180081"/>
            <a:chOff x="-14553" y="0"/>
            <a:chExt cx="2405471" cy="224400"/>
          </a:xfrm>
        </p:grpSpPr>
        <p:sp>
          <p:nvSpPr>
            <p:cNvPr id="34" name="Google Shape;59;p1">
              <a:extLst>
                <a:ext uri="{FF2B5EF4-FFF2-40B4-BE49-F238E27FC236}">
                  <a16:creationId xmlns:a16="http://schemas.microsoft.com/office/drawing/2014/main" id="{5AB07A8C-C5E2-49AA-972A-CC5F1A44B34D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solidFill>
              <a:srgbClr val="D9D9D9"/>
            </a:solidFill>
            <a:ln w="9525" cap="flat" cmpd="sng">
              <a:solidFill>
                <a:srgbClr val="D9D9D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60;p1">
              <a:extLst>
                <a:ext uri="{FF2B5EF4-FFF2-40B4-BE49-F238E27FC236}">
                  <a16:creationId xmlns:a16="http://schemas.microsoft.com/office/drawing/2014/main" id="{69C0246E-0936-42DE-A195-F5FDB0B6B698}"/>
                </a:ext>
              </a:extLst>
            </p:cNvPr>
            <p:cNvSpPr txBox="1"/>
            <p:nvPr/>
          </p:nvSpPr>
          <p:spPr>
            <a:xfrm>
              <a:off x="-14553" y="0"/>
              <a:ext cx="2391000" cy="22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4000" tIns="15600" rIns="15600" bIns="156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lang="en-US" sz="700" b="1" dirty="0">
                  <a:solidFill>
                    <a:schemeClr val="dk1"/>
                  </a:solidFill>
                  <a:latin typeface="Trebuchet MS"/>
                  <a:ea typeface="Arial"/>
                  <a:cs typeface="Arial"/>
                  <a:sym typeface="Trebuchet MS"/>
                </a:rPr>
                <a:t>CONCLUSÃO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36CFB3CD-99CA-46D0-B6AA-407633705F4F}"/>
              </a:ext>
            </a:extLst>
          </p:cNvPr>
          <p:cNvSpPr txBox="1"/>
          <p:nvPr/>
        </p:nvSpPr>
        <p:spPr>
          <a:xfrm>
            <a:off x="28101" y="6147917"/>
            <a:ext cx="2543326" cy="1570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Dessa forma, em vigência da crescente incidência de miopia no mundo e a elevada prevalência de suas formas graves com complicações que podem resultar em um prognóstico visual reservado, é de suma importância compreendermos melhor essa ametropia, os componentes refrativos e seus parâmetros (profundidade de câmara, espessura de cristalino e córnea) além do AXL. Levanta-se ainda o questionamento sobre esse grupo em potencial de pacientes pseudo-baixo míopes com grande AXL sobre os riscos do desenvolvimento de afecções que possuem a AM como fator de risco. </a:t>
            </a:r>
            <a:endParaRPr lang="pt-BR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5EFB5C3-AE4A-4886-AA00-B1BF2ADE9D48}"/>
              </a:ext>
            </a:extLst>
          </p:cNvPr>
          <p:cNvSpPr txBox="1"/>
          <p:nvPr/>
        </p:nvSpPr>
        <p:spPr>
          <a:xfrm>
            <a:off x="2473851" y="8540609"/>
            <a:ext cx="2474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Legenda: OD = Olho Direito</a:t>
            </a:r>
          </a:p>
          <a:p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               OE = Olho Esquerdo</a:t>
            </a:r>
          </a:p>
          <a:p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               AXL = Comprimento axial do olho</a:t>
            </a:r>
          </a:p>
          <a:p>
            <a:r>
              <a:rPr lang="pt-BR" sz="700" dirty="0">
                <a:latin typeface="Arial" panose="020B0604020202020204" pitchFamily="34" charset="0"/>
                <a:cs typeface="Arial" panose="020B0604020202020204" pitchFamily="34" charset="0"/>
              </a:rPr>
              <a:t>                K plano = ceratometria em eixo mais plano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1173</Words>
  <Application>Microsoft Office PowerPoint</Application>
  <PresentationFormat>Apresentação na tela (16:9)</PresentationFormat>
  <Paragraphs>172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thaise carvalho</cp:lastModifiedBy>
  <cp:revision>23</cp:revision>
  <dcterms:created xsi:type="dcterms:W3CDTF">2024-01-09T13:58:08Z</dcterms:created>
  <dcterms:modified xsi:type="dcterms:W3CDTF">2024-01-31T03:59:42Z</dcterms:modified>
</cp:coreProperties>
</file>