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250" y="4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AEEA6-64E6-49F0-83FD-6F5AF081A8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9F0C0-05ED-4790-9E84-B40EFE380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69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9F0C0-05ED-4790-9E84-B40EFE38099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10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580910"/>
            <a:ext cx="50200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DESAFIOS NO MANEJO DE PACIENTE COM COROIDITE SERPINGINOSA </a:t>
            </a:r>
          </a:p>
          <a:p>
            <a:pPr algn="ctr">
              <a:defRPr/>
            </a:pPr>
            <a:endParaRPr lang="en-US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3745" y="1096470"/>
            <a:ext cx="494801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1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LUIZA G. ZAIN¹, JEAN V. MARTINS¹, GABRIELA N. SAKAI¹, ALEX T. GRUPENMACHER ²</a:t>
            </a:r>
            <a:endParaRPr lang="pt-BR" altLang="pt-BR" sz="11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r>
              <a:rPr lang="pt-BR" altLang="pt-BR" sz="8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1-Hospital </a:t>
            </a:r>
            <a:r>
              <a:rPr lang="pt-BR" altLang="pt-BR" sz="80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Santa </a:t>
            </a:r>
            <a:r>
              <a:rPr lang="pt-BR" altLang="pt-BR" sz="80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</a:t>
            </a:r>
            <a:r>
              <a:rPr lang="pt-BR" altLang="pt-BR" sz="80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asa de Misericórdia </a:t>
            </a:r>
            <a:r>
              <a:rPr lang="pt-BR" altLang="pt-BR" sz="8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 Curitiba</a:t>
            </a:r>
          </a:p>
          <a:p>
            <a:r>
              <a:rPr lang="pt-BR" altLang="pt-BR" sz="8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2-Hospital da visão – </a:t>
            </a:r>
            <a:r>
              <a:rPr lang="pt-BR" altLang="pt-BR" sz="800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Oftalmoclínica</a:t>
            </a:r>
            <a:r>
              <a:rPr lang="pt-BR" altLang="pt-BR" sz="8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Curitiba.</a:t>
            </a:r>
            <a:endParaRPr lang="en-US" altLang="pt-BR" sz="8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5" name="Retângulo 8"/>
          <p:cNvGrpSpPr/>
          <p:nvPr/>
        </p:nvGrpSpPr>
        <p:grpSpPr>
          <a:xfrm>
            <a:off x="19762" y="1818649"/>
            <a:ext cx="2520000" cy="162012"/>
            <a:chOff x="0" y="0"/>
            <a:chExt cx="2390917" cy="224299"/>
          </a:xfrm>
          <a:solidFill>
            <a:srgbClr val="243A76"/>
          </a:solidFill>
        </p:grpSpPr>
        <p:sp>
          <p:nvSpPr>
            <p:cNvPr id="46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48" name="Retângulo 9"/>
          <p:cNvGrpSpPr/>
          <p:nvPr/>
        </p:nvGrpSpPr>
        <p:grpSpPr>
          <a:xfrm>
            <a:off x="22638" y="1907704"/>
            <a:ext cx="2517124" cy="3133265"/>
            <a:chOff x="0" y="-120974"/>
            <a:chExt cx="2390918" cy="2726071"/>
          </a:xfrm>
        </p:grpSpPr>
        <p:sp>
          <p:nvSpPr>
            <p:cNvPr id="49" name="Retângulo"/>
            <p:cNvSpPr/>
            <p:nvPr/>
          </p:nvSpPr>
          <p:spPr>
            <a:xfrm>
              <a:off x="0" y="-76405"/>
              <a:ext cx="2390918" cy="26815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qui vai o texto ..."/>
            <p:cNvSpPr txBox="1"/>
            <p:nvPr/>
          </p:nvSpPr>
          <p:spPr>
            <a:xfrm>
              <a:off x="0" y="-120974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just"/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coroidite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serpinginosa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(CS) é uma doença inflamatória da coroide que guarda relação imunogênica, com associações como com gene HLA-B7 e antígeno S-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retiniano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. Como manifestação clínica, apresenta tipicamente infiltrados </a:t>
              </a:r>
              <a:r>
                <a:rPr lang="pt-B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sub-retinianos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acinzentados-amarelados que se espalham de maneira centrífuga a partir da região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peripapilar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de maneira </a:t>
              </a:r>
              <a:r>
                <a:rPr lang="pt-B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serpiginosa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Sua principal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ameaça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é o 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envolvimento da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fóvea, porém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neovascularização está presente em cerca de 35% dos olhos que desenvolvem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CS, além de outras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complicações não tão constantemente relatadas como isquemia </a:t>
              </a:r>
              <a:r>
                <a:rPr lang="pt-B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retiniana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descolamento seroso da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retina. </a:t>
              </a:r>
            </a:p>
            <a:p>
              <a:pPr algn="just"/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Neste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relato de caso, apresentamos os desafios do manejo de uma paciente com tal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patologia.</a:t>
              </a:r>
              <a:endParaRPr lang="pt-BR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Retângulo 10"/>
          <p:cNvGrpSpPr/>
          <p:nvPr/>
        </p:nvGrpSpPr>
        <p:grpSpPr>
          <a:xfrm>
            <a:off x="10320" y="5059395"/>
            <a:ext cx="2529442" cy="130030"/>
            <a:chOff x="0" y="0"/>
            <a:chExt cx="2390917" cy="224299"/>
          </a:xfrm>
          <a:solidFill>
            <a:srgbClr val="243A76"/>
          </a:solidFill>
        </p:grpSpPr>
        <p:sp>
          <p:nvSpPr>
            <p:cNvPr id="5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Retângulo 11"/>
          <p:cNvGrpSpPr/>
          <p:nvPr/>
        </p:nvGrpSpPr>
        <p:grpSpPr>
          <a:xfrm>
            <a:off x="0" y="5231448"/>
            <a:ext cx="2539762" cy="2521766"/>
            <a:chOff x="0" y="0"/>
            <a:chExt cx="2390917" cy="3240000"/>
          </a:xfrm>
        </p:grpSpPr>
        <p:sp>
          <p:nvSpPr>
            <p:cNvPr id="55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7" name="Retângulo 16"/>
          <p:cNvGrpSpPr/>
          <p:nvPr/>
        </p:nvGrpSpPr>
        <p:grpSpPr>
          <a:xfrm>
            <a:off x="2607753" y="1818354"/>
            <a:ext cx="2499743" cy="161358"/>
            <a:chOff x="0" y="0"/>
            <a:chExt cx="2390918" cy="206889"/>
          </a:xfrm>
          <a:solidFill>
            <a:srgbClr val="243A76"/>
          </a:solidFill>
        </p:grpSpPr>
        <p:sp>
          <p:nvSpPr>
            <p:cNvPr id="5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Retângulo 17"/>
          <p:cNvGrpSpPr/>
          <p:nvPr/>
        </p:nvGrpSpPr>
        <p:grpSpPr>
          <a:xfrm>
            <a:off x="2571750" y="1931959"/>
            <a:ext cx="2582070" cy="5099216"/>
            <a:chOff x="-1" y="-33276"/>
            <a:chExt cx="2422207" cy="4114918"/>
          </a:xfrm>
        </p:grpSpPr>
        <p:sp>
          <p:nvSpPr>
            <p:cNvPr id="61" name="Retângulo"/>
            <p:cNvSpPr/>
            <p:nvPr/>
          </p:nvSpPr>
          <p:spPr>
            <a:xfrm>
              <a:off x="31288" y="-413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Aqui vai o texto ..."/>
            <p:cNvSpPr txBox="1"/>
            <p:nvPr/>
          </p:nvSpPr>
          <p:spPr>
            <a:xfrm>
              <a:off x="-1" y="-33276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just"/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Paciente feminina, 75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anos, Iniciou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seguimento clinico oftalmológico no serviço terciário já com histórico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realização de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vitrectomia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posterior via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pars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plana por descolamento de retina prévio em olho direito (OD) em 2016. Ao exame acuidade visual de movimento de mãos em OD e de 20/50 em olho esquerdo (OE).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À </a:t>
              </a:r>
              <a:r>
                <a:rPr lang="pt-B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biomicroscopia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apresentava catarata densa que impedia visualização de fundo de olho à direita.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Fundoscopia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de olho esquerdo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apontou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disco óptico pequeno, com atrofia peridiscal centrífuga sugerindo CS. Na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angiofluoresceinografia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, lesões em OE se apresentaram com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hipofluorescência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precoce e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hiperfluorescência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tardia. Foram solicitados testes com sorologias infecciosas e pesquisa de doenças </a:t>
              </a:r>
              <a:r>
                <a:rPr lang="pt-B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reumatologicas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com resultados negativos. </a:t>
              </a:r>
            </a:p>
            <a:p>
              <a:pPr algn="just"/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Indicada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facectomia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intracapsular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em OD pela opacidade de cristalino, na procura de melhora da acuidade visual e da qualidade de vida da paciente. Porém, assim que possível a avaliação de fundo de olho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direito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em pós cirúrgico, foi constatada atrofia macular profunda, limitando a paciente à acuidade visual de conta dedos justa-face mesmo após posicionamento adequado de lente intraocular cristalina. Optado por tratamento conservador deste olho, paciente mantém seguimento clinico estável e periódico em serviço.</a:t>
              </a:r>
            </a:p>
          </p:txBody>
        </p:sp>
      </p:grpSp>
      <p:grpSp>
        <p:nvGrpSpPr>
          <p:cNvPr id="63" name="Retângulo 18"/>
          <p:cNvGrpSpPr/>
          <p:nvPr/>
        </p:nvGrpSpPr>
        <p:grpSpPr>
          <a:xfrm>
            <a:off x="2571750" y="7067293"/>
            <a:ext cx="2538396" cy="152546"/>
            <a:chOff x="0" y="0"/>
            <a:chExt cx="2390917" cy="224299"/>
          </a:xfrm>
          <a:solidFill>
            <a:srgbClr val="243A76"/>
          </a:solidFill>
        </p:grpSpPr>
        <p:sp>
          <p:nvSpPr>
            <p:cNvPr id="6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CONCLUSÕES 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1" name="REFERÊNCIAS BIBLIOGRÁFICAS"/>
          <p:cNvSpPr txBox="1"/>
          <p:nvPr/>
        </p:nvSpPr>
        <p:spPr>
          <a:xfrm>
            <a:off x="-2368" y="7795236"/>
            <a:ext cx="2565743" cy="142985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grpSp>
        <p:nvGrpSpPr>
          <p:cNvPr id="78" name="Retângulo 19"/>
          <p:cNvGrpSpPr/>
          <p:nvPr/>
        </p:nvGrpSpPr>
        <p:grpSpPr>
          <a:xfrm>
            <a:off x="2571750" y="7208874"/>
            <a:ext cx="2515362" cy="1869531"/>
            <a:chOff x="0" y="0"/>
            <a:chExt cx="2390918" cy="1260001"/>
          </a:xfrm>
        </p:grpSpPr>
        <p:sp>
          <p:nvSpPr>
            <p:cNvPr id="79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just"/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 CS possui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geralmente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lesões com progressão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centrífuga que podem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ser assintomáticas até alcançarem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macula.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À cada crise, uma área maior pode ser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afetada. É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de grande importância a identificação e manejo </a:t>
              </a:r>
              <a:r>
                <a:rPr lang="pt-B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precoce das crises, afim de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prevenir complicações e lesões que podem assumir caráter irreversível ao dano da acuidade visual do paciente nas recorrências de exacerbações. </a:t>
              </a:r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6" t="4990" r="2326" b="5481"/>
          <a:stretch/>
        </p:blipFill>
        <p:spPr>
          <a:xfrm>
            <a:off x="-11534" y="6398781"/>
            <a:ext cx="1258448" cy="119258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1" t="5262" b="1974"/>
          <a:stretch/>
        </p:blipFill>
        <p:spPr>
          <a:xfrm>
            <a:off x="19761" y="5259596"/>
            <a:ext cx="1227153" cy="112149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8" t="7158" r="2595" b="4715"/>
          <a:stretch/>
        </p:blipFill>
        <p:spPr>
          <a:xfrm>
            <a:off x="1266675" y="5249502"/>
            <a:ext cx="1233067" cy="1131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" t="6602" r="2401" b="5201"/>
          <a:stretch/>
        </p:blipFill>
        <p:spPr>
          <a:xfrm>
            <a:off x="1258448" y="6398782"/>
            <a:ext cx="1241294" cy="1192584"/>
          </a:xfrm>
          <a:prstGeom prst="rect">
            <a:avLst/>
          </a:prstGeom>
        </p:spPr>
      </p:pic>
      <p:sp>
        <p:nvSpPr>
          <p:cNvPr id="83" name="CaixaDeTexto 82"/>
          <p:cNvSpPr txBox="1"/>
          <p:nvPr/>
        </p:nvSpPr>
        <p:spPr>
          <a:xfrm>
            <a:off x="-66373" y="7819863"/>
            <a:ext cx="26714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Madaan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Magesan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K,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Verma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A, Biswas J. Clinical profile, multimodal imaging, and treatment response in macular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serpiginous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choroiditis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. Indian J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. 2022 Feb;70(2):435-441.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: 10.4103/ijo.IJO_2140_21. PMID: 35086211; PMCID: PMC9023938.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Cozubas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R,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Ungureanu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E,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Instrate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SL,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Alexandrescu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C,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Nanu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RV,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Carstocea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L,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Voinea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LM,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Ciuluvica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R. Macular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serpiginous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choroiditis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- case report. Rom J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2018 Jul-Sep;62(3):217-221. PMID: 30505991; PMCID: PMC6256075.</a:t>
            </a:r>
          </a:p>
          <a:p>
            <a:pPr lvl="0"/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Bacin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F,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Larmande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J,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Boulmier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Juillard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Choroidites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serpigineuses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épithéliopathie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plaque [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Serpiginous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choroiditis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placoid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epitheliopathy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]. Bull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Ophtalmol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Fr. 1983 Oct;83(10):1153-62.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PMID: 6679820.</a:t>
            </a:r>
          </a:p>
          <a:p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-52362" y="7573871"/>
            <a:ext cx="2685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Retinografia</a:t>
            </a:r>
            <a:r>
              <a:rPr lang="pt-B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Red-free</a:t>
            </a:r>
            <a:r>
              <a:rPr lang="pt-B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realizados após </a:t>
            </a:r>
            <a:r>
              <a:rPr lang="pt-BR" sz="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facectomia</a:t>
            </a:r>
            <a:r>
              <a:rPr lang="pt-B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. Observa-se  atrofia </a:t>
            </a:r>
            <a:r>
              <a:rPr lang="pt-BR" sz="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peripapilar</a:t>
            </a:r>
            <a:r>
              <a:rPr lang="pt-B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serpinginosa</a:t>
            </a:r>
            <a:r>
              <a:rPr lang="pt-B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 bilateral e atrofia macular em olho direito. </a:t>
            </a: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9" name="Imagem 8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129" y="918630"/>
            <a:ext cx="1339454" cy="1339454"/>
          </a:xfrm>
          <a:prstGeom prst="rect">
            <a:avLst/>
          </a:prstGeom>
        </p:spPr>
      </p:pic>
      <p:pic>
        <p:nvPicPr>
          <p:cNvPr id="90" name="Imagem 8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838" y="1319034"/>
            <a:ext cx="710569" cy="50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449</Words>
  <Application>Microsoft Office PowerPoint</Application>
  <PresentationFormat>Apresentação na tela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Geneva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Alvaro Luiz Zain</cp:lastModifiedBy>
  <cp:revision>23</cp:revision>
  <dcterms:created xsi:type="dcterms:W3CDTF">2024-01-09T13:58:08Z</dcterms:created>
  <dcterms:modified xsi:type="dcterms:W3CDTF">2024-01-31T20:21:49Z</dcterms:modified>
</cp:coreProperties>
</file>