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>
      <p:cViewPr varScale="1">
        <p:scale>
          <a:sx n="86" d="100"/>
          <a:sy n="86" d="100"/>
        </p:scale>
        <p:origin x="4116" y="96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FBEA4-7A3D-4FB6-A2AE-C80EE4B8939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ABB35-07F2-439C-A872-6496B6F0C0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1683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ABB35-07F2-439C-A872-6496B6F0C0B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4413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hyperlink" Target="https://doi.org/10.1590/S0004-2749200900040002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-64821" y="1495184"/>
            <a:ext cx="5273139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VIDAL, RM¹, DONADELLI, J², GARCIA, CR³</a:t>
            </a:r>
            <a:br>
              <a:rPr lang="pt-BR" sz="2000" dirty="0">
                <a:latin typeface="Arial"/>
                <a:cs typeface="Arial"/>
              </a:rPr>
            </a:br>
            <a:r>
              <a:rPr lang="pt-BR" sz="950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¹ Autor: </a:t>
            </a:r>
            <a:r>
              <a:rPr lang="pt-BR" sz="950" dirty="0" err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MédicO</a:t>
            </a:r>
            <a:r>
              <a:rPr lang="pt-BR" sz="950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 residente do terceiro ano em Oftalmologia ISCML</a:t>
            </a:r>
            <a:br>
              <a:rPr lang="pt-BR" sz="950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pt-BR" sz="950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² </a:t>
            </a:r>
            <a:r>
              <a:rPr lang="pt-BR" sz="950" dirty="0" err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Co-autor</a:t>
            </a:r>
            <a:r>
              <a:rPr lang="pt-BR" sz="950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:  Médica residentes do terceiro ano em Oftalmologia ISCML</a:t>
            </a:r>
            <a:br>
              <a:rPr lang="pt-BR" sz="950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pt-BR" sz="950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³Orientador: Chefe do setor de Retina e </a:t>
            </a:r>
            <a:r>
              <a:rPr lang="pt-BR" sz="950" dirty="0" err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úvea</a:t>
            </a:r>
            <a:r>
              <a:rPr lang="pt-BR" sz="950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 ISCML</a:t>
            </a:r>
          </a:p>
          <a:p>
            <a:pPr algn="ctr"/>
            <a:r>
              <a:rPr lang="pt-BR" sz="950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Santa Casa de Limeira (ISCML)</a:t>
            </a:r>
            <a:endParaRPr lang="en-US" altLang="pt-BR" sz="95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3">
            <a:extLst>
              <a:ext uri="{FF2B5EF4-FFF2-40B4-BE49-F238E27FC236}">
                <a16:creationId xmlns:a16="http://schemas.microsoft.com/office/drawing/2014/main" id="{957B2EB5-A0EC-983D-630C-7EF706C76C3F}"/>
              </a:ext>
            </a:extLst>
          </p:cNvPr>
          <p:cNvSpPr txBox="1">
            <a:spLocks/>
          </p:cNvSpPr>
          <p:nvPr/>
        </p:nvSpPr>
        <p:spPr>
          <a:xfrm>
            <a:off x="0" y="608742"/>
            <a:ext cx="5143500" cy="9571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GRANULOMA PIOGÊNICO SUBCONJUNTIVAL PÓS RETINOPEXIA COM INTROFLEXÃO ESCLERAL EM PACIENTE COM OLHO ÚNICO. </a:t>
            </a:r>
            <a:endParaRPr lang="pt-BR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4">
            <a:extLst>
              <a:ext uri="{FF2B5EF4-FFF2-40B4-BE49-F238E27FC236}">
                <a16:creationId xmlns:a16="http://schemas.microsoft.com/office/drawing/2014/main" id="{BEC936EF-739D-67C7-8BCB-52C501A054C7}"/>
              </a:ext>
            </a:extLst>
          </p:cNvPr>
          <p:cNvSpPr txBox="1">
            <a:spLocks/>
          </p:cNvSpPr>
          <p:nvPr/>
        </p:nvSpPr>
        <p:spPr>
          <a:xfrm>
            <a:off x="123478" y="2335918"/>
            <a:ext cx="4824536" cy="6646826"/>
          </a:xfrm>
          <a:prstGeom prst="rect">
            <a:avLst/>
          </a:prstGeom>
        </p:spPr>
        <p:txBody>
          <a:bodyPr vert="horz" lIns="91440" tIns="45720" rIns="91440" bIns="45720" numCol="2" spcCol="18000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>
              <a:spcBef>
                <a:spcPts val="0"/>
              </a:spcBef>
            </a:pPr>
            <a:r>
              <a:rPr lang="pt-BR" sz="1000" b="0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1000" b="0" dirty="0">
              <a:solidFill>
                <a:srgbClr val="00B0F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>
              <a:spcBef>
                <a:spcPts val="0"/>
              </a:spcBef>
            </a:pP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 granulomas são lesões inflamatórias benignas causadas pela resposta celular a trauma e presença de corpo estranho. O acometimento ocular já foi descrito em conjuntiva, córnea, pálpebras e vias lacrimais¹. Podem ser secundários a cirurgia para correção de estrabismo, pterígio, plástica ocular e em correção de descolamento de retina, com </a:t>
            </a:r>
            <a:r>
              <a:rPr lang="pt-BR" sz="10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buckle</a:t>
            </a:r>
            <a:r>
              <a:rPr lang="pt-BR" sz="10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escleral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com faixa de silicone. Geralmente crescem nos tecidos vasculares e elásticos quando relacionados ao pós-operatório, sendo os movimentos oculares dinâmicos ou uma exposição ao contato externo, a causa do trauma local que culminará no tumor ².</a:t>
            </a:r>
            <a:endParaRPr lang="pt-BR" sz="10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>
              <a:spcBef>
                <a:spcPts val="0"/>
              </a:spcBef>
            </a:pPr>
            <a:br>
              <a:rPr lang="pt-BR" sz="10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00" b="0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1000" b="0" dirty="0">
              <a:solidFill>
                <a:srgbClr val="00B0F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>
              <a:spcBef>
                <a:spcPts val="0"/>
              </a:spcBef>
            </a:pP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Relato de caso de granuloma </a:t>
            </a:r>
            <a:r>
              <a:rPr lang="pt-BR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piogênico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subconjuntival, secundário a presença de faixa de silicone para </a:t>
            </a:r>
            <a:r>
              <a:rPr lang="pt-BR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introflexão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escleral. </a:t>
            </a:r>
          </a:p>
          <a:p>
            <a:pPr algn="just" rtl="0">
              <a:spcBef>
                <a:spcPts val="0"/>
              </a:spcBef>
            </a:pPr>
            <a:br>
              <a:rPr lang="pt-BR" sz="10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00" b="0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endParaRPr lang="pt-BR" sz="1000" b="0" dirty="0">
              <a:solidFill>
                <a:srgbClr val="00B0F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>
              <a:spcBef>
                <a:spcPts val="0"/>
              </a:spcBef>
            </a:pP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J.C., masculino, branco, 57 anos, diabético, </a:t>
            </a:r>
            <a:r>
              <a:rPr lang="pt-BR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pseudofácico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em ambos os olhos (AO) e com miopia patológica corrigida por </a:t>
            </a:r>
            <a:r>
              <a:rPr lang="pt-BR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ceratotomia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radial. Apresentou descolamento de retina </a:t>
            </a:r>
            <a:r>
              <a:rPr lang="pt-BR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regmatogênico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AO, em olho direito em 2019, sem proposta cirúrgica, e no olho esquerdo (OE) em 2021, no qual foi submetido a vitrectomia posterior via </a:t>
            </a:r>
            <a:r>
              <a:rPr lang="pt-BR" sz="10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pars</a:t>
            </a:r>
            <a:r>
              <a:rPr lang="pt-BR" sz="10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plana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com injeção de óleo de silicone e </a:t>
            </a:r>
            <a:r>
              <a:rPr lang="pt-BR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introflexão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escleral em 360 graus. No pós-operatório tardio, evoluiu com tumoração conjuntival inflamatória, exsudativa e de crescimento lento na região temporal superior OE mantendo visão 0,1 em olho único (Figuras 1 e 2). Foi realizada biópsia incisional, evidenciando granuloma </a:t>
            </a:r>
            <a:r>
              <a:rPr lang="pt-BR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piogênico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Devido à natureza benigna do material e considerando que o paciente possui visão monocular, optou-se pela ressecção ampla da lesão, que manifestou novo crescimento após 6 meses.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departamento cirúrgico de referência optou pela não retirada do </a:t>
            </a:r>
            <a:r>
              <a:rPr lang="pt-BR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exoimplante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 pela extração do óleo de silicone com avaliações frequentes e tratamento medicamentoso para o controle da inflamação.</a:t>
            </a:r>
            <a:endParaRPr lang="pt-BR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>
              <a:spcBef>
                <a:spcPts val="0"/>
              </a:spcBef>
            </a:pPr>
            <a:endParaRPr lang="pt-BR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>
              <a:spcBef>
                <a:spcPts val="0"/>
              </a:spcBef>
            </a:pPr>
            <a:endParaRPr lang="pt-BR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>
              <a:spcBef>
                <a:spcPts val="0"/>
              </a:spcBef>
            </a:pPr>
            <a:endParaRPr lang="pt-BR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>
              <a:spcBef>
                <a:spcPts val="0"/>
              </a:spcBef>
            </a:pPr>
            <a:endParaRPr lang="pt-BR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>
              <a:spcBef>
                <a:spcPts val="0"/>
              </a:spcBef>
            </a:pPr>
            <a:endParaRPr lang="pt-BR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>
              <a:spcBef>
                <a:spcPts val="0"/>
              </a:spcBef>
            </a:pPr>
            <a:endParaRPr lang="pt-BR" sz="10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>
              <a:spcBef>
                <a:spcPts val="0"/>
              </a:spcBef>
            </a:pP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>
              <a:spcBef>
                <a:spcPts val="0"/>
              </a:spcBef>
            </a:pPr>
            <a:endParaRPr lang="pt-BR" sz="1000" b="0" dirty="0">
              <a:solidFill>
                <a:srgbClr val="00B0F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>
              <a:spcBef>
                <a:spcPts val="0"/>
              </a:spcBef>
            </a:pP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1 	      Figura 2</a:t>
            </a:r>
            <a:endParaRPr lang="pt-BR" sz="10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>
              <a:spcBef>
                <a:spcPts val="0"/>
              </a:spcBef>
            </a:pPr>
            <a:br>
              <a:rPr lang="pt-BR" sz="1000" b="0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00" b="0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endParaRPr lang="pt-BR" sz="1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>
              <a:spcBef>
                <a:spcPts val="0"/>
              </a:spcBef>
            </a:pP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Apesar de rara, há relatos da formação de granuloma </a:t>
            </a:r>
            <a:r>
              <a:rPr lang="pt-BR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piogênico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subconjuntival como complicação secundária à presença da faixa de silicone para </a:t>
            </a:r>
            <a:r>
              <a:rPr lang="pt-BR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introflexão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escleral. Alguns casos refratários tiveram sucesso terapêutico com o uso tópico de </a:t>
            </a:r>
            <a:r>
              <a:rPr lang="pt-BR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antimetabólitos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como 5-FU, e outros, após serem submetidos até mesmo à braquiterapia³. </a:t>
            </a:r>
            <a:endParaRPr lang="pt-BR" sz="10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>
              <a:spcBef>
                <a:spcPts val="0"/>
              </a:spcBef>
            </a:pPr>
            <a:br>
              <a:rPr lang="pt-BR" sz="10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600" b="0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BIBLIOGRAFIA</a:t>
            </a:r>
            <a:endParaRPr lang="pt-BR" sz="600" b="0" dirty="0">
              <a:solidFill>
                <a:srgbClr val="00B0F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>
              <a:spcBef>
                <a:spcPts val="0"/>
              </a:spcBef>
            </a:pP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1 - ZISMAN, Márcio Til; BOTEON, Joel Edmur. Granuloma </a:t>
            </a:r>
            <a:r>
              <a:rPr lang="pt-BR" sz="6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piogênico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como complicação da </a:t>
            </a:r>
            <a:r>
              <a:rPr lang="pt-BR" sz="6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tarsoconjuntivoceratoplastia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600" b="0" i="1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Arq. Bras. </a:t>
            </a:r>
            <a:r>
              <a:rPr lang="pt-BR" sz="600" b="0" i="1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Oftal</a:t>
            </a:r>
            <a:r>
              <a:rPr lang="pt-BR" sz="600" b="0" i="1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v. 57, n. 3, junho de 1994.</a:t>
            </a:r>
            <a:endParaRPr lang="pt-BR" sz="6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>
              <a:spcBef>
                <a:spcPts val="0"/>
              </a:spcBef>
            </a:pP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2- DAMASCENO, E. F.; PEREIRA, C.; DAMASCENO, N. A. P.; HOROWITZ, S. A. P.; AMARAL FILHO, O. M. B. </a:t>
            </a:r>
            <a:r>
              <a:rPr lang="pt-BR" sz="6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Pyogenic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granuloma </a:t>
            </a:r>
            <a:r>
              <a:rPr lang="pt-BR" sz="6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retinal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detachment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surgery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scleral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buckle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case report. </a:t>
            </a:r>
            <a:r>
              <a:rPr lang="pt-BR" sz="6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Arq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Bras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Oftalmol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[Internet]. 2009 Jul;72(4):543–544. </a:t>
            </a:r>
            <a:r>
              <a:rPr lang="pt-BR" sz="6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https://doi.org/10.1590/S0004-27492009000400021</a:t>
            </a:r>
            <a:endParaRPr lang="pt-BR" sz="6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>
              <a:spcBef>
                <a:spcPts val="0"/>
              </a:spcBef>
            </a:pP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3- GUNDUZ, K.; SHIELDS, C. L.; SHIELDS, J. A.; ZHAO, D. Y. Plaque </a:t>
            </a:r>
            <a:r>
              <a:rPr lang="pt-BR" sz="6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radiation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BR" sz="6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recurrent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conjunctival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pyogenic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granuloma. Arch </a:t>
            </a:r>
            <a:r>
              <a:rPr lang="pt-BR" sz="6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Ophthalmol</a:t>
            </a:r>
            <a:r>
              <a:rPr lang="pt-BR" sz="6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., v. 116, n. 4, p. 538-539, </a:t>
            </a:r>
            <a:endParaRPr lang="pt-BR" sz="1000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7" name="Imagem 6" descr="Homem de óculos com a mão na boca&#10;&#10;Descrição gerada automaticamente com confiança média">
            <a:extLst>
              <a:ext uri="{FF2B5EF4-FFF2-40B4-BE49-F238E27FC236}">
                <a16:creationId xmlns:a16="http://schemas.microsoft.com/office/drawing/2014/main" id="{DF46FE40-47DC-E2AE-3207-8E507F2C270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70" t="23246" r="25430" b="42888"/>
          <a:stretch/>
        </p:blipFill>
        <p:spPr>
          <a:xfrm>
            <a:off x="2631177" y="4524909"/>
            <a:ext cx="1085502" cy="1029743"/>
          </a:xfrm>
          <a:prstGeom prst="rect">
            <a:avLst/>
          </a:prstGeom>
        </p:spPr>
      </p:pic>
      <p:pic>
        <p:nvPicPr>
          <p:cNvPr id="13" name="Imagem 12" descr="Rosto de homem visto de perto&#10;&#10;Descrição gerada automaticamente">
            <a:extLst>
              <a:ext uri="{FF2B5EF4-FFF2-40B4-BE49-F238E27FC236}">
                <a16:creationId xmlns:a16="http://schemas.microsoft.com/office/drawing/2014/main" id="{278362D1-C0AE-EC8A-A35A-5144EF06611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0" t="32150" r="31956" b="36084"/>
          <a:stretch/>
        </p:blipFill>
        <p:spPr>
          <a:xfrm>
            <a:off x="3730403" y="4524907"/>
            <a:ext cx="1289620" cy="102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592</Words>
  <Application>Microsoft Office PowerPoint</Application>
  <PresentationFormat>Apresentação na tela (16:9)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daniel donadelli</cp:lastModifiedBy>
  <cp:revision>14</cp:revision>
  <dcterms:created xsi:type="dcterms:W3CDTF">2024-01-09T13:58:08Z</dcterms:created>
  <dcterms:modified xsi:type="dcterms:W3CDTF">2024-01-31T16:41:59Z</dcterms:modified>
</cp:coreProperties>
</file>