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29" algn="l" defTabSz="91410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76" y="-83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CB55-D590-4486-BC06-D165CE4EDCBC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1C700-0E04-402C-8A0D-76CDB0DFD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25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1C700-0E04-402C-8A0D-76CDB0DFD4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70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9" y="366186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366186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0"/>
            <a:ext cx="4371975" cy="2000249"/>
          </a:xfrm>
        </p:spPr>
        <p:txBody>
          <a:bodyPr anchor="b"/>
          <a:lstStyle>
            <a:lvl1pPr marL="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1pPr>
            <a:lvl2pPr marL="37147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14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884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5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2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29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769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7" y="2133603"/>
            <a:ext cx="2271713" cy="6034617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4" y="2133603"/>
            <a:ext cx="2271713" cy="6034617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7" y="2046818"/>
            <a:ext cx="2272606" cy="853016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6" b="1"/>
            </a:lvl2pPr>
            <a:lvl3pPr marL="742942" indent="0">
              <a:buNone/>
              <a:defRPr sz="1463" b="1"/>
            </a:lvl3pPr>
            <a:lvl4pPr marL="1114414" indent="0">
              <a:buNone/>
              <a:defRPr sz="1300" b="1"/>
            </a:lvl4pPr>
            <a:lvl5pPr marL="1485884" indent="0">
              <a:buNone/>
              <a:defRPr sz="1300" b="1"/>
            </a:lvl5pPr>
            <a:lvl6pPr marL="1857356" indent="0">
              <a:buNone/>
              <a:defRPr sz="1300" b="1"/>
            </a:lvl6pPr>
            <a:lvl7pPr marL="2228826" indent="0">
              <a:buNone/>
              <a:defRPr sz="1300" b="1"/>
            </a:lvl7pPr>
            <a:lvl8pPr marL="2600297" indent="0">
              <a:buNone/>
              <a:defRPr sz="1300" b="1"/>
            </a:lvl8pPr>
            <a:lvl9pPr marL="2971769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7" y="2899833"/>
            <a:ext cx="2272606" cy="5268384"/>
          </a:xfrm>
        </p:spPr>
        <p:txBody>
          <a:bodyPr/>
          <a:lstStyle>
            <a:lvl1pPr>
              <a:defRPr sz="1950"/>
            </a:lvl1pPr>
            <a:lvl2pPr>
              <a:defRPr sz="1626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9" y="2046818"/>
            <a:ext cx="2273498" cy="853016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6" b="1"/>
            </a:lvl2pPr>
            <a:lvl3pPr marL="742942" indent="0">
              <a:buNone/>
              <a:defRPr sz="1463" b="1"/>
            </a:lvl3pPr>
            <a:lvl4pPr marL="1114414" indent="0">
              <a:buNone/>
              <a:defRPr sz="1300" b="1"/>
            </a:lvl4pPr>
            <a:lvl5pPr marL="1485884" indent="0">
              <a:buNone/>
              <a:defRPr sz="1300" b="1"/>
            </a:lvl5pPr>
            <a:lvl6pPr marL="1857356" indent="0">
              <a:buNone/>
              <a:defRPr sz="1300" b="1"/>
            </a:lvl6pPr>
            <a:lvl7pPr marL="2228826" indent="0">
              <a:buNone/>
              <a:defRPr sz="1300" b="1"/>
            </a:lvl7pPr>
            <a:lvl8pPr marL="2600297" indent="0">
              <a:buNone/>
              <a:defRPr sz="1300" b="1"/>
            </a:lvl8pPr>
            <a:lvl9pPr marL="2971769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9" y="2899833"/>
            <a:ext cx="2273498" cy="5268384"/>
          </a:xfrm>
        </p:spPr>
        <p:txBody>
          <a:bodyPr/>
          <a:lstStyle>
            <a:lvl1pPr>
              <a:defRPr sz="1950"/>
            </a:lvl1pPr>
            <a:lvl2pPr>
              <a:defRPr sz="1626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8"/>
            <a:ext cx="1692176" cy="1549400"/>
          </a:xfrm>
        </p:spPr>
        <p:txBody>
          <a:bodyPr anchor="b"/>
          <a:lstStyle>
            <a:lvl1pPr algn="l">
              <a:defRPr sz="1626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8" y="364070"/>
            <a:ext cx="2875359" cy="780415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6"/>
            </a:lvl4pPr>
            <a:lvl5pPr>
              <a:defRPr sz="1626"/>
            </a:lvl5pPr>
            <a:lvl6pPr>
              <a:defRPr sz="1626"/>
            </a:lvl6pPr>
            <a:lvl7pPr>
              <a:defRPr sz="1626"/>
            </a:lvl7pPr>
            <a:lvl8pPr>
              <a:defRPr sz="1626"/>
            </a:lvl8pPr>
            <a:lvl9pPr>
              <a:defRPr sz="162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9"/>
            <a:ext cx="1692176" cy="6254751"/>
          </a:xfrm>
        </p:spPr>
        <p:txBody>
          <a:bodyPr/>
          <a:lstStyle>
            <a:lvl1pPr marL="0" indent="0">
              <a:buNone/>
              <a:defRPr sz="1138"/>
            </a:lvl1pPr>
            <a:lvl2pPr marL="371471" indent="0">
              <a:buNone/>
              <a:defRPr sz="975"/>
            </a:lvl2pPr>
            <a:lvl3pPr marL="742942" indent="0">
              <a:buNone/>
              <a:defRPr sz="812"/>
            </a:lvl3pPr>
            <a:lvl4pPr marL="1114414" indent="0">
              <a:buNone/>
              <a:defRPr sz="731"/>
            </a:lvl4pPr>
            <a:lvl5pPr marL="1485884" indent="0">
              <a:buNone/>
              <a:defRPr sz="731"/>
            </a:lvl5pPr>
            <a:lvl6pPr marL="1857356" indent="0">
              <a:buNone/>
              <a:defRPr sz="731"/>
            </a:lvl6pPr>
            <a:lvl7pPr marL="2228826" indent="0">
              <a:buNone/>
              <a:defRPr sz="731"/>
            </a:lvl7pPr>
            <a:lvl8pPr marL="2600297" indent="0">
              <a:buNone/>
              <a:defRPr sz="731"/>
            </a:lvl8pPr>
            <a:lvl9pPr marL="2971769" indent="0">
              <a:buNone/>
              <a:defRPr sz="73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3"/>
            <a:ext cx="3086100" cy="755651"/>
          </a:xfrm>
        </p:spPr>
        <p:txBody>
          <a:bodyPr anchor="b"/>
          <a:lstStyle>
            <a:lvl1pPr algn="l">
              <a:defRPr sz="1626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2600"/>
            </a:lvl1pPr>
            <a:lvl2pPr marL="371471" indent="0">
              <a:buNone/>
              <a:defRPr sz="2275"/>
            </a:lvl2pPr>
            <a:lvl3pPr marL="742942" indent="0">
              <a:buNone/>
              <a:defRPr sz="1950"/>
            </a:lvl3pPr>
            <a:lvl4pPr marL="1114414" indent="0">
              <a:buNone/>
              <a:defRPr sz="1626"/>
            </a:lvl4pPr>
            <a:lvl5pPr marL="1485884" indent="0">
              <a:buNone/>
              <a:defRPr sz="1626"/>
            </a:lvl5pPr>
            <a:lvl6pPr marL="1857356" indent="0">
              <a:buNone/>
              <a:defRPr sz="1626"/>
            </a:lvl6pPr>
            <a:lvl7pPr marL="2228826" indent="0">
              <a:buNone/>
              <a:defRPr sz="1626"/>
            </a:lvl7pPr>
            <a:lvl8pPr marL="2600297" indent="0">
              <a:buNone/>
              <a:defRPr sz="1626"/>
            </a:lvl8pPr>
            <a:lvl9pPr marL="2971769" indent="0">
              <a:buNone/>
              <a:defRPr sz="1626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4"/>
            <a:ext cx="3086100" cy="1073149"/>
          </a:xfrm>
        </p:spPr>
        <p:txBody>
          <a:bodyPr/>
          <a:lstStyle>
            <a:lvl1pPr marL="0" indent="0">
              <a:buNone/>
              <a:defRPr sz="1138"/>
            </a:lvl1pPr>
            <a:lvl2pPr marL="371471" indent="0">
              <a:buNone/>
              <a:defRPr sz="975"/>
            </a:lvl2pPr>
            <a:lvl3pPr marL="742942" indent="0">
              <a:buNone/>
              <a:defRPr sz="812"/>
            </a:lvl3pPr>
            <a:lvl4pPr marL="1114414" indent="0">
              <a:buNone/>
              <a:defRPr sz="731"/>
            </a:lvl4pPr>
            <a:lvl5pPr marL="1485884" indent="0">
              <a:buNone/>
              <a:defRPr sz="731"/>
            </a:lvl5pPr>
            <a:lvl6pPr marL="1857356" indent="0">
              <a:buNone/>
              <a:defRPr sz="731"/>
            </a:lvl6pPr>
            <a:lvl7pPr marL="2228826" indent="0">
              <a:buNone/>
              <a:defRPr sz="731"/>
            </a:lvl7pPr>
            <a:lvl8pPr marL="2600297" indent="0">
              <a:buNone/>
              <a:defRPr sz="731"/>
            </a:lvl8pPr>
            <a:lvl9pPr marL="2971769" indent="0">
              <a:buNone/>
              <a:defRPr sz="73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3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5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5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5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2942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3" indent="-278603" algn="l" defTabSz="7429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1" indent="-232169" algn="l" defTabSz="742942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78" indent="-185736" algn="l" defTabSz="742942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8" indent="-185736" algn="l" defTabSz="742942" rtl="0" eaLnBrk="1" latinLnBrk="0" hangingPunct="1">
        <a:spcBef>
          <a:spcPct val="20000"/>
        </a:spcBef>
        <a:buFont typeface="Arial" pitchFamily="34" charset="0"/>
        <a:buChar char="–"/>
        <a:defRPr sz="1626" kern="1200">
          <a:solidFill>
            <a:schemeClr val="tx1"/>
          </a:solidFill>
          <a:latin typeface="+mn-lt"/>
          <a:ea typeface="+mn-ea"/>
          <a:cs typeface="+mn-cs"/>
        </a:defRPr>
      </a:lvl4pPr>
      <a:lvl5pPr marL="1671620" indent="-185736" algn="l" defTabSz="742942" rtl="0" eaLnBrk="1" latinLnBrk="0" hangingPunct="1">
        <a:spcBef>
          <a:spcPct val="20000"/>
        </a:spcBef>
        <a:buFont typeface="Arial" pitchFamily="34" charset="0"/>
        <a:buChar char="»"/>
        <a:defRPr sz="1626" kern="1200">
          <a:solidFill>
            <a:schemeClr val="tx1"/>
          </a:solidFill>
          <a:latin typeface="+mn-lt"/>
          <a:ea typeface="+mn-ea"/>
          <a:cs typeface="+mn-cs"/>
        </a:defRPr>
      </a:lvl5pPr>
      <a:lvl6pPr marL="2043091" indent="-185736" algn="l" defTabSz="742942" rtl="0" eaLnBrk="1" latinLnBrk="0" hangingPunct="1">
        <a:spcBef>
          <a:spcPct val="20000"/>
        </a:spcBef>
        <a:buFont typeface="Arial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2" indent="-185736" algn="l" defTabSz="742942" rtl="0" eaLnBrk="1" latinLnBrk="0" hangingPunct="1">
        <a:spcBef>
          <a:spcPct val="20000"/>
        </a:spcBef>
        <a:buFont typeface="Arial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7pPr>
      <a:lvl8pPr marL="2786033" indent="-185736" algn="l" defTabSz="742942" rtl="0" eaLnBrk="1" latinLnBrk="0" hangingPunct="1">
        <a:spcBef>
          <a:spcPct val="20000"/>
        </a:spcBef>
        <a:buFont typeface="Arial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8pPr>
      <a:lvl9pPr marL="3157504" indent="-185736" algn="l" defTabSz="742942" rtl="0" eaLnBrk="1" latinLnBrk="0" hangingPunct="1">
        <a:spcBef>
          <a:spcPct val="20000"/>
        </a:spcBef>
        <a:buFont typeface="Arial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1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42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14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84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56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6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97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69" algn="l" defTabSz="74294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87474" y="87749"/>
            <a:ext cx="4968552" cy="6366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-989" y="1735949"/>
            <a:ext cx="25311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pt-BR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 ceratoplastia lamelar é uma opção de transplante que corrige lesões profundas e pequenas perfurações corneanas (Kim </a:t>
            </a:r>
            <a:r>
              <a:rPr lang="pt-BR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al. </a:t>
            </a:r>
            <a:r>
              <a:rPr lang="pt-BR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2019). O objetivo desse trabalho é relatar um caso de ceratoplastia lamelar autóloga </a:t>
            </a:r>
            <a:r>
              <a:rPr lang="pt-BR" sz="1000" dirty="0">
                <a:latin typeface="Arial" panose="020B0604020202020204" pitchFamily="34" charset="0"/>
                <a:ea typeface="Calibri" panose="020F0502020204030204" pitchFamily="34" charset="0"/>
              </a:rPr>
              <a:t>para</a:t>
            </a:r>
            <a:r>
              <a:rPr lang="pt-BR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perfuração corneana em um Pug. Palavras-chave: autólogo, ceratoplastia, córnea.</a:t>
            </a:r>
            <a:endParaRPr lang="pt-BR" sz="1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768" y="610721"/>
            <a:ext cx="4078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CERATOPLASTIA LAMELAR AUTÓLOGA PARA CORREÇÃO DE PERFURAÇÃO CORNEANA EM PUG</a:t>
            </a:r>
            <a:endParaRPr lang="en-US" sz="10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9007" y="945857"/>
            <a:ext cx="5143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9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Ulisses José Costa Rodrigues¹; Laise Michi Yamashiro²; Eric Orlando Barbosa Momesso²</a:t>
            </a: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¹ Médico Veterinário Pós-Graduando em Oftalmologia Veterinária - Anclivepa/SP</a:t>
            </a:r>
          </a:p>
          <a:p>
            <a:pPr algn="ctr"/>
            <a:r>
              <a:rPr lang="pt-BR" altLang="pt-BR" sz="9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² Médica (o) Veterinária (o) especializada em Oftalmologia Veterinária – Anclivepa/SP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7473" y="9036496"/>
            <a:ext cx="4990951" cy="5297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7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0415A3-3A7C-C70F-7DAF-87CF719772C0}"/>
              </a:ext>
            </a:extLst>
          </p:cNvPr>
          <p:cNvSpPr txBox="1"/>
          <p:nvPr/>
        </p:nvSpPr>
        <p:spPr>
          <a:xfrm>
            <a:off x="9757" y="1491963"/>
            <a:ext cx="2489412" cy="2462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48CE60EF-93E4-5CF6-40B1-C66E0A40EEFB}"/>
              </a:ext>
            </a:extLst>
          </p:cNvPr>
          <p:cNvSpPr txBox="1"/>
          <p:nvPr/>
        </p:nvSpPr>
        <p:spPr>
          <a:xfrm>
            <a:off x="9352" y="3203937"/>
            <a:ext cx="2509693" cy="2462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B49BD06E-7DAD-133F-95BB-2FB0401DF6B6}"/>
              </a:ext>
            </a:extLst>
          </p:cNvPr>
          <p:cNvSpPr txBox="1"/>
          <p:nvPr/>
        </p:nvSpPr>
        <p:spPr>
          <a:xfrm>
            <a:off x="-11259" y="3495538"/>
            <a:ext cx="2522497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pt-BR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Foi atendido um Pug, 2 anos, com olho único, olho direito (OD), apresentando pequena perfuração corneana tamponada (Figura 1). Foi indicado ceratoplastia lamelar utilizando lamela de córnea autóloga. O tecido doador foi obtido na porção saudável do próprio OD, localizada na região temporal da córnea, de onde foi retirada uma lamela de 40% de espessura e 5 mm de circunferência, portanto, 1 mm maior que a área da lesão. A lamela foi posicionada de maneira que as bordas entre ela e a área receptora ficassem bem coaptadas para receberem 8 pontos equidistantes em padrão simples separado (Figura 2). Por fim, foi colocada lente de contato </a:t>
            </a:r>
            <a:r>
              <a:rPr lang="pt-BR" sz="1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Acuvue</a:t>
            </a:r>
            <a:r>
              <a:rPr lang="pt-BR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®, realizada tarsorrafia temporária por 7 dias, visando conforto e proteção, também foi prescrito analgésico, antibiótico e lubrificante.</a:t>
            </a:r>
          </a:p>
        </p:txBody>
      </p:sp>
      <p:sp>
        <p:nvSpPr>
          <p:cNvPr id="14" name="CaixaDeTexto 7">
            <a:extLst>
              <a:ext uri="{FF2B5EF4-FFF2-40B4-BE49-F238E27FC236}">
                <a16:creationId xmlns:a16="http://schemas.microsoft.com/office/drawing/2014/main" id="{D4A6D00C-EA48-CA0D-1F94-889C87ABC8BE}"/>
              </a:ext>
            </a:extLst>
          </p:cNvPr>
          <p:cNvSpPr txBox="1"/>
          <p:nvPr/>
        </p:nvSpPr>
        <p:spPr>
          <a:xfrm>
            <a:off x="2704849" y="4401038"/>
            <a:ext cx="1916447" cy="192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50"/>
              </a:spcAft>
            </a:pPr>
            <a:endParaRPr lang="pt-BR" sz="6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EC7F424B-E59C-9FF4-4A3D-634E62C17394}"/>
              </a:ext>
            </a:extLst>
          </p:cNvPr>
          <p:cNvSpPr txBox="1"/>
          <p:nvPr/>
        </p:nvSpPr>
        <p:spPr>
          <a:xfrm>
            <a:off x="2530796" y="4622639"/>
            <a:ext cx="2612704" cy="2462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8" name="CaixaDeTexto 7">
            <a:extLst>
              <a:ext uri="{FF2B5EF4-FFF2-40B4-BE49-F238E27FC236}">
                <a16:creationId xmlns:a16="http://schemas.microsoft.com/office/drawing/2014/main" id="{117275AC-3400-48BA-E750-EF388B1EC670}"/>
              </a:ext>
            </a:extLst>
          </p:cNvPr>
          <p:cNvSpPr txBox="1"/>
          <p:nvPr/>
        </p:nvSpPr>
        <p:spPr>
          <a:xfrm>
            <a:off x="2509694" y="4835281"/>
            <a:ext cx="263380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650"/>
              </a:spcAft>
            </a:pPr>
            <a:r>
              <a:rPr lang="pt-BR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Optou-se pela técnica de ceratoplastia lamelar autóloga devido às condições de olho único, perfuração pequena, praticidade de obter tecido doador, melhor prognóstico na transparência e menor probabilidade de rejeição.</a:t>
            </a:r>
          </a:p>
        </p:txBody>
      </p:sp>
      <p:sp>
        <p:nvSpPr>
          <p:cNvPr id="19" name="CaixaDeTexto 7">
            <a:extLst>
              <a:ext uri="{FF2B5EF4-FFF2-40B4-BE49-F238E27FC236}">
                <a16:creationId xmlns:a16="http://schemas.microsoft.com/office/drawing/2014/main" id="{E710EE57-FE77-52E2-24E5-A20239FC516D}"/>
              </a:ext>
            </a:extLst>
          </p:cNvPr>
          <p:cNvSpPr txBox="1"/>
          <p:nvPr/>
        </p:nvSpPr>
        <p:spPr>
          <a:xfrm>
            <a:off x="2507906" y="6088654"/>
            <a:ext cx="2599610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pt-BR" sz="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900" kern="100" dirty="0">
                <a:latin typeface="Arial" panose="020B0604020202020204" pitchFamily="34" charset="0"/>
                <a:cs typeface="Arial" panose="020B0604020202020204" pitchFamily="34" charset="0"/>
              </a:rPr>
              <a:t>. M. DORBANDT; P. A. MOORE; K. E. MIRNA. Outcome conjuntival flap repair of corneal defects without an acelular submucosa implant in 73 canines eyes. Veterinary of Ophthalmology, v. 18, p. 116-122, 2015.</a:t>
            </a:r>
          </a:p>
          <a:p>
            <a:pPr algn="just"/>
            <a:r>
              <a:rPr lang="pt-BR" sz="900" kern="100" dirty="0">
                <a:latin typeface="Arial" panose="020B0604020202020204" pitchFamily="34" charset="0"/>
                <a:cs typeface="Arial" panose="020B0604020202020204" pitchFamily="34" charset="0"/>
              </a:rPr>
              <a:t>M. JAKSZ; M. C. FISCHER; E. F. ROMERO; C. BUSSE. Autologous CornealGraft For The Treatment Of Deep Corneal Defects In Dogs: 15 Cases (2014‐2017). Journal Of Small Animal Practice, v 62, p. 123–130, 2020.</a:t>
            </a:r>
          </a:p>
          <a:p>
            <a:pPr algn="just"/>
            <a:r>
              <a:rPr lang="pt-BR" sz="900" kern="100" dirty="0">
                <a:latin typeface="Arial" panose="020B0604020202020204" pitchFamily="34" charset="0"/>
                <a:cs typeface="Arial" panose="020B0604020202020204" pitchFamily="34" charset="0"/>
              </a:rPr>
              <a:t>R. P. LACERDA; M.T. P. GIMENEZ; F. LAGUNA; D. COSTA; J. RÍOS; M. LEIVA. Corneal Grafting for the Treatment of full Thickness Corneal Defects in Dogs: A Review of 50 Cases. Veterinary Ophthalmology, v.20, p. 1-10, 2016.</a:t>
            </a:r>
          </a:p>
          <a:p>
            <a:pPr algn="just"/>
            <a:r>
              <a:rPr lang="pt-BR" sz="900" kern="100" dirty="0">
                <a:latin typeface="Arial" panose="020B0604020202020204" pitchFamily="34" charset="0"/>
                <a:cs typeface="Arial" panose="020B0604020202020204" pitchFamily="34" charset="0"/>
              </a:rPr>
              <a:t>S. Y. KIM; J. Y. KIM; S. W. JEONG. Long Term Evaluation of Autologous Lamellar Corneal Grafts for the Treatment of Deep Corneal Ulcer in Four Dogs: A Case Report. Veterinarni Medicina, v.64, p. 1-8, 2019.</a:t>
            </a:r>
          </a:p>
        </p:txBody>
      </p:sp>
      <p:sp>
        <p:nvSpPr>
          <p:cNvPr id="20" name="CaixaDeTexto 6">
            <a:extLst>
              <a:ext uri="{FF2B5EF4-FFF2-40B4-BE49-F238E27FC236}">
                <a16:creationId xmlns:a16="http://schemas.microsoft.com/office/drawing/2014/main" id="{9D43E8DA-8F2C-D199-E28B-D2BB117FDAA0}"/>
              </a:ext>
            </a:extLst>
          </p:cNvPr>
          <p:cNvSpPr txBox="1"/>
          <p:nvPr/>
        </p:nvSpPr>
        <p:spPr>
          <a:xfrm>
            <a:off x="2530796" y="5854264"/>
            <a:ext cx="2612704" cy="2462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</p:txBody>
      </p:sp>
      <p:pic>
        <p:nvPicPr>
          <p:cNvPr id="21" name="Imagem 1" descr="Uma imagem contendo pequeno, segurando, mesa, vidro&#10;&#10;Descrição gerada automaticamente">
            <a:extLst>
              <a:ext uri="{FF2B5EF4-FFF2-40B4-BE49-F238E27FC236}">
                <a16:creationId xmlns:a16="http://schemas.microsoft.com/office/drawing/2014/main" id="{E5C9A338-B127-9E39-AF64-772D752C0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1" y="6810986"/>
            <a:ext cx="806408" cy="70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261F07-9006-222B-C572-45EAEAFFC35C}"/>
              </a:ext>
            </a:extLst>
          </p:cNvPr>
          <p:cNvSpPr txBox="1"/>
          <p:nvPr/>
        </p:nvSpPr>
        <p:spPr>
          <a:xfrm>
            <a:off x="166831" y="7548346"/>
            <a:ext cx="994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Figura 1: Lesão tamponada</a:t>
            </a:r>
          </a:p>
        </p:txBody>
      </p:sp>
      <p:pic>
        <p:nvPicPr>
          <p:cNvPr id="24" name="Imagem 1" descr="Uma imagem contendo no interior, mesa, segurando, pequeno&#10;&#10;Descrição gerada automaticamente">
            <a:extLst>
              <a:ext uri="{FF2B5EF4-FFF2-40B4-BE49-F238E27FC236}">
                <a16:creationId xmlns:a16="http://schemas.microsoft.com/office/drawing/2014/main" id="{B573282D-06BB-3E6C-3933-484DDF362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014" y="6812002"/>
            <a:ext cx="806408" cy="71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3D30AD-336B-B8EC-C46A-9CF89379C005}"/>
              </a:ext>
            </a:extLst>
          </p:cNvPr>
          <p:cNvSpPr txBox="1"/>
          <p:nvPr/>
        </p:nvSpPr>
        <p:spPr>
          <a:xfrm>
            <a:off x="1654212" y="7535496"/>
            <a:ext cx="1141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Figura 2: 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Pós-cirúrgico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BEE00-2EFD-7F0C-BD96-10B574DEC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25" y="7813614"/>
            <a:ext cx="750952" cy="65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F9AD6C-9F0E-E901-765F-21DE24E15B21}"/>
              </a:ext>
            </a:extLst>
          </p:cNvPr>
          <p:cNvSpPr txBox="1"/>
          <p:nvPr/>
        </p:nvSpPr>
        <p:spPr>
          <a:xfrm>
            <a:off x="2525124" y="1482929"/>
            <a:ext cx="260294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kern="100" dirty="0">
                <a:latin typeface="Arial" panose="020B0604020202020204" pitchFamily="34" charset="0"/>
                <a:cs typeface="Arial" panose="020B0604020202020204" pitchFamily="34" charset="0"/>
              </a:rPr>
              <a:t>tarsorrafia e a lente de contato, com 21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dias, os pontos, e após 60 dias o paciente recebeu alta, mantendo a prescrição de lubrificante na frequência de 2 vezes ao dia em uso contínuo. O resultado foi olho íntegro, visual, com pigmentação discreta e leucoma moderado (Figura 3). Dorbandt 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. 2015 e Lacerda 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. 2016 afirmam que nas técnicas de enxertos conjuntivais são observados prejuízos na transparência quando comparados aos transplantes de córnea. Estudos de Jaksz 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. (2020),  evidenciam que as vantagens do transplante autólogo estão relacionadas à disponibilidade de tecido saudável para a realização da técnica, bem como à minimização dos efeitos antigênicos entre receptor e tecido doador, reduzindo substancialmente as chances de rejeição do enxerto.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AB23128F-4223-222A-7566-E967402829ED}"/>
              </a:ext>
            </a:extLst>
          </p:cNvPr>
          <p:cNvSpPr txBox="1"/>
          <p:nvPr/>
        </p:nvSpPr>
        <p:spPr>
          <a:xfrm>
            <a:off x="1600977" y="8016861"/>
            <a:ext cx="80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kern="100" dirty="0"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</a:p>
          <a:p>
            <a:r>
              <a:rPr lang="pt-BR" sz="800" kern="100" dirty="0">
                <a:latin typeface="Arial" panose="020B0604020202020204" pitchFamily="34" charset="0"/>
                <a:cs typeface="Arial" panose="020B0604020202020204" pitchFamily="34" charset="0"/>
              </a:rPr>
              <a:t>Resultado pós-alta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3449929E-D3C4-F943-9D05-6E93D353C2E7}"/>
              </a:ext>
            </a:extLst>
          </p:cNvPr>
          <p:cNvSpPr txBox="1"/>
          <p:nvPr/>
        </p:nvSpPr>
        <p:spPr>
          <a:xfrm>
            <a:off x="-14591" y="8524353"/>
            <a:ext cx="2522497" cy="2462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A3DBBB0-492C-B298-B957-527719E95537}"/>
              </a:ext>
            </a:extLst>
          </p:cNvPr>
          <p:cNvSpPr txBox="1"/>
          <p:nvPr/>
        </p:nvSpPr>
        <p:spPr>
          <a:xfrm>
            <a:off x="-6748" y="8776558"/>
            <a:ext cx="257655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000" kern="100" dirty="0">
                <a:latin typeface="Arial" panose="020B0604020202020204" pitchFamily="34" charset="0"/>
                <a:cs typeface="Arial" panose="020B0604020202020204" pitchFamily="34" charset="0"/>
              </a:rPr>
              <a:t>        Após 7 dias, foram retiradas a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2951D7D-94F4-B4C4-75F5-BBE111737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530" y="305480"/>
            <a:ext cx="642148" cy="2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665</Words>
  <Application>Microsoft Office PowerPoint</Application>
  <PresentationFormat>Apresentação na tela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Priscila Batista</cp:lastModifiedBy>
  <cp:revision>100</cp:revision>
  <dcterms:created xsi:type="dcterms:W3CDTF">2024-01-09T13:58:08Z</dcterms:created>
  <dcterms:modified xsi:type="dcterms:W3CDTF">2024-01-31T15:44:20Z</dcterms:modified>
</cp:coreProperties>
</file>