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5143500" cy="9144000" type="screen16x9"/>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48"/>
  </p:normalViewPr>
  <p:slideViewPr>
    <p:cSldViewPr>
      <p:cViewPr>
        <p:scale>
          <a:sx n="245" d="100"/>
          <a:sy n="245" d="100"/>
        </p:scale>
        <p:origin x="880" y="-7584"/>
      </p:cViewPr>
      <p:guideLst>
        <p:guide orient="horz" pos="2880"/>
        <p:guide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CC0CBA-2CED-4FBC-B4B0-F5077A8D1444}" type="datetimeFigureOut">
              <a:rPr lang="pt-BR" smtClean="0"/>
              <a:t>29/01/2024</a:t>
            </a:fld>
            <a:endParaRPr lang="pt-BR"/>
          </a:p>
        </p:txBody>
      </p:sp>
      <p:sp>
        <p:nvSpPr>
          <p:cNvPr id="4" name="Espaço Reservado para Imagem de Slide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864ACD-E5AB-4A0F-A5C1-D61F29F894EC}" type="slidenum">
              <a:rPr lang="pt-BR" smtClean="0"/>
              <a:t>‹nº›</a:t>
            </a:fld>
            <a:endParaRPr lang="pt-BR"/>
          </a:p>
        </p:txBody>
      </p:sp>
    </p:spTree>
    <p:extLst>
      <p:ext uri="{BB962C8B-B14F-4D97-AF65-F5344CB8AC3E}">
        <p14:creationId xmlns:p14="http://schemas.microsoft.com/office/powerpoint/2010/main" val="3133126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FC864ACD-E5AB-4A0F-A5C1-D61F29F894EC}" type="slidenum">
              <a:rPr lang="pt-BR" smtClean="0"/>
              <a:t>1</a:t>
            </a:fld>
            <a:endParaRPr lang="pt-BR"/>
          </a:p>
        </p:txBody>
      </p:sp>
    </p:spTree>
    <p:extLst>
      <p:ext uri="{BB962C8B-B14F-4D97-AF65-F5344CB8AC3E}">
        <p14:creationId xmlns:p14="http://schemas.microsoft.com/office/powerpoint/2010/main" val="2524804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85763" y="2840568"/>
            <a:ext cx="4371975" cy="1960033"/>
          </a:xfrm>
        </p:spPr>
        <p:txBody>
          <a:bodyPr/>
          <a:lstStyle/>
          <a:p>
            <a:r>
              <a:rPr lang="pt-BR"/>
              <a:t>Clique para editar o título mestre</a:t>
            </a:r>
          </a:p>
        </p:txBody>
      </p:sp>
      <p:sp>
        <p:nvSpPr>
          <p:cNvPr id="3" name="Subtítulo 2"/>
          <p:cNvSpPr>
            <a:spLocks noGrp="1"/>
          </p:cNvSpPr>
          <p:nvPr>
            <p:ph type="subTitle" idx="1"/>
          </p:nvPr>
        </p:nvSpPr>
        <p:spPr>
          <a:xfrm>
            <a:off x="771525" y="5181600"/>
            <a:ext cx="360045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66321BFB-67ED-4A23-9D37-EAD255324F57}" type="datetimeFigureOut">
              <a:rPr lang="pt-BR" smtClean="0"/>
              <a:t>29/01/2024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71109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29/01/2024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056005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729037" y="366185"/>
            <a:ext cx="1157288" cy="7802033"/>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257175" y="366185"/>
            <a:ext cx="3386138" cy="7802033"/>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29/01/2024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3388688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29/01/2024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698639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406301" y="5875867"/>
            <a:ext cx="4371975" cy="1816100"/>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406301" y="3875618"/>
            <a:ext cx="4371975"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66321BFB-67ED-4A23-9D37-EAD255324F57}" type="datetimeFigureOut">
              <a:rPr lang="pt-BR" smtClean="0"/>
              <a:t>29/01/2024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539310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257175" y="2133601"/>
            <a:ext cx="2271713"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2614612" y="2133601"/>
            <a:ext cx="2271713"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66321BFB-67ED-4A23-9D37-EAD255324F57}" type="datetimeFigureOut">
              <a:rPr lang="pt-BR" smtClean="0"/>
              <a:t>29/01/2024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2127014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257175" y="2046817"/>
            <a:ext cx="2272606"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257175" y="2899833"/>
            <a:ext cx="2272606"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2612827" y="2046817"/>
            <a:ext cx="2273498"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2612827" y="2899833"/>
            <a:ext cx="2273498"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66321BFB-67ED-4A23-9D37-EAD255324F57}" type="datetimeFigureOut">
              <a:rPr lang="pt-BR" smtClean="0"/>
              <a:t>29/01/2024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46626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66321BFB-67ED-4A23-9D37-EAD255324F57}" type="datetimeFigureOut">
              <a:rPr lang="pt-BR" smtClean="0"/>
              <a:t>29/01/2024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696324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6321BFB-67ED-4A23-9D37-EAD255324F57}" type="datetimeFigureOut">
              <a:rPr lang="pt-BR" smtClean="0"/>
              <a:t>29/01/2024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822675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57175" y="364067"/>
            <a:ext cx="1692176" cy="154940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2010966" y="364067"/>
            <a:ext cx="2875359"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257175" y="1913467"/>
            <a:ext cx="1692176"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6321BFB-67ED-4A23-9D37-EAD255324F57}" type="datetimeFigureOut">
              <a:rPr lang="pt-BR" smtClean="0"/>
              <a:t>29/01/2024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545481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008162" y="6400800"/>
            <a:ext cx="3086100" cy="755651"/>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008162" y="817033"/>
            <a:ext cx="30861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008162" y="7156451"/>
            <a:ext cx="30861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6321BFB-67ED-4A23-9D37-EAD255324F57}" type="datetimeFigureOut">
              <a:rPr lang="pt-BR" smtClean="0"/>
              <a:t>29/01/2024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3540284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257175" y="366184"/>
            <a:ext cx="4629150" cy="1524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257175" y="2133601"/>
            <a:ext cx="4629150" cy="6034617"/>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257175" y="8475134"/>
            <a:ext cx="120015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6321BFB-67ED-4A23-9D37-EAD255324F57}" type="datetimeFigureOut">
              <a:rPr lang="pt-BR" smtClean="0"/>
              <a:t>29/01/2024</a:t>
            </a:fld>
            <a:endParaRPr lang="pt-BR"/>
          </a:p>
        </p:txBody>
      </p:sp>
      <p:sp>
        <p:nvSpPr>
          <p:cNvPr id="5" name="Espaço Reservado para Rodapé 4"/>
          <p:cNvSpPr>
            <a:spLocks noGrp="1"/>
          </p:cNvSpPr>
          <p:nvPr>
            <p:ph type="ftr" sz="quarter" idx="3"/>
          </p:nvPr>
        </p:nvSpPr>
        <p:spPr>
          <a:xfrm>
            <a:off x="1757363" y="8475134"/>
            <a:ext cx="1628775"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3686175" y="8475134"/>
            <a:ext cx="120015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4C0C279-9013-4432-9609-5078629E0928}" type="slidenum">
              <a:rPr lang="pt-BR" smtClean="0"/>
              <a:t>‹nº›</a:t>
            </a:fld>
            <a:endParaRPr lang="pt-BR"/>
          </a:p>
        </p:txBody>
      </p:sp>
    </p:spTree>
    <p:extLst>
      <p:ext uri="{BB962C8B-B14F-4D97-AF65-F5344CB8AC3E}">
        <p14:creationId xmlns:p14="http://schemas.microsoft.com/office/powerpoint/2010/main" val="2371981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tângulo">
            <a:extLst>
              <a:ext uri="{FF2B5EF4-FFF2-40B4-BE49-F238E27FC236}">
                <a16:creationId xmlns:a16="http://schemas.microsoft.com/office/drawing/2014/main" id="{059B9B95-F8E1-0058-355E-1A5B0977FCE8}"/>
              </a:ext>
            </a:extLst>
          </p:cNvPr>
          <p:cNvSpPr/>
          <p:nvPr/>
        </p:nvSpPr>
        <p:spPr>
          <a:xfrm>
            <a:off x="139497" y="5940151"/>
            <a:ext cx="2365675" cy="3100933"/>
          </a:xfrm>
          <a:prstGeom prst="rect">
            <a:avLst/>
          </a:prstGeom>
          <a:solidFill>
            <a:srgbClr val="FFFFFF"/>
          </a:solidFill>
          <a:ln w="3175" cap="flat">
            <a:solidFill>
              <a:srgbClr val="D9D9D9"/>
            </a:solidFill>
            <a:prstDash val="solid"/>
            <a:round/>
          </a:ln>
          <a:effectLst/>
        </p:spPr>
        <p:txBody>
          <a:bodyPr wrap="square" lIns="54000" tIns="54000" rIns="54000" bIns="54000" numCol="1" anchor="t">
            <a:noAutofit/>
          </a:bodyPr>
          <a:lstStyle/>
          <a:p>
            <a:pPr>
              <a:defRPr>
                <a:solidFill>
                  <a:srgbClr val="FFFFFF"/>
                </a:solidFill>
              </a:defRPr>
            </a:pPr>
            <a:endParaRPr/>
          </a:p>
        </p:txBody>
      </p:sp>
      <p:sp>
        <p:nvSpPr>
          <p:cNvPr id="15" name="Retângulo">
            <a:extLst>
              <a:ext uri="{FF2B5EF4-FFF2-40B4-BE49-F238E27FC236}">
                <a16:creationId xmlns:a16="http://schemas.microsoft.com/office/drawing/2014/main" id="{48AC0187-8D8D-56FF-B680-83144A68EB9D}"/>
              </a:ext>
            </a:extLst>
          </p:cNvPr>
          <p:cNvSpPr/>
          <p:nvPr/>
        </p:nvSpPr>
        <p:spPr>
          <a:xfrm>
            <a:off x="140292" y="4425891"/>
            <a:ext cx="2376001" cy="1249373"/>
          </a:xfrm>
          <a:prstGeom prst="rect">
            <a:avLst/>
          </a:prstGeom>
          <a:solidFill>
            <a:srgbClr val="FFFFFF"/>
          </a:solidFill>
          <a:ln w="3175" cap="flat">
            <a:solidFill>
              <a:srgbClr val="D9D9D9"/>
            </a:solidFill>
            <a:prstDash val="solid"/>
            <a:round/>
          </a:ln>
          <a:effectLst/>
        </p:spPr>
        <p:txBody>
          <a:bodyPr wrap="square" lIns="54000" tIns="54000" rIns="54000" bIns="54000" numCol="1" anchor="t">
            <a:noAutofit/>
          </a:bodyPr>
          <a:lstStyle/>
          <a:p>
            <a:pPr>
              <a:defRPr>
                <a:solidFill>
                  <a:srgbClr val="FFFFFF"/>
                </a:solidFill>
              </a:defRPr>
            </a:pPr>
            <a:endParaRPr/>
          </a:p>
        </p:txBody>
      </p:sp>
      <p:pic>
        <p:nvPicPr>
          <p:cNvPr id="6" name="Imagem 5">
            <a:extLst>
              <a:ext uri="{FF2B5EF4-FFF2-40B4-BE49-F238E27FC236}">
                <a16:creationId xmlns:a16="http://schemas.microsoft.com/office/drawing/2014/main" id="{DBA36AF8-1894-714D-AA7D-98A010FA418A}"/>
              </a:ext>
            </a:extLst>
          </p:cNvPr>
          <p:cNvPicPr>
            <a:picLocks noChangeAspect="1"/>
          </p:cNvPicPr>
          <p:nvPr/>
        </p:nvPicPr>
        <p:blipFill rotWithShape="1">
          <a:blip r:embed="rId3"/>
          <a:srcRect b="77479"/>
          <a:stretch/>
        </p:blipFill>
        <p:spPr>
          <a:xfrm>
            <a:off x="0" y="0"/>
            <a:ext cx="5143499" cy="659106"/>
          </a:xfrm>
          <a:prstGeom prst="rect">
            <a:avLst/>
          </a:prstGeom>
        </p:spPr>
      </p:pic>
      <p:sp>
        <p:nvSpPr>
          <p:cNvPr id="12" name="Retângulo 11"/>
          <p:cNvSpPr/>
          <p:nvPr/>
        </p:nvSpPr>
        <p:spPr>
          <a:xfrm>
            <a:off x="0" y="9090248"/>
            <a:ext cx="5143500" cy="53752"/>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do Trabalho:…">
            <a:extLst>
              <a:ext uri="{FF2B5EF4-FFF2-40B4-BE49-F238E27FC236}">
                <a16:creationId xmlns:a16="http://schemas.microsoft.com/office/drawing/2014/main" id="{25585EBF-D776-2058-00A1-3927218DFE0F}"/>
              </a:ext>
            </a:extLst>
          </p:cNvPr>
          <p:cNvSpPr txBox="1"/>
          <p:nvPr/>
        </p:nvSpPr>
        <p:spPr>
          <a:xfrm>
            <a:off x="0" y="971600"/>
            <a:ext cx="5143500" cy="1130487"/>
          </a:xfrm>
          <a:prstGeom prst="rect">
            <a:avLst/>
          </a:prstGeom>
          <a:noFill/>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5610" tIns="15610" rIns="15610" bIns="15610" anchor="ctr"/>
          <a:lstStyle/>
          <a:p>
            <a:pPr algn="ctr">
              <a:defRPr sz="1400" b="1">
                <a:solidFill>
                  <a:srgbClr val="FFFFFF"/>
                </a:solidFill>
                <a:latin typeface="Arial"/>
                <a:ea typeface="Arial"/>
                <a:cs typeface="Arial"/>
                <a:sym typeface="Arial"/>
              </a:defRPr>
            </a:pPr>
            <a:r>
              <a:rPr lang="en-US" sz="1600" dirty="0">
                <a:solidFill>
                  <a:srgbClr val="48535B"/>
                </a:solidFill>
              </a:rPr>
              <a:t>Monkeypox virus and ocular surface interactions: the glycosaminoglycans as host receptors</a:t>
            </a:r>
            <a:endParaRPr lang="pt-BR" sz="1600" dirty="0">
              <a:solidFill>
                <a:schemeClr val="tx1">
                  <a:lumMod val="95000"/>
                  <a:lumOff val="5000"/>
                </a:schemeClr>
              </a:solidFill>
            </a:endParaRPr>
          </a:p>
          <a:p>
            <a:pPr algn="ctr">
              <a:defRPr sz="1400" b="1">
                <a:solidFill>
                  <a:srgbClr val="FFFFFF"/>
                </a:solidFill>
                <a:latin typeface="Arial"/>
                <a:ea typeface="Arial"/>
                <a:cs typeface="Arial"/>
                <a:sym typeface="Arial"/>
              </a:defRPr>
            </a:pPr>
            <a:endParaRPr lang="en-US" sz="1000" dirty="0">
              <a:solidFill>
                <a:srgbClr val="48535B"/>
              </a:solidFill>
            </a:endParaRPr>
          </a:p>
          <a:p>
            <a:pPr algn="ctr">
              <a:defRPr sz="1400" b="1">
                <a:solidFill>
                  <a:srgbClr val="FFFFFF"/>
                </a:solidFill>
                <a:latin typeface="Arial"/>
                <a:ea typeface="Arial"/>
                <a:cs typeface="Arial"/>
                <a:sym typeface="Arial"/>
              </a:defRPr>
            </a:pPr>
            <a:r>
              <a:rPr lang="pt-BR" sz="900" dirty="0">
                <a:solidFill>
                  <a:srgbClr val="595959"/>
                </a:solidFill>
              </a:rPr>
              <a:t>Cruz, SFS</a:t>
            </a:r>
            <a:r>
              <a:rPr lang="pt-BR" sz="900" baseline="30000" dirty="0">
                <a:solidFill>
                  <a:srgbClr val="595959"/>
                </a:solidFill>
              </a:rPr>
              <a:t>1</a:t>
            </a:r>
            <a:r>
              <a:rPr lang="pt-BR" sz="900" dirty="0">
                <a:solidFill>
                  <a:srgbClr val="595959"/>
                </a:solidFill>
              </a:rPr>
              <a:t>; Lucena-Neto, FD</a:t>
            </a:r>
            <a:r>
              <a:rPr lang="pt-BR" sz="900" baseline="30000" dirty="0">
                <a:solidFill>
                  <a:srgbClr val="595959"/>
                </a:solidFill>
              </a:rPr>
              <a:t>2</a:t>
            </a:r>
            <a:r>
              <a:rPr lang="pt-BR" sz="900" dirty="0">
                <a:solidFill>
                  <a:srgbClr val="595959"/>
                </a:solidFill>
              </a:rPr>
              <a:t>; Cruz, MFS</a:t>
            </a:r>
            <a:r>
              <a:rPr lang="pt-BR" sz="900" baseline="30000" dirty="0">
                <a:solidFill>
                  <a:srgbClr val="595959"/>
                </a:solidFill>
              </a:rPr>
              <a:t>3</a:t>
            </a:r>
            <a:r>
              <a:rPr lang="pt-BR" sz="900" dirty="0">
                <a:solidFill>
                  <a:srgbClr val="595959"/>
                </a:solidFill>
              </a:rPr>
              <a:t>; Vieira-Junior, AS</a:t>
            </a:r>
            <a:r>
              <a:rPr lang="pt-BR" sz="900" baseline="30000" dirty="0">
                <a:solidFill>
                  <a:srgbClr val="595959"/>
                </a:solidFill>
              </a:rPr>
              <a:t>2</a:t>
            </a:r>
            <a:r>
              <a:rPr lang="pt-BR" sz="900" dirty="0">
                <a:solidFill>
                  <a:srgbClr val="595959"/>
                </a:solidFill>
              </a:rPr>
              <a:t>; </a:t>
            </a:r>
          </a:p>
          <a:p>
            <a:pPr algn="ctr">
              <a:defRPr sz="1400" b="1">
                <a:solidFill>
                  <a:srgbClr val="FFFFFF"/>
                </a:solidFill>
                <a:latin typeface="Arial"/>
                <a:ea typeface="Arial"/>
                <a:cs typeface="Arial"/>
                <a:sym typeface="Arial"/>
              </a:defRPr>
            </a:pPr>
            <a:r>
              <a:rPr lang="pt-BR" sz="900" dirty="0">
                <a:solidFill>
                  <a:srgbClr val="595959"/>
                </a:solidFill>
              </a:rPr>
              <a:t>Falcão, LFM</a:t>
            </a:r>
            <a:r>
              <a:rPr lang="pt-BR" sz="900" baseline="30000" dirty="0">
                <a:solidFill>
                  <a:srgbClr val="595959"/>
                </a:solidFill>
              </a:rPr>
              <a:t>2,4</a:t>
            </a:r>
            <a:r>
              <a:rPr lang="pt-BR" sz="900" dirty="0">
                <a:solidFill>
                  <a:srgbClr val="595959"/>
                </a:solidFill>
              </a:rPr>
              <a:t>; Quaresma, JAS</a:t>
            </a:r>
            <a:r>
              <a:rPr lang="pt-BR" sz="900" baseline="30000" dirty="0">
                <a:solidFill>
                  <a:srgbClr val="595959"/>
                </a:solidFill>
              </a:rPr>
              <a:t>2,4</a:t>
            </a:r>
            <a:r>
              <a:rPr lang="pt-BR" sz="900" dirty="0">
                <a:solidFill>
                  <a:srgbClr val="595959"/>
                </a:solidFill>
              </a:rPr>
              <a:t>. </a:t>
            </a:r>
          </a:p>
          <a:p>
            <a:pPr algn="just">
              <a:defRPr sz="800" b="1">
                <a:solidFill>
                  <a:srgbClr val="D9D9D9"/>
                </a:solidFill>
                <a:latin typeface="Arial"/>
                <a:ea typeface="Arial"/>
                <a:cs typeface="Arial"/>
                <a:sym typeface="Arial"/>
              </a:defRPr>
            </a:pPr>
            <a:endParaRPr lang="pt-BR" sz="700" dirty="0">
              <a:solidFill>
                <a:srgbClr val="595959"/>
              </a:solidFill>
            </a:endParaRPr>
          </a:p>
          <a:p>
            <a:pPr algn="ctr">
              <a:defRPr sz="800" b="1">
                <a:solidFill>
                  <a:srgbClr val="D9D9D9"/>
                </a:solidFill>
                <a:latin typeface="Arial"/>
                <a:ea typeface="Arial"/>
                <a:cs typeface="Arial"/>
                <a:sym typeface="Arial"/>
              </a:defRPr>
            </a:pPr>
            <a:r>
              <a:rPr lang="pt-BR" sz="600" dirty="0">
                <a:solidFill>
                  <a:srgbClr val="595959"/>
                </a:solidFill>
              </a:rPr>
              <a:t>1 - Irmandade Santa Casa de Misericórdia de São Paulo (ISCMSP); 2- Universidade do Estado do Pará (UEPA); </a:t>
            </a:r>
          </a:p>
          <a:p>
            <a:pPr algn="ctr">
              <a:defRPr sz="800" b="1">
                <a:solidFill>
                  <a:srgbClr val="D9D9D9"/>
                </a:solidFill>
                <a:latin typeface="Arial"/>
                <a:ea typeface="Arial"/>
                <a:cs typeface="Arial"/>
                <a:sym typeface="Arial"/>
              </a:defRPr>
            </a:pPr>
            <a:r>
              <a:rPr lang="pt-BR" sz="600" dirty="0">
                <a:solidFill>
                  <a:srgbClr val="595959"/>
                </a:solidFill>
              </a:rPr>
              <a:t>3 - Universidade Federal de São Paulo (UNIFESP) ); 3 - Universidade de São Paulo (USP-SP)</a:t>
            </a:r>
          </a:p>
          <a:p>
            <a:pPr algn="ctr">
              <a:defRPr sz="800" b="1">
                <a:solidFill>
                  <a:srgbClr val="D9D9D9"/>
                </a:solidFill>
                <a:latin typeface="Arial"/>
                <a:ea typeface="Arial"/>
                <a:cs typeface="Arial"/>
                <a:sym typeface="Arial"/>
              </a:defRPr>
            </a:pPr>
            <a:endParaRPr lang="pt-BR" sz="500" dirty="0">
              <a:solidFill>
                <a:srgbClr val="595959"/>
              </a:solidFill>
            </a:endParaRPr>
          </a:p>
          <a:p>
            <a:pPr algn="ctr">
              <a:defRPr sz="800" b="1">
                <a:solidFill>
                  <a:srgbClr val="D9D9D9"/>
                </a:solidFill>
                <a:latin typeface="Arial"/>
                <a:ea typeface="Arial"/>
                <a:cs typeface="Arial"/>
                <a:sym typeface="Arial"/>
              </a:defRPr>
            </a:pPr>
            <a:endParaRPr lang="pt-BR" sz="500" baseline="30000" dirty="0">
              <a:solidFill>
                <a:srgbClr val="595959"/>
              </a:solidFill>
            </a:endParaRPr>
          </a:p>
          <a:p>
            <a:pPr algn="ctr">
              <a:defRPr sz="800" b="1">
                <a:solidFill>
                  <a:srgbClr val="D9D9D9"/>
                </a:solidFill>
                <a:latin typeface="Arial"/>
                <a:ea typeface="Arial"/>
                <a:cs typeface="Arial"/>
                <a:sym typeface="Arial"/>
              </a:defRPr>
            </a:pPr>
            <a:endParaRPr lang="pt-BR" sz="500" baseline="30000" dirty="0">
              <a:solidFill>
                <a:srgbClr val="595959"/>
              </a:solidFill>
            </a:endParaRPr>
          </a:p>
          <a:p>
            <a:pPr algn="ctr">
              <a:defRPr sz="800" b="1">
                <a:solidFill>
                  <a:srgbClr val="D9D9D9"/>
                </a:solidFill>
                <a:latin typeface="Arial"/>
                <a:ea typeface="Arial"/>
                <a:cs typeface="Arial"/>
                <a:sym typeface="Arial"/>
              </a:defRPr>
            </a:pPr>
            <a:endParaRPr lang="pt-BR" sz="500" baseline="30000" dirty="0">
              <a:solidFill>
                <a:srgbClr val="595959"/>
              </a:solidFill>
            </a:endParaRPr>
          </a:p>
          <a:p>
            <a:pPr algn="ctr">
              <a:defRPr sz="800" b="1">
                <a:solidFill>
                  <a:srgbClr val="D9D9D9"/>
                </a:solidFill>
                <a:latin typeface="Arial"/>
                <a:ea typeface="Arial"/>
                <a:cs typeface="Arial"/>
                <a:sym typeface="Arial"/>
              </a:defRPr>
            </a:pPr>
            <a:endParaRPr lang="pt-BR" sz="500" baseline="30000" dirty="0">
              <a:solidFill>
                <a:srgbClr val="595959"/>
              </a:solidFill>
            </a:endParaRPr>
          </a:p>
          <a:p>
            <a:pPr algn="ctr">
              <a:defRPr sz="800" b="1">
                <a:solidFill>
                  <a:srgbClr val="D9D9D9"/>
                </a:solidFill>
                <a:latin typeface="Arial"/>
                <a:ea typeface="Arial"/>
                <a:cs typeface="Arial"/>
                <a:sym typeface="Arial"/>
              </a:defRPr>
            </a:pPr>
            <a:endParaRPr lang="pt-BR" sz="500" baseline="30000" dirty="0">
              <a:solidFill>
                <a:srgbClr val="595959"/>
              </a:solidFill>
            </a:endParaRPr>
          </a:p>
          <a:p>
            <a:pPr algn="ctr">
              <a:defRPr sz="800" b="1">
                <a:solidFill>
                  <a:srgbClr val="D9D9D9"/>
                </a:solidFill>
                <a:latin typeface="Arial"/>
                <a:ea typeface="Arial"/>
                <a:cs typeface="Arial"/>
                <a:sym typeface="Arial"/>
              </a:defRPr>
            </a:pPr>
            <a:endParaRPr lang="pt-BR" sz="500" baseline="30000" dirty="0">
              <a:solidFill>
                <a:srgbClr val="595959"/>
              </a:solidFill>
            </a:endParaRPr>
          </a:p>
          <a:p>
            <a:pPr algn="ctr">
              <a:defRPr sz="800" b="1">
                <a:solidFill>
                  <a:srgbClr val="D9D9D9"/>
                </a:solidFill>
                <a:latin typeface="Arial"/>
                <a:ea typeface="Arial"/>
                <a:cs typeface="Arial"/>
                <a:sym typeface="Arial"/>
              </a:defRPr>
            </a:pPr>
            <a:endParaRPr sz="500" baseline="30000" dirty="0">
              <a:solidFill>
                <a:srgbClr val="595959"/>
              </a:solidFill>
            </a:endParaRPr>
          </a:p>
        </p:txBody>
      </p:sp>
      <p:grpSp>
        <p:nvGrpSpPr>
          <p:cNvPr id="3" name="Retângulo 9">
            <a:extLst>
              <a:ext uri="{FF2B5EF4-FFF2-40B4-BE49-F238E27FC236}">
                <a16:creationId xmlns:a16="http://schemas.microsoft.com/office/drawing/2014/main" id="{1DEADEC6-688D-A060-2C6D-65FB1FD083A9}"/>
              </a:ext>
            </a:extLst>
          </p:cNvPr>
          <p:cNvGrpSpPr/>
          <p:nvPr/>
        </p:nvGrpSpPr>
        <p:grpSpPr>
          <a:xfrm>
            <a:off x="143999" y="2231998"/>
            <a:ext cx="2376001" cy="2006518"/>
            <a:chOff x="0" y="0"/>
            <a:chExt cx="2390917" cy="1980000"/>
          </a:xfrm>
        </p:grpSpPr>
        <p:sp>
          <p:nvSpPr>
            <p:cNvPr id="4" name="Retângulo">
              <a:extLst>
                <a:ext uri="{FF2B5EF4-FFF2-40B4-BE49-F238E27FC236}">
                  <a16:creationId xmlns:a16="http://schemas.microsoft.com/office/drawing/2014/main" id="{C6F047DD-BA38-FBF6-12D2-E81C25D517B3}"/>
                </a:ext>
              </a:extLst>
            </p:cNvPr>
            <p:cNvSpPr/>
            <p:nvPr/>
          </p:nvSpPr>
          <p:spPr>
            <a:xfrm>
              <a:off x="0" y="-1"/>
              <a:ext cx="2390918" cy="1980002"/>
            </a:xfrm>
            <a:prstGeom prst="rect">
              <a:avLst/>
            </a:prstGeom>
            <a:solidFill>
              <a:srgbClr val="FFFFFF"/>
            </a:solidFill>
            <a:ln w="3175" cap="flat">
              <a:solidFill>
                <a:srgbClr val="D9D9D9"/>
              </a:solidFill>
              <a:prstDash val="solid"/>
              <a:round/>
            </a:ln>
            <a:effectLst/>
          </p:spPr>
          <p:txBody>
            <a:bodyPr wrap="square" lIns="54000" tIns="54000" rIns="54000" bIns="54000" numCol="1" anchor="t">
              <a:noAutofit/>
            </a:bodyPr>
            <a:lstStyle/>
            <a:p>
              <a:pPr>
                <a:defRPr>
                  <a:solidFill>
                    <a:srgbClr val="FFFFFF"/>
                  </a:solidFill>
                </a:defRPr>
              </a:pPr>
              <a:endParaRPr/>
            </a:p>
          </p:txBody>
        </p:sp>
        <p:sp>
          <p:nvSpPr>
            <p:cNvPr id="5" name="Aqui vai o texto ...">
              <a:extLst>
                <a:ext uri="{FF2B5EF4-FFF2-40B4-BE49-F238E27FC236}">
                  <a16:creationId xmlns:a16="http://schemas.microsoft.com/office/drawing/2014/main" id="{DFE80CFF-5E10-2B2B-ED3A-62DC5917807B}"/>
                </a:ext>
              </a:extLst>
            </p:cNvPr>
            <p:cNvSpPr txBox="1"/>
            <p:nvPr/>
          </p:nvSpPr>
          <p:spPr>
            <a:xfrm>
              <a:off x="0" y="-1"/>
              <a:ext cx="2390918" cy="267374"/>
            </a:xfrm>
            <a:prstGeom prst="rect">
              <a:avLst/>
            </a:prstGeom>
            <a:noFill/>
            <a:ln w="3175"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000" tIns="54000" rIns="54000" bIns="54000" numCol="1" anchor="t">
              <a:noAutofit/>
            </a:bodyPr>
            <a:lstStyle>
              <a:lvl1pPr>
                <a:defRPr sz="600">
                  <a:solidFill>
                    <a:srgbClr val="404040"/>
                  </a:solidFill>
                  <a:latin typeface="Trebuchet MS"/>
                  <a:ea typeface="Trebuchet MS"/>
                  <a:cs typeface="Trebuchet MS"/>
                  <a:sym typeface="Trebuchet MS"/>
                </a:defRPr>
              </a:lvl1pPr>
            </a:lstStyle>
            <a:p>
              <a:pPr algn="just"/>
              <a:r>
                <a:rPr lang="en-US" sz="850" dirty="0">
                  <a:latin typeface="Arial" panose="020B0604020202020204" pitchFamily="34" charset="0"/>
                  <a:cs typeface="Arial" panose="020B0604020202020204" pitchFamily="34" charset="0"/>
                </a:rPr>
                <a:t>Eye lesions are a common manifestation during a monkeypox virus (MPXV) infection. The eyelids may be severely affected, sometimes unable to open for a few days, due to a generalized pustular rash and secretions. Orthopoxviruses can evade host immune responses by secreting proteins that antagonize the functions of host IFN</a:t>
              </a:r>
              <a:r>
                <a:rPr lang="el-GR" sz="850" dirty="0">
                  <a:latin typeface="Arial" panose="020B0604020202020204" pitchFamily="34" charset="0"/>
                  <a:cs typeface="Arial" panose="020B0604020202020204" pitchFamily="34" charset="0"/>
                </a:rPr>
                <a:t>γ, </a:t>
              </a:r>
              <a:r>
                <a:rPr lang="en-US" sz="850" dirty="0">
                  <a:latin typeface="Arial" panose="020B0604020202020204" pitchFamily="34" charset="0"/>
                  <a:cs typeface="Arial" panose="020B0604020202020204" pitchFamily="34" charset="0"/>
                </a:rPr>
                <a:t>CC and CXC chemokines, IL-1</a:t>
              </a:r>
              <a:r>
                <a:rPr lang="el-GR" sz="850" dirty="0">
                  <a:latin typeface="Arial" panose="020B0604020202020204" pitchFamily="34" charset="0"/>
                  <a:cs typeface="Arial" panose="020B0604020202020204" pitchFamily="34" charset="0"/>
                </a:rPr>
                <a:t>β </a:t>
              </a:r>
              <a:r>
                <a:rPr lang="en-US" sz="850" dirty="0">
                  <a:latin typeface="Arial" panose="020B0604020202020204" pitchFamily="34" charset="0"/>
                  <a:cs typeface="Arial" panose="020B0604020202020204" pitchFamily="34" charset="0"/>
                </a:rPr>
                <a:t>and the complement system. The infection has a prodromal stage followed by a characteristic eruption that evolve from macules to papules, pustules, or vesicles, progressing similarly to smallpox infection.</a:t>
              </a:r>
            </a:p>
          </p:txBody>
        </p:sp>
      </p:grpSp>
      <p:sp>
        <p:nvSpPr>
          <p:cNvPr id="9" name="Aqui vai o texto ...">
            <a:extLst>
              <a:ext uri="{FF2B5EF4-FFF2-40B4-BE49-F238E27FC236}">
                <a16:creationId xmlns:a16="http://schemas.microsoft.com/office/drawing/2014/main" id="{3D521513-228C-AAAD-BF49-8C7EFB56F464}"/>
              </a:ext>
            </a:extLst>
          </p:cNvPr>
          <p:cNvSpPr txBox="1"/>
          <p:nvPr/>
        </p:nvSpPr>
        <p:spPr>
          <a:xfrm>
            <a:off x="129171" y="5954125"/>
            <a:ext cx="2376002" cy="720431"/>
          </a:xfrm>
          <a:prstGeom prst="rect">
            <a:avLst/>
          </a:prstGeom>
          <a:noFill/>
          <a:ln w="3175"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000" tIns="54000" rIns="54000" bIns="54000" numCol="1" anchor="t">
            <a:noAutofit/>
          </a:bodyPr>
          <a:lstStyle>
            <a:lvl1pPr>
              <a:defRPr sz="600">
                <a:solidFill>
                  <a:srgbClr val="404040"/>
                </a:solidFill>
                <a:latin typeface="Trebuchet MS"/>
                <a:ea typeface="Trebuchet MS"/>
                <a:cs typeface="Trebuchet MS"/>
                <a:sym typeface="Trebuchet MS"/>
              </a:defRPr>
            </a:lvl1pPr>
          </a:lstStyle>
          <a:p>
            <a:pPr algn="just"/>
            <a:r>
              <a:rPr lang="en-US" sz="850" dirty="0">
                <a:latin typeface="Arial" panose="020B0604020202020204" pitchFamily="34" charset="0"/>
                <a:cs typeface="Arial" panose="020B0604020202020204" pitchFamily="34" charset="0"/>
              </a:rPr>
              <a:t>The MPXV likely infects a broad range of mammalian cells without requiring specific host receptors. MPXV virions utilize glycosaminoglycans as host receptors. Three proteins identified as viral entry facilitators may aid MPXV entry into host cells through receptor binding and membrane fusion. The L1 protein likely binds to host-cell entry receptors. Also, the E8L protein is believed to bind to host-cell surface chondroitin sulphate proteoglycans (CSPGs). The MPXV envelope protein H3L, plays crucial roles in virus adsorption to cell surface heparan sulphate and IMV morphogenesis. MPXV secretes proteins targeting key molecules such as IL-1, IL-1RA, IL-2R, IL-4, IL-5, IL-6, IL-8, IL-13, IL-15, IL-17, CCL2, and CCL5. It produces an IL-18 binding protein (vIL18BP) that further blocks the cytotoxic activities of natural killers (NK). The IL18BP inhibits IL-18-induced interferon (IFN)-production and a pattern of Th1 cytokines required for the expansion of cytotoxic T lymphocytes (CTL) and NK cells.</a:t>
            </a:r>
          </a:p>
        </p:txBody>
      </p:sp>
      <p:sp>
        <p:nvSpPr>
          <p:cNvPr id="14" name="Aqui vai o texto ...">
            <a:extLst>
              <a:ext uri="{FF2B5EF4-FFF2-40B4-BE49-F238E27FC236}">
                <a16:creationId xmlns:a16="http://schemas.microsoft.com/office/drawing/2014/main" id="{87369C3D-5E0A-2AD9-C9E3-AC6ACD14591A}"/>
              </a:ext>
            </a:extLst>
          </p:cNvPr>
          <p:cNvSpPr txBox="1"/>
          <p:nvPr/>
        </p:nvSpPr>
        <p:spPr>
          <a:xfrm>
            <a:off x="106851" y="4448520"/>
            <a:ext cx="2433234" cy="1184492"/>
          </a:xfrm>
          <a:prstGeom prst="rect">
            <a:avLst/>
          </a:prstGeom>
          <a:noFill/>
          <a:ln w="3175"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000" tIns="54000" rIns="54000" bIns="54000" numCol="1" anchor="t">
            <a:noAutofit/>
          </a:bodyPr>
          <a:lstStyle>
            <a:lvl1pPr>
              <a:defRPr sz="600">
                <a:solidFill>
                  <a:srgbClr val="404040"/>
                </a:solidFill>
                <a:latin typeface="Trebuchet MS"/>
                <a:ea typeface="Trebuchet MS"/>
                <a:cs typeface="Trebuchet MS"/>
                <a:sym typeface="Trebuchet MS"/>
              </a:defRPr>
            </a:lvl1pPr>
          </a:lstStyle>
          <a:p>
            <a:pPr algn="just"/>
            <a:r>
              <a:rPr lang="en-US" sz="850" dirty="0">
                <a:latin typeface="Arial" panose="020B0604020202020204" pitchFamily="34" charset="0"/>
                <a:cs typeface="Arial" panose="020B0604020202020204" pitchFamily="34" charset="0"/>
              </a:rPr>
              <a:t> It was conducted a semi-systematic narrative review. The primary databases was from PubMed, ScienceDirect and Cochrane. The search terms, used both separately and in combination, included: “MPXV eye disease”, “MPXV ocular manifestation”, “MPXV pathophysiology”.</a:t>
            </a:r>
            <a:endParaRPr sz="850" dirty="0">
              <a:latin typeface="Arial" panose="020B0604020202020204" pitchFamily="34" charset="0"/>
              <a:cs typeface="Arial" panose="020B0604020202020204" pitchFamily="34" charset="0"/>
            </a:endParaRPr>
          </a:p>
        </p:txBody>
      </p:sp>
      <p:sp>
        <p:nvSpPr>
          <p:cNvPr id="19" name="Aqui vai o texto ...">
            <a:extLst>
              <a:ext uri="{FF2B5EF4-FFF2-40B4-BE49-F238E27FC236}">
                <a16:creationId xmlns:a16="http://schemas.microsoft.com/office/drawing/2014/main" id="{B2FE34FC-7F23-DFDD-7823-23EB9AF1BE5D}"/>
              </a:ext>
            </a:extLst>
          </p:cNvPr>
          <p:cNvSpPr txBox="1"/>
          <p:nvPr/>
        </p:nvSpPr>
        <p:spPr>
          <a:xfrm>
            <a:off x="2686825" y="2333329"/>
            <a:ext cx="2344240" cy="194956"/>
          </a:xfrm>
          <a:prstGeom prst="rect">
            <a:avLst/>
          </a:prstGeom>
          <a:noFill/>
          <a:ln w="3175"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000" tIns="54000" rIns="54000" bIns="54000" numCol="1" anchor="t">
            <a:noAutofit/>
          </a:bodyPr>
          <a:lstStyle>
            <a:lvl1pPr>
              <a:defRPr sz="600">
                <a:solidFill>
                  <a:srgbClr val="404040"/>
                </a:solidFill>
                <a:latin typeface="Trebuchet MS"/>
                <a:ea typeface="Trebuchet MS"/>
                <a:cs typeface="Trebuchet MS"/>
                <a:sym typeface="Trebuchet MS"/>
              </a:defRPr>
            </a:lvl1pPr>
          </a:lstStyle>
          <a:p>
            <a:endParaRPr lang="en-US" sz="800" dirty="0">
              <a:latin typeface="Arial" panose="020B0604020202020204" pitchFamily="34" charset="0"/>
              <a:cs typeface="Arial" panose="020B0604020202020204" pitchFamily="34" charset="0"/>
            </a:endParaRPr>
          </a:p>
          <a:p>
            <a:endParaRPr lang="en-US" sz="800" dirty="0">
              <a:latin typeface="Arial" panose="020B0604020202020204" pitchFamily="34" charset="0"/>
              <a:cs typeface="Arial" panose="020B0604020202020204" pitchFamily="34" charset="0"/>
            </a:endParaRPr>
          </a:p>
          <a:p>
            <a:endParaRPr lang="en-US" sz="800" dirty="0">
              <a:latin typeface="Arial" panose="020B0604020202020204" pitchFamily="34" charset="0"/>
              <a:cs typeface="Arial" panose="020B0604020202020204" pitchFamily="34" charset="0"/>
            </a:endParaRPr>
          </a:p>
          <a:p>
            <a:endParaRPr lang="en-US" sz="800" dirty="0">
              <a:latin typeface="Arial" panose="020B0604020202020204" pitchFamily="34" charset="0"/>
              <a:cs typeface="Arial" panose="020B0604020202020204" pitchFamily="34" charset="0"/>
            </a:endParaRPr>
          </a:p>
          <a:p>
            <a:endParaRPr lang="en-US" sz="800" dirty="0">
              <a:latin typeface="Arial" panose="020B0604020202020204" pitchFamily="34" charset="0"/>
              <a:cs typeface="Arial" panose="020B0604020202020204" pitchFamily="34" charset="0"/>
            </a:endParaRPr>
          </a:p>
          <a:p>
            <a:endParaRPr lang="en-US" sz="800" dirty="0">
              <a:latin typeface="Arial" panose="020B0604020202020204" pitchFamily="34" charset="0"/>
              <a:cs typeface="Arial" panose="020B0604020202020204" pitchFamily="34" charset="0"/>
            </a:endParaRPr>
          </a:p>
          <a:p>
            <a:endParaRPr lang="en-US" sz="800" dirty="0">
              <a:latin typeface="Arial" panose="020B0604020202020204" pitchFamily="34" charset="0"/>
              <a:cs typeface="Arial" panose="020B0604020202020204" pitchFamily="34" charset="0"/>
            </a:endParaRPr>
          </a:p>
          <a:p>
            <a:endParaRPr lang="en-US" sz="800" dirty="0">
              <a:latin typeface="Arial" panose="020B0604020202020204" pitchFamily="34" charset="0"/>
              <a:cs typeface="Arial" panose="020B0604020202020204" pitchFamily="34" charset="0"/>
            </a:endParaRPr>
          </a:p>
          <a:p>
            <a:endParaRPr lang="en-US" sz="800" dirty="0">
              <a:latin typeface="Arial" panose="020B0604020202020204" pitchFamily="34" charset="0"/>
              <a:cs typeface="Arial" panose="020B0604020202020204" pitchFamily="34" charset="0"/>
            </a:endParaRPr>
          </a:p>
          <a:p>
            <a:endParaRPr lang="en-US" sz="800" dirty="0">
              <a:latin typeface="Arial" panose="020B0604020202020204" pitchFamily="34" charset="0"/>
              <a:cs typeface="Arial" panose="020B0604020202020204" pitchFamily="34" charset="0"/>
            </a:endParaRPr>
          </a:p>
          <a:p>
            <a:endParaRPr lang="en-US" sz="800" dirty="0">
              <a:latin typeface="Arial" panose="020B0604020202020204" pitchFamily="34" charset="0"/>
              <a:cs typeface="Arial" panose="020B0604020202020204" pitchFamily="34" charset="0"/>
            </a:endParaRPr>
          </a:p>
          <a:p>
            <a:endParaRPr lang="en-US" sz="800" dirty="0">
              <a:latin typeface="Arial" panose="020B0604020202020204" pitchFamily="34" charset="0"/>
              <a:cs typeface="Arial" panose="020B0604020202020204" pitchFamily="34" charset="0"/>
            </a:endParaRPr>
          </a:p>
          <a:p>
            <a:endParaRPr lang="en-US" sz="800" dirty="0">
              <a:latin typeface="Arial" panose="020B0604020202020204" pitchFamily="34" charset="0"/>
              <a:cs typeface="Arial" panose="020B0604020202020204" pitchFamily="34" charset="0"/>
            </a:endParaRPr>
          </a:p>
          <a:p>
            <a:endParaRPr lang="en-US" sz="800" dirty="0">
              <a:latin typeface="Arial" panose="020B0604020202020204" pitchFamily="34" charset="0"/>
              <a:cs typeface="Arial" panose="020B0604020202020204" pitchFamily="34" charset="0"/>
            </a:endParaRPr>
          </a:p>
          <a:p>
            <a:pPr algn="just"/>
            <a:endParaRPr lang="en-US" sz="800" dirty="0">
              <a:latin typeface="Arial" panose="020B0604020202020204" pitchFamily="34" charset="0"/>
              <a:cs typeface="Arial" panose="020B0604020202020204" pitchFamily="34" charset="0"/>
            </a:endParaRPr>
          </a:p>
        </p:txBody>
      </p:sp>
      <p:sp>
        <p:nvSpPr>
          <p:cNvPr id="21" name="Retângulo">
            <a:extLst>
              <a:ext uri="{FF2B5EF4-FFF2-40B4-BE49-F238E27FC236}">
                <a16:creationId xmlns:a16="http://schemas.microsoft.com/office/drawing/2014/main" id="{2E7F7CA0-9E61-675E-E930-ECA4C107794B}"/>
              </a:ext>
            </a:extLst>
          </p:cNvPr>
          <p:cNvSpPr/>
          <p:nvPr/>
        </p:nvSpPr>
        <p:spPr>
          <a:xfrm>
            <a:off x="2625278" y="5500770"/>
            <a:ext cx="2376001" cy="2221502"/>
          </a:xfrm>
          <a:prstGeom prst="rect">
            <a:avLst/>
          </a:prstGeom>
          <a:solidFill>
            <a:srgbClr val="FFFFFF"/>
          </a:solidFill>
          <a:ln w="3175" cap="flat">
            <a:solidFill>
              <a:srgbClr val="D9D9D9"/>
            </a:solidFill>
            <a:prstDash val="solid"/>
            <a:round/>
          </a:ln>
          <a:effectLst/>
        </p:spPr>
        <p:txBody>
          <a:bodyPr wrap="square" lIns="54000" tIns="54000" rIns="54000" bIns="54000" numCol="1" anchor="t">
            <a:noAutofit/>
          </a:bodyPr>
          <a:lstStyle/>
          <a:p>
            <a:pPr>
              <a:defRPr>
                <a:solidFill>
                  <a:srgbClr val="FFFFFF"/>
                </a:solidFill>
              </a:defRPr>
            </a:pPr>
            <a:endParaRPr/>
          </a:p>
        </p:txBody>
      </p:sp>
      <p:sp>
        <p:nvSpPr>
          <p:cNvPr id="23" name="Aqui vai o texto ...">
            <a:extLst>
              <a:ext uri="{FF2B5EF4-FFF2-40B4-BE49-F238E27FC236}">
                <a16:creationId xmlns:a16="http://schemas.microsoft.com/office/drawing/2014/main" id="{0A6E2C07-4361-BE01-B0A6-C90BA0833AC9}"/>
              </a:ext>
            </a:extLst>
          </p:cNvPr>
          <p:cNvSpPr txBox="1"/>
          <p:nvPr/>
        </p:nvSpPr>
        <p:spPr>
          <a:xfrm>
            <a:off x="2616196" y="5510838"/>
            <a:ext cx="2376001" cy="325870"/>
          </a:xfrm>
          <a:prstGeom prst="rect">
            <a:avLst/>
          </a:prstGeom>
          <a:noFill/>
          <a:ln w="3175"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000" tIns="54000" rIns="54000" bIns="54000" numCol="1" anchor="t">
            <a:noAutofit/>
          </a:bodyPr>
          <a:lstStyle>
            <a:lvl1pPr>
              <a:defRPr sz="600">
                <a:solidFill>
                  <a:srgbClr val="404040"/>
                </a:solidFill>
                <a:latin typeface="Trebuchet MS"/>
                <a:ea typeface="Trebuchet MS"/>
                <a:cs typeface="Trebuchet MS"/>
                <a:sym typeface="Trebuchet MS"/>
              </a:defRPr>
            </a:lvl1pPr>
          </a:lstStyle>
          <a:p>
            <a:pPr algn="just"/>
            <a:r>
              <a:rPr lang="en-US" sz="850" dirty="0">
                <a:latin typeface="Arial" panose="020B0604020202020204" pitchFamily="34" charset="0"/>
                <a:cs typeface="Arial" panose="020B0604020202020204" pitchFamily="34" charset="0"/>
              </a:rPr>
              <a:t>The double-stranded DNA of the poxvirus produces proteins that inhibit human antiviral immunity, thereby hindering the development of an innate immune response and contributing to the persistence of skin lesions. One of the key transcription factors activated by PRR binding is IRF3, which regulates the expression of the essential antiviral molecules IFN</a:t>
            </a:r>
            <a:r>
              <a:rPr lang="el-GR" sz="850" dirty="0">
                <a:latin typeface="Arial" panose="020B0604020202020204" pitchFamily="34" charset="0"/>
                <a:cs typeface="Arial" panose="020B0604020202020204" pitchFamily="34" charset="0"/>
              </a:rPr>
              <a:t>α </a:t>
            </a:r>
            <a:r>
              <a:rPr lang="en-US" sz="850" dirty="0">
                <a:latin typeface="Arial" panose="020B0604020202020204" pitchFamily="34" charset="0"/>
                <a:cs typeface="Arial" panose="020B0604020202020204" pitchFamily="34" charset="0"/>
              </a:rPr>
              <a:t>and IFN</a:t>
            </a:r>
            <a:r>
              <a:rPr lang="el-GR" sz="850" dirty="0">
                <a:latin typeface="Arial" panose="020B0604020202020204" pitchFamily="34" charset="0"/>
                <a:cs typeface="Arial" panose="020B0604020202020204" pitchFamily="34" charset="0"/>
              </a:rPr>
              <a:t>β. </a:t>
            </a:r>
            <a:r>
              <a:rPr lang="en-US" sz="850" dirty="0">
                <a:latin typeface="Arial" panose="020B0604020202020204" pitchFamily="34" charset="0"/>
                <a:cs typeface="Arial" panose="020B0604020202020204" pitchFamily="34" charset="0"/>
              </a:rPr>
              <a:t>MPXV encodes a chemokine binding protein known as the MPXV viral chemokine inhibitor (</a:t>
            </a:r>
            <a:r>
              <a:rPr lang="en-US" sz="850" dirty="0" err="1">
                <a:latin typeface="Arial" panose="020B0604020202020204" pitchFamily="34" charset="0"/>
                <a:cs typeface="Arial" panose="020B0604020202020204" pitchFamily="34" charset="0"/>
              </a:rPr>
              <a:t>vCCI</a:t>
            </a:r>
            <a:r>
              <a:rPr lang="en-US" sz="850" dirty="0">
                <a:latin typeface="Arial" panose="020B0604020202020204" pitchFamily="34" charset="0"/>
                <a:cs typeface="Arial" panose="020B0604020202020204" pitchFamily="34" charset="0"/>
              </a:rPr>
              <a:t>). The </a:t>
            </a:r>
            <a:r>
              <a:rPr lang="en-US" sz="850" dirty="0" err="1">
                <a:latin typeface="Arial" panose="020B0604020202020204" pitchFamily="34" charset="0"/>
                <a:cs typeface="Arial" panose="020B0604020202020204" pitchFamily="34" charset="0"/>
              </a:rPr>
              <a:t>vIL</a:t>
            </a:r>
            <a:r>
              <a:rPr lang="en-US" sz="850" dirty="0">
                <a:latin typeface="Arial" panose="020B0604020202020204" pitchFamily="34" charset="0"/>
                <a:cs typeface="Arial" panose="020B0604020202020204" pitchFamily="34" charset="0"/>
              </a:rPr>
              <a:t> 18BP and </a:t>
            </a:r>
            <a:r>
              <a:rPr lang="en-US" sz="850" dirty="0" err="1">
                <a:latin typeface="Arial" panose="020B0604020202020204" pitchFamily="34" charset="0"/>
                <a:cs typeface="Arial" panose="020B0604020202020204" pitchFamily="34" charset="0"/>
              </a:rPr>
              <a:t>vIFN</a:t>
            </a:r>
            <a:r>
              <a:rPr lang="en-US" sz="850" dirty="0">
                <a:latin typeface="Arial" panose="020B0604020202020204" pitchFamily="34" charset="0"/>
                <a:cs typeface="Arial" panose="020B0604020202020204" pitchFamily="34" charset="0"/>
              </a:rPr>
              <a:t> </a:t>
            </a:r>
            <a:r>
              <a:rPr lang="el-GR" sz="850" dirty="0">
                <a:latin typeface="Arial" panose="020B0604020202020204" pitchFamily="34" charset="0"/>
                <a:cs typeface="Arial" panose="020B0604020202020204" pitchFamily="34" charset="0"/>
              </a:rPr>
              <a:t>α/β</a:t>
            </a:r>
            <a:r>
              <a:rPr lang="en-US" sz="850" dirty="0">
                <a:latin typeface="Arial" panose="020B0604020202020204" pitchFamily="34" charset="0"/>
                <a:cs typeface="Arial" panose="020B0604020202020204" pitchFamily="34" charset="0"/>
              </a:rPr>
              <a:t>BP are secreted from infected cells and bind to their respective ligands in either a soluble form or anchored to the cell surface through GAG interactions.</a:t>
            </a:r>
          </a:p>
        </p:txBody>
      </p:sp>
      <p:grpSp>
        <p:nvGrpSpPr>
          <p:cNvPr id="24" name="Retângulo 21">
            <a:extLst>
              <a:ext uri="{FF2B5EF4-FFF2-40B4-BE49-F238E27FC236}">
                <a16:creationId xmlns:a16="http://schemas.microsoft.com/office/drawing/2014/main" id="{1D066724-0430-47E8-453F-3073964341A3}"/>
              </a:ext>
            </a:extLst>
          </p:cNvPr>
          <p:cNvGrpSpPr/>
          <p:nvPr/>
        </p:nvGrpSpPr>
        <p:grpSpPr>
          <a:xfrm>
            <a:off x="2625278" y="8029534"/>
            <a:ext cx="2385083" cy="1011550"/>
            <a:chOff x="-9138" y="-301530"/>
            <a:chExt cx="2400056" cy="1635569"/>
          </a:xfrm>
        </p:grpSpPr>
        <p:sp>
          <p:nvSpPr>
            <p:cNvPr id="25" name="Retângulo">
              <a:extLst>
                <a:ext uri="{FF2B5EF4-FFF2-40B4-BE49-F238E27FC236}">
                  <a16:creationId xmlns:a16="http://schemas.microsoft.com/office/drawing/2014/main" id="{85B18187-20A4-AFE1-818A-758000F72F61}"/>
                </a:ext>
              </a:extLst>
            </p:cNvPr>
            <p:cNvSpPr/>
            <p:nvPr/>
          </p:nvSpPr>
          <p:spPr>
            <a:xfrm>
              <a:off x="-9138" y="-301530"/>
              <a:ext cx="2390918" cy="1635569"/>
            </a:xfrm>
            <a:prstGeom prst="rect">
              <a:avLst/>
            </a:prstGeom>
            <a:solidFill>
              <a:srgbClr val="FFFFFF"/>
            </a:solidFill>
            <a:ln w="3175" cap="flat">
              <a:solidFill>
                <a:srgbClr val="D9D9D9"/>
              </a:solidFill>
              <a:prstDash val="solid"/>
              <a:round/>
            </a:ln>
            <a:effectLst/>
          </p:spPr>
          <p:txBody>
            <a:bodyPr wrap="square" lIns="54000" tIns="54000" rIns="54000" bIns="54000" numCol="1" anchor="t">
              <a:noAutofit/>
            </a:bodyPr>
            <a:lstStyle/>
            <a:p>
              <a:pPr>
                <a:defRPr>
                  <a:solidFill>
                    <a:srgbClr val="FFFFFF"/>
                  </a:solidFill>
                </a:defRPr>
              </a:pPr>
              <a:endParaRPr/>
            </a:p>
          </p:txBody>
        </p:sp>
        <p:sp>
          <p:nvSpPr>
            <p:cNvPr id="26" name="Aqui vai o texto ...">
              <a:extLst>
                <a:ext uri="{FF2B5EF4-FFF2-40B4-BE49-F238E27FC236}">
                  <a16:creationId xmlns:a16="http://schemas.microsoft.com/office/drawing/2014/main" id="{6798F8FB-3CAA-6B1A-62AA-45FB0C0A8A7B}"/>
                </a:ext>
              </a:extLst>
            </p:cNvPr>
            <p:cNvSpPr txBox="1"/>
            <p:nvPr/>
          </p:nvSpPr>
          <p:spPr>
            <a:xfrm>
              <a:off x="0" y="-273859"/>
              <a:ext cx="2390918" cy="250337"/>
            </a:xfrm>
            <a:prstGeom prst="rect">
              <a:avLst/>
            </a:prstGeom>
            <a:noFill/>
            <a:ln w="3175"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000" tIns="54000" rIns="54000" bIns="54000" numCol="1" anchor="t">
              <a:noAutofit/>
            </a:bodyPr>
            <a:lstStyle>
              <a:lvl1pPr>
                <a:defRPr sz="600">
                  <a:solidFill>
                    <a:srgbClr val="404040"/>
                  </a:solidFill>
                  <a:latin typeface="Trebuchet MS"/>
                  <a:ea typeface="Trebuchet MS"/>
                  <a:cs typeface="Trebuchet MS"/>
                  <a:sym typeface="Trebuchet MS"/>
                </a:defRPr>
              </a:lvl1pPr>
            </a:lstStyle>
            <a:p>
              <a:pPr algn="just"/>
              <a:r>
                <a:rPr lang="pt-BR" dirty="0" err="1">
                  <a:solidFill>
                    <a:schemeClr val="tx1"/>
                  </a:solidFill>
                  <a:latin typeface="Arial" panose="020B0604020202020204" pitchFamily="34" charset="0"/>
                  <a:cs typeface="Arial" panose="020B0604020202020204" pitchFamily="34" charset="0"/>
                </a:rPr>
                <a:t>Carrubba</a:t>
              </a:r>
              <a:r>
                <a:rPr lang="pt-BR" dirty="0">
                  <a:solidFill>
                    <a:schemeClr val="tx1"/>
                  </a:solidFill>
                  <a:latin typeface="Arial" panose="020B0604020202020204" pitchFamily="34" charset="0"/>
                  <a:cs typeface="Arial" panose="020B0604020202020204" pitchFamily="34" charset="0"/>
                </a:rPr>
                <a:t> S, </a:t>
              </a:r>
              <a:r>
                <a:rPr lang="pt-BR" dirty="0" err="1">
                  <a:solidFill>
                    <a:schemeClr val="tx1"/>
                  </a:solidFill>
                  <a:latin typeface="Arial" panose="020B0604020202020204" pitchFamily="34" charset="0"/>
                  <a:cs typeface="Arial" panose="020B0604020202020204" pitchFamily="34" charset="0"/>
                </a:rPr>
                <a:t>Geevarghese</a:t>
              </a:r>
              <a:r>
                <a:rPr lang="pt-BR" dirty="0">
                  <a:solidFill>
                    <a:schemeClr val="tx1"/>
                  </a:solidFill>
                  <a:latin typeface="Arial" panose="020B0604020202020204" pitchFamily="34" charset="0"/>
                  <a:cs typeface="Arial" panose="020B0604020202020204" pitchFamily="34" charset="0"/>
                </a:rPr>
                <a:t> A, </a:t>
              </a:r>
              <a:r>
                <a:rPr lang="pt-BR" dirty="0" err="1">
                  <a:solidFill>
                    <a:schemeClr val="tx1"/>
                  </a:solidFill>
                  <a:latin typeface="Arial" panose="020B0604020202020204" pitchFamily="34" charset="0"/>
                  <a:cs typeface="Arial" panose="020B0604020202020204" pitchFamily="34" charset="0"/>
                </a:rPr>
                <a:t>Solli</a:t>
              </a:r>
              <a:r>
                <a:rPr lang="pt-BR" dirty="0">
                  <a:solidFill>
                    <a:schemeClr val="tx1"/>
                  </a:solidFill>
                  <a:latin typeface="Arial" panose="020B0604020202020204" pitchFamily="34" charset="0"/>
                  <a:cs typeface="Arial" panose="020B0604020202020204" pitchFamily="34" charset="0"/>
                </a:rPr>
                <a:t> E, et al. Novel </a:t>
              </a:r>
              <a:r>
                <a:rPr lang="pt-BR" dirty="0" err="1">
                  <a:solidFill>
                    <a:schemeClr val="tx1"/>
                  </a:solidFill>
                  <a:latin typeface="Arial" panose="020B0604020202020204" pitchFamily="34" charset="0"/>
                  <a:cs typeface="Arial" panose="020B0604020202020204" pitchFamily="34" charset="0"/>
                </a:rPr>
                <a:t>severe</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oculocutaneous</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manifestations</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of</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human</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monkeypox</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virus</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infection</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and</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their</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historical</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analogues</a:t>
              </a:r>
              <a:r>
                <a:rPr lang="pt-BR" dirty="0">
                  <a:solidFill>
                    <a:schemeClr val="tx1"/>
                  </a:solidFill>
                  <a:latin typeface="Arial" panose="020B0604020202020204" pitchFamily="34" charset="0"/>
                  <a:cs typeface="Arial" panose="020B0604020202020204" pitchFamily="34" charset="0"/>
                </a:rPr>
                <a:t>. Lancet </a:t>
              </a:r>
              <a:r>
                <a:rPr lang="pt-BR" dirty="0" err="1">
                  <a:solidFill>
                    <a:schemeClr val="tx1"/>
                  </a:solidFill>
                  <a:latin typeface="Arial" panose="020B0604020202020204" pitchFamily="34" charset="0"/>
                  <a:cs typeface="Arial" panose="020B0604020202020204" pitchFamily="34" charset="0"/>
                </a:rPr>
                <a:t>Infect</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Dis</a:t>
              </a:r>
              <a:r>
                <a:rPr lang="pt-BR" dirty="0">
                  <a:solidFill>
                    <a:schemeClr val="tx1"/>
                  </a:solidFill>
                  <a:latin typeface="Arial" panose="020B0604020202020204" pitchFamily="34" charset="0"/>
                  <a:cs typeface="Arial" panose="020B0604020202020204" pitchFamily="34" charset="0"/>
                </a:rPr>
                <a:t>. 2023;23(5):e190-e197. </a:t>
              </a:r>
            </a:p>
            <a:p>
              <a:pPr algn="just"/>
              <a:endParaRPr lang="pt-BR" dirty="0">
                <a:solidFill>
                  <a:schemeClr val="tx1"/>
                </a:solidFill>
                <a:latin typeface="Arial" panose="020B0604020202020204" pitchFamily="34" charset="0"/>
                <a:cs typeface="Arial" panose="020B0604020202020204" pitchFamily="34" charset="0"/>
              </a:endParaRPr>
            </a:p>
            <a:p>
              <a:pPr algn="just"/>
              <a:r>
                <a:rPr lang="pt-BR" dirty="0" err="1">
                  <a:solidFill>
                    <a:schemeClr val="tx1"/>
                  </a:solidFill>
                  <a:latin typeface="Arial" panose="020B0604020202020204" pitchFamily="34" charset="0"/>
                  <a:cs typeface="Arial" panose="020B0604020202020204" pitchFamily="34" charset="0"/>
                </a:rPr>
                <a:t>Zong</a:t>
              </a:r>
              <a:r>
                <a:rPr lang="pt-BR" dirty="0">
                  <a:solidFill>
                    <a:schemeClr val="tx1"/>
                  </a:solidFill>
                  <a:latin typeface="Arial" panose="020B0604020202020204" pitchFamily="34" charset="0"/>
                  <a:cs typeface="Arial" panose="020B0604020202020204" pitchFamily="34" charset="0"/>
                </a:rPr>
                <a:t> Y, </a:t>
              </a:r>
              <a:r>
                <a:rPr lang="pt-BR" dirty="0" err="1">
                  <a:solidFill>
                    <a:schemeClr val="tx1"/>
                  </a:solidFill>
                  <a:latin typeface="Arial" panose="020B0604020202020204" pitchFamily="34" charset="0"/>
                  <a:cs typeface="Arial" panose="020B0604020202020204" pitchFamily="34" charset="0"/>
                </a:rPr>
                <a:t>Kamoi</a:t>
              </a:r>
              <a:r>
                <a:rPr lang="pt-BR" dirty="0">
                  <a:solidFill>
                    <a:schemeClr val="tx1"/>
                  </a:solidFill>
                  <a:latin typeface="Arial" panose="020B0604020202020204" pitchFamily="34" charset="0"/>
                  <a:cs typeface="Arial" panose="020B0604020202020204" pitchFamily="34" charset="0"/>
                </a:rPr>
                <a:t> K, Zhang J, Yang M, Ohno-</a:t>
              </a:r>
              <a:r>
                <a:rPr lang="pt-BR" dirty="0" err="1">
                  <a:solidFill>
                    <a:schemeClr val="tx1"/>
                  </a:solidFill>
                  <a:latin typeface="Arial" panose="020B0604020202020204" pitchFamily="34" charset="0"/>
                  <a:cs typeface="Arial" panose="020B0604020202020204" pitchFamily="34" charset="0"/>
                </a:rPr>
                <a:t>Matsui</a:t>
              </a:r>
              <a:r>
                <a:rPr lang="pt-BR" dirty="0">
                  <a:solidFill>
                    <a:schemeClr val="tx1"/>
                  </a:solidFill>
                  <a:latin typeface="Arial" panose="020B0604020202020204" pitchFamily="34" charset="0"/>
                  <a:cs typeface="Arial" panose="020B0604020202020204" pitchFamily="34" charset="0"/>
                </a:rPr>
                <a:t> K. </a:t>
              </a:r>
              <a:r>
                <a:rPr lang="pt-BR" dirty="0" err="1">
                  <a:solidFill>
                    <a:schemeClr val="tx1"/>
                  </a:solidFill>
                  <a:latin typeface="Arial" panose="020B0604020202020204" pitchFamily="34" charset="0"/>
                  <a:cs typeface="Arial" panose="020B0604020202020204" pitchFamily="34" charset="0"/>
                </a:rPr>
                <a:t>Mpox</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Monkeypox</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and</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the</a:t>
              </a:r>
              <a:r>
                <a:rPr lang="pt-BR" dirty="0">
                  <a:solidFill>
                    <a:schemeClr val="tx1"/>
                  </a:solidFill>
                  <a:latin typeface="Arial" panose="020B0604020202020204" pitchFamily="34" charset="0"/>
                  <a:cs typeface="Arial" panose="020B0604020202020204" pitchFamily="34" charset="0"/>
                </a:rPr>
                <a:t> Eye: Ocular </a:t>
              </a:r>
              <a:r>
                <a:rPr lang="pt-BR" dirty="0" err="1">
                  <a:solidFill>
                    <a:schemeClr val="tx1"/>
                  </a:solidFill>
                  <a:latin typeface="Arial" panose="020B0604020202020204" pitchFamily="34" charset="0"/>
                  <a:cs typeface="Arial" panose="020B0604020202020204" pitchFamily="34" charset="0"/>
                </a:rPr>
                <a:t>Manifestation</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Diagnosis</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Treatment</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and</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Vaccination</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Viruses</a:t>
              </a:r>
              <a:r>
                <a:rPr lang="pt-BR" dirty="0">
                  <a:solidFill>
                    <a:schemeClr val="tx1"/>
                  </a:solidFill>
                  <a:latin typeface="Arial" panose="020B0604020202020204" pitchFamily="34" charset="0"/>
                  <a:cs typeface="Arial" panose="020B0604020202020204" pitchFamily="34" charset="0"/>
                </a:rPr>
                <a:t>. 2023;15(3):616.</a:t>
              </a:r>
            </a:p>
            <a:p>
              <a:endParaRPr lang="pt-BR" sz="700" dirty="0">
                <a:latin typeface="Arial" panose="020B0604020202020204" pitchFamily="34" charset="0"/>
                <a:cs typeface="Arial" panose="020B0604020202020204" pitchFamily="34" charset="0"/>
              </a:endParaRPr>
            </a:p>
            <a:p>
              <a:endParaRPr lang="pt-BR" dirty="0">
                <a:latin typeface="Arial" panose="020B0604020202020204" pitchFamily="34" charset="0"/>
                <a:cs typeface="Arial" panose="020B0604020202020204" pitchFamily="34" charset="0"/>
              </a:endParaRPr>
            </a:p>
            <a:p>
              <a:endParaRPr dirty="0">
                <a:latin typeface="Arial" panose="020B0604020202020204" pitchFamily="34" charset="0"/>
                <a:cs typeface="Arial" panose="020B0604020202020204" pitchFamily="34" charset="0"/>
              </a:endParaRPr>
            </a:p>
          </p:txBody>
        </p:sp>
      </p:grpSp>
      <p:grpSp>
        <p:nvGrpSpPr>
          <p:cNvPr id="27" name="Retângulo 20">
            <a:extLst>
              <a:ext uri="{FF2B5EF4-FFF2-40B4-BE49-F238E27FC236}">
                <a16:creationId xmlns:a16="http://schemas.microsoft.com/office/drawing/2014/main" id="{7D78D3E1-F681-0EBD-4D7E-74678C646104}"/>
              </a:ext>
            </a:extLst>
          </p:cNvPr>
          <p:cNvGrpSpPr/>
          <p:nvPr/>
        </p:nvGrpSpPr>
        <p:grpSpPr>
          <a:xfrm>
            <a:off x="136585" y="5766009"/>
            <a:ext cx="2376001" cy="180000"/>
            <a:chOff x="0" y="0"/>
            <a:chExt cx="2390917" cy="224299"/>
          </a:xfrm>
          <a:solidFill>
            <a:srgbClr val="FF6600"/>
          </a:solidFill>
        </p:grpSpPr>
        <p:sp>
          <p:nvSpPr>
            <p:cNvPr id="28" name="Retângulo">
              <a:extLst>
                <a:ext uri="{FF2B5EF4-FFF2-40B4-BE49-F238E27FC236}">
                  <a16:creationId xmlns:a16="http://schemas.microsoft.com/office/drawing/2014/main" id="{E3EF1527-5098-DEEE-6197-0AC3AA07CD73}"/>
                </a:ext>
              </a:extLst>
            </p:cNvPr>
            <p:cNvSpPr/>
            <p:nvPr/>
          </p:nvSpPr>
          <p:spPr>
            <a:xfrm>
              <a:off x="0" y="17411"/>
              <a:ext cx="2390918" cy="189478"/>
            </a:xfrm>
            <a:prstGeom prst="rect">
              <a:avLst/>
            </a:prstGeom>
            <a:grpFill/>
            <a:ln w="3175" cap="flat">
              <a:solidFill>
                <a:srgbClr val="D9D9D9"/>
              </a:solidFill>
              <a:prstDash val="solid"/>
              <a:round/>
            </a:ln>
            <a:effectLst/>
          </p:spPr>
          <p:txBody>
            <a:bodyPr wrap="square" lIns="54000" tIns="15610" rIns="15610" bIns="15610" numCol="1" anchor="ctr">
              <a:noAutofit/>
            </a:bodyPr>
            <a:lstStyle/>
            <a:p>
              <a:pPr>
                <a:defRPr>
                  <a:solidFill>
                    <a:srgbClr val="FFFFFF"/>
                  </a:solidFill>
                </a:defRPr>
              </a:pPr>
              <a:endParaRPr>
                <a:solidFill>
                  <a:schemeClr val="bg1"/>
                </a:solidFill>
              </a:endParaRPr>
            </a:p>
          </p:txBody>
        </p:sp>
        <p:sp>
          <p:nvSpPr>
            <p:cNvPr id="29" name="REFERÊNCIAS BIBLIOGRÁFICAS">
              <a:extLst>
                <a:ext uri="{FF2B5EF4-FFF2-40B4-BE49-F238E27FC236}">
                  <a16:creationId xmlns:a16="http://schemas.microsoft.com/office/drawing/2014/main" id="{4CBAE663-C44F-2310-BBCB-C6FA62813179}"/>
                </a:ext>
              </a:extLst>
            </p:cNvPr>
            <p:cNvSpPr txBox="1"/>
            <p:nvPr/>
          </p:nvSpPr>
          <p:spPr>
            <a:xfrm>
              <a:off x="0" y="0"/>
              <a:ext cx="2390918" cy="224300"/>
            </a:xfrm>
            <a:prstGeom prst="rect">
              <a:avLst/>
            </a:prstGeom>
            <a:grpFill/>
            <a:ln w="3175"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000" tIns="15610" rIns="15610" bIns="15610" numCol="1" anchor="ctr">
              <a:noAutofit/>
            </a:bodyPr>
            <a:lstStyle>
              <a:lvl1pPr>
                <a:defRPr sz="700" b="1">
                  <a:latin typeface="Trebuchet MS"/>
                  <a:ea typeface="Trebuchet MS"/>
                  <a:cs typeface="Trebuchet MS"/>
                  <a:sym typeface="Trebuchet MS"/>
                </a:defRPr>
              </a:lvl1pPr>
            </a:lstStyle>
            <a:p>
              <a:r>
                <a:rPr lang="pt-BR" dirty="0">
                  <a:solidFill>
                    <a:schemeClr val="bg1"/>
                  </a:solidFill>
                </a:rPr>
                <a:t>DISCUSSION</a:t>
              </a:r>
              <a:endParaRPr dirty="0">
                <a:solidFill>
                  <a:schemeClr val="bg1"/>
                </a:solidFill>
              </a:endParaRPr>
            </a:p>
          </p:txBody>
        </p:sp>
      </p:grpSp>
      <p:sp>
        <p:nvSpPr>
          <p:cNvPr id="32" name="RELATO DE CASO">
            <a:extLst>
              <a:ext uri="{FF2B5EF4-FFF2-40B4-BE49-F238E27FC236}">
                <a16:creationId xmlns:a16="http://schemas.microsoft.com/office/drawing/2014/main" id="{441FF2C5-1CA7-2765-379B-DA1B5AC1E686}"/>
              </a:ext>
            </a:extLst>
          </p:cNvPr>
          <p:cNvSpPr txBox="1"/>
          <p:nvPr/>
        </p:nvSpPr>
        <p:spPr>
          <a:xfrm>
            <a:off x="136585" y="4293294"/>
            <a:ext cx="2383416" cy="174332"/>
          </a:xfrm>
          <a:prstGeom prst="rect">
            <a:avLst/>
          </a:prstGeom>
          <a:solidFill>
            <a:srgbClr val="FF6600"/>
          </a:solidFill>
          <a:ln w="3175"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000" tIns="15610" rIns="15610" bIns="15610" numCol="1" anchor="ctr">
            <a:noAutofit/>
          </a:bodyPr>
          <a:lstStyle>
            <a:lvl1pPr>
              <a:defRPr sz="700" b="1">
                <a:latin typeface="Trebuchet MS"/>
                <a:ea typeface="Trebuchet MS"/>
                <a:cs typeface="Trebuchet MS"/>
                <a:sym typeface="Trebuchet MS"/>
              </a:defRPr>
            </a:lvl1pPr>
          </a:lstStyle>
          <a:p>
            <a:r>
              <a:rPr lang="pt-BR" dirty="0">
                <a:solidFill>
                  <a:schemeClr val="bg1"/>
                </a:solidFill>
              </a:rPr>
              <a:t>MATERIAL E METHODS</a:t>
            </a:r>
            <a:endParaRPr dirty="0">
              <a:solidFill>
                <a:schemeClr val="bg1"/>
              </a:solidFill>
            </a:endParaRPr>
          </a:p>
        </p:txBody>
      </p:sp>
      <p:grpSp>
        <p:nvGrpSpPr>
          <p:cNvPr id="33" name="Retângulo 20">
            <a:extLst>
              <a:ext uri="{FF2B5EF4-FFF2-40B4-BE49-F238E27FC236}">
                <a16:creationId xmlns:a16="http://schemas.microsoft.com/office/drawing/2014/main" id="{DDA2015A-29FE-5C69-5150-2DC49BFF5196}"/>
              </a:ext>
            </a:extLst>
          </p:cNvPr>
          <p:cNvGrpSpPr/>
          <p:nvPr/>
        </p:nvGrpSpPr>
        <p:grpSpPr>
          <a:xfrm>
            <a:off x="2628000" y="7848384"/>
            <a:ext cx="2376001" cy="180000"/>
            <a:chOff x="0" y="0"/>
            <a:chExt cx="2390917" cy="224299"/>
          </a:xfrm>
          <a:solidFill>
            <a:srgbClr val="FF6600"/>
          </a:solidFill>
        </p:grpSpPr>
        <p:sp>
          <p:nvSpPr>
            <p:cNvPr id="34" name="Retângulo">
              <a:extLst>
                <a:ext uri="{FF2B5EF4-FFF2-40B4-BE49-F238E27FC236}">
                  <a16:creationId xmlns:a16="http://schemas.microsoft.com/office/drawing/2014/main" id="{B5BCD64E-B588-E8C2-D89E-F76C50931828}"/>
                </a:ext>
              </a:extLst>
            </p:cNvPr>
            <p:cNvSpPr/>
            <p:nvPr/>
          </p:nvSpPr>
          <p:spPr>
            <a:xfrm>
              <a:off x="0" y="17411"/>
              <a:ext cx="2390918" cy="189478"/>
            </a:xfrm>
            <a:prstGeom prst="rect">
              <a:avLst/>
            </a:prstGeom>
            <a:grpFill/>
            <a:ln w="3175" cap="flat">
              <a:solidFill>
                <a:srgbClr val="D9D9D9"/>
              </a:solidFill>
              <a:prstDash val="solid"/>
              <a:round/>
            </a:ln>
            <a:effectLst/>
          </p:spPr>
          <p:txBody>
            <a:bodyPr wrap="square" lIns="54000" tIns="15610" rIns="15610" bIns="15610" numCol="1" anchor="ctr">
              <a:noAutofit/>
            </a:bodyPr>
            <a:lstStyle/>
            <a:p>
              <a:pPr>
                <a:defRPr>
                  <a:solidFill>
                    <a:srgbClr val="FFFFFF"/>
                  </a:solidFill>
                </a:defRPr>
              </a:pPr>
              <a:endParaRPr>
                <a:solidFill>
                  <a:schemeClr val="bg1"/>
                </a:solidFill>
              </a:endParaRPr>
            </a:p>
          </p:txBody>
        </p:sp>
        <p:sp>
          <p:nvSpPr>
            <p:cNvPr id="35" name="REFERÊNCIAS BIBLIOGRÁFICAS">
              <a:extLst>
                <a:ext uri="{FF2B5EF4-FFF2-40B4-BE49-F238E27FC236}">
                  <a16:creationId xmlns:a16="http://schemas.microsoft.com/office/drawing/2014/main" id="{F17A9248-18EE-EF27-F324-E252623B030A}"/>
                </a:ext>
              </a:extLst>
            </p:cNvPr>
            <p:cNvSpPr txBox="1"/>
            <p:nvPr/>
          </p:nvSpPr>
          <p:spPr>
            <a:xfrm>
              <a:off x="0" y="0"/>
              <a:ext cx="2390918" cy="224300"/>
            </a:xfrm>
            <a:prstGeom prst="rect">
              <a:avLst/>
            </a:prstGeom>
            <a:grpFill/>
            <a:ln w="3175"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000" tIns="15610" rIns="15610" bIns="15610" numCol="1" anchor="ctr">
              <a:noAutofit/>
            </a:bodyPr>
            <a:lstStyle>
              <a:lvl1pPr>
                <a:defRPr sz="700" b="1">
                  <a:latin typeface="Trebuchet MS"/>
                  <a:ea typeface="Trebuchet MS"/>
                  <a:cs typeface="Trebuchet MS"/>
                  <a:sym typeface="Trebuchet MS"/>
                </a:defRPr>
              </a:lvl1pPr>
            </a:lstStyle>
            <a:p>
              <a:r>
                <a:rPr lang="pt-BR" dirty="0">
                  <a:solidFill>
                    <a:schemeClr val="bg1"/>
                  </a:solidFill>
                </a:rPr>
                <a:t>REFERENCES</a:t>
              </a:r>
              <a:endParaRPr dirty="0">
                <a:solidFill>
                  <a:schemeClr val="bg1"/>
                </a:solidFill>
              </a:endParaRPr>
            </a:p>
          </p:txBody>
        </p:sp>
      </p:grpSp>
      <p:grpSp>
        <p:nvGrpSpPr>
          <p:cNvPr id="36" name="Retângulo 18">
            <a:extLst>
              <a:ext uri="{FF2B5EF4-FFF2-40B4-BE49-F238E27FC236}">
                <a16:creationId xmlns:a16="http://schemas.microsoft.com/office/drawing/2014/main" id="{3BABEBF3-0E4A-D40A-9CD3-A7632FB91809}"/>
              </a:ext>
            </a:extLst>
          </p:cNvPr>
          <p:cNvGrpSpPr/>
          <p:nvPr/>
        </p:nvGrpSpPr>
        <p:grpSpPr>
          <a:xfrm>
            <a:off x="2628000" y="5344810"/>
            <a:ext cx="2376000" cy="180000"/>
            <a:chOff x="0" y="0"/>
            <a:chExt cx="2390917" cy="224299"/>
          </a:xfrm>
          <a:solidFill>
            <a:srgbClr val="FF6600"/>
          </a:solidFill>
        </p:grpSpPr>
        <p:sp>
          <p:nvSpPr>
            <p:cNvPr id="37" name="Retângulo">
              <a:extLst>
                <a:ext uri="{FF2B5EF4-FFF2-40B4-BE49-F238E27FC236}">
                  <a16:creationId xmlns:a16="http://schemas.microsoft.com/office/drawing/2014/main" id="{43DB1DE5-90B1-4DF2-96BB-C4FC873C72C2}"/>
                </a:ext>
              </a:extLst>
            </p:cNvPr>
            <p:cNvSpPr/>
            <p:nvPr/>
          </p:nvSpPr>
          <p:spPr>
            <a:xfrm>
              <a:off x="0" y="17411"/>
              <a:ext cx="2390918" cy="189478"/>
            </a:xfrm>
            <a:prstGeom prst="rect">
              <a:avLst/>
            </a:prstGeom>
            <a:grpFill/>
            <a:ln w="3175" cap="flat">
              <a:solidFill>
                <a:srgbClr val="D9D9D9"/>
              </a:solidFill>
              <a:prstDash val="solid"/>
              <a:round/>
            </a:ln>
            <a:effectLst/>
          </p:spPr>
          <p:txBody>
            <a:bodyPr wrap="square" lIns="54000" tIns="15610" rIns="15610" bIns="15610" numCol="1" anchor="ctr" anchorCtr="0">
              <a:noAutofit/>
            </a:bodyPr>
            <a:lstStyle/>
            <a:p>
              <a:pPr>
                <a:defRPr>
                  <a:solidFill>
                    <a:srgbClr val="FFFFFF"/>
                  </a:solidFill>
                </a:defRPr>
              </a:pPr>
              <a:endParaRPr>
                <a:solidFill>
                  <a:schemeClr val="bg1"/>
                </a:solidFill>
              </a:endParaRPr>
            </a:p>
          </p:txBody>
        </p:sp>
        <p:sp>
          <p:nvSpPr>
            <p:cNvPr id="38" name="DISCUSSÃO:">
              <a:extLst>
                <a:ext uri="{FF2B5EF4-FFF2-40B4-BE49-F238E27FC236}">
                  <a16:creationId xmlns:a16="http://schemas.microsoft.com/office/drawing/2014/main" id="{66585FE4-4594-D46D-CD48-B753E530FC73}"/>
                </a:ext>
              </a:extLst>
            </p:cNvPr>
            <p:cNvSpPr txBox="1"/>
            <p:nvPr/>
          </p:nvSpPr>
          <p:spPr>
            <a:xfrm>
              <a:off x="0" y="0"/>
              <a:ext cx="2390918" cy="224300"/>
            </a:xfrm>
            <a:prstGeom prst="rect">
              <a:avLst/>
            </a:prstGeom>
            <a:grpFill/>
            <a:ln w="3175"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000" tIns="15610" rIns="15610" bIns="15610" numCol="1" anchor="ctr" anchorCtr="0">
              <a:noAutofit/>
            </a:bodyPr>
            <a:lstStyle>
              <a:lvl1pPr>
                <a:defRPr sz="700" b="1">
                  <a:latin typeface="Trebuchet MS"/>
                  <a:ea typeface="Trebuchet MS"/>
                  <a:cs typeface="Trebuchet MS"/>
                  <a:sym typeface="Trebuchet MS"/>
                </a:defRPr>
              </a:lvl1pPr>
            </a:lstStyle>
            <a:p>
              <a:r>
                <a:rPr lang="pt-BR" dirty="0">
                  <a:solidFill>
                    <a:schemeClr val="bg1"/>
                  </a:solidFill>
                </a:rPr>
                <a:t>CONCLU</a:t>
              </a:r>
              <a:r>
                <a:rPr dirty="0">
                  <a:solidFill>
                    <a:schemeClr val="bg1"/>
                  </a:solidFill>
                </a:rPr>
                <a:t>S</a:t>
              </a:r>
              <a:r>
                <a:rPr lang="pt-BR" dirty="0">
                  <a:solidFill>
                    <a:schemeClr val="bg1"/>
                  </a:solidFill>
                </a:rPr>
                <a:t>ION</a:t>
              </a:r>
              <a:endParaRPr dirty="0">
                <a:solidFill>
                  <a:schemeClr val="bg1"/>
                </a:solidFill>
              </a:endParaRPr>
            </a:p>
          </p:txBody>
        </p:sp>
      </p:grpSp>
      <p:grpSp>
        <p:nvGrpSpPr>
          <p:cNvPr id="39" name="Retângulo 8">
            <a:extLst>
              <a:ext uri="{FF2B5EF4-FFF2-40B4-BE49-F238E27FC236}">
                <a16:creationId xmlns:a16="http://schemas.microsoft.com/office/drawing/2014/main" id="{E3C0E3CE-687D-D751-7775-03167C032B0A}"/>
              </a:ext>
            </a:extLst>
          </p:cNvPr>
          <p:cNvGrpSpPr/>
          <p:nvPr/>
        </p:nvGrpSpPr>
        <p:grpSpPr>
          <a:xfrm>
            <a:off x="144000" y="2052000"/>
            <a:ext cx="2376000" cy="180000"/>
            <a:chOff x="0" y="0"/>
            <a:chExt cx="2390917" cy="224299"/>
          </a:xfrm>
          <a:solidFill>
            <a:srgbClr val="FF6600"/>
          </a:solidFill>
        </p:grpSpPr>
        <p:sp>
          <p:nvSpPr>
            <p:cNvPr id="40" name="Retângulo">
              <a:extLst>
                <a:ext uri="{FF2B5EF4-FFF2-40B4-BE49-F238E27FC236}">
                  <a16:creationId xmlns:a16="http://schemas.microsoft.com/office/drawing/2014/main" id="{50CFAB23-BC28-49D7-D57E-B52F53DE2E88}"/>
                </a:ext>
              </a:extLst>
            </p:cNvPr>
            <p:cNvSpPr/>
            <p:nvPr/>
          </p:nvSpPr>
          <p:spPr>
            <a:xfrm>
              <a:off x="0" y="17411"/>
              <a:ext cx="2390918" cy="189478"/>
            </a:xfrm>
            <a:prstGeom prst="rect">
              <a:avLst/>
            </a:prstGeom>
            <a:grpFill/>
            <a:ln w="3175" cap="flat">
              <a:solidFill>
                <a:srgbClr val="D9D9D9"/>
              </a:solidFill>
              <a:prstDash val="solid"/>
              <a:round/>
            </a:ln>
            <a:effectLst/>
          </p:spPr>
          <p:txBody>
            <a:bodyPr wrap="square" lIns="54000" tIns="15610" rIns="15610" bIns="15610" numCol="1" anchor="ctr">
              <a:noAutofit/>
            </a:bodyPr>
            <a:lstStyle/>
            <a:p>
              <a:pPr>
                <a:defRPr>
                  <a:solidFill>
                    <a:srgbClr val="FFFFFF"/>
                  </a:solidFill>
                </a:defRPr>
              </a:pPr>
              <a:endParaRPr>
                <a:solidFill>
                  <a:schemeClr val="bg1"/>
                </a:solidFill>
              </a:endParaRPr>
            </a:p>
          </p:txBody>
        </p:sp>
        <p:sp>
          <p:nvSpPr>
            <p:cNvPr id="41" name="INTRODUÇÃO">
              <a:extLst>
                <a:ext uri="{FF2B5EF4-FFF2-40B4-BE49-F238E27FC236}">
                  <a16:creationId xmlns:a16="http://schemas.microsoft.com/office/drawing/2014/main" id="{4F8EB581-2D49-E3C3-04CE-9964DE1A7B9A}"/>
                </a:ext>
              </a:extLst>
            </p:cNvPr>
            <p:cNvSpPr txBox="1"/>
            <p:nvPr/>
          </p:nvSpPr>
          <p:spPr>
            <a:xfrm>
              <a:off x="0" y="0"/>
              <a:ext cx="2390918" cy="224300"/>
            </a:xfrm>
            <a:prstGeom prst="rect">
              <a:avLst/>
            </a:prstGeom>
            <a:grpFill/>
            <a:ln w="3175"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000" tIns="15610" rIns="15610" bIns="15610" numCol="1" anchor="ctr">
              <a:noAutofit/>
            </a:bodyPr>
            <a:lstStyle>
              <a:lvl1pPr>
                <a:defRPr sz="700" b="1">
                  <a:latin typeface="Trebuchet MS"/>
                  <a:ea typeface="Trebuchet MS"/>
                  <a:cs typeface="Trebuchet MS"/>
                  <a:sym typeface="Trebuchet MS"/>
                </a:defRPr>
              </a:lvl1pPr>
            </a:lstStyle>
            <a:p>
              <a:r>
                <a:rPr dirty="0">
                  <a:solidFill>
                    <a:schemeClr val="bg1"/>
                  </a:solidFill>
                </a:rPr>
                <a:t>INTRODU</a:t>
              </a:r>
              <a:r>
                <a:rPr lang="pt-BR" dirty="0">
                  <a:solidFill>
                    <a:schemeClr val="bg1"/>
                  </a:solidFill>
                </a:rPr>
                <a:t>TION</a:t>
              </a:r>
              <a:endParaRPr dirty="0">
                <a:solidFill>
                  <a:schemeClr val="bg1"/>
                </a:solidFill>
              </a:endParaRPr>
            </a:p>
          </p:txBody>
        </p:sp>
      </p:grpSp>
      <p:grpSp>
        <p:nvGrpSpPr>
          <p:cNvPr id="42" name="Retângulo 10">
            <a:extLst>
              <a:ext uri="{FF2B5EF4-FFF2-40B4-BE49-F238E27FC236}">
                <a16:creationId xmlns:a16="http://schemas.microsoft.com/office/drawing/2014/main" id="{F68D2D85-33A8-33DC-BDE6-F963FB2E46BF}"/>
              </a:ext>
            </a:extLst>
          </p:cNvPr>
          <p:cNvGrpSpPr/>
          <p:nvPr/>
        </p:nvGrpSpPr>
        <p:grpSpPr>
          <a:xfrm>
            <a:off x="2628000" y="2052000"/>
            <a:ext cx="2376000" cy="180000"/>
            <a:chOff x="0" y="0"/>
            <a:chExt cx="2390917" cy="224299"/>
          </a:xfrm>
          <a:solidFill>
            <a:srgbClr val="FF6600"/>
          </a:solidFill>
        </p:grpSpPr>
        <p:sp>
          <p:nvSpPr>
            <p:cNvPr id="43" name="Retângulo">
              <a:extLst>
                <a:ext uri="{FF2B5EF4-FFF2-40B4-BE49-F238E27FC236}">
                  <a16:creationId xmlns:a16="http://schemas.microsoft.com/office/drawing/2014/main" id="{7C54C5AA-30F5-20C6-673D-26CC88F98125}"/>
                </a:ext>
              </a:extLst>
            </p:cNvPr>
            <p:cNvSpPr/>
            <p:nvPr/>
          </p:nvSpPr>
          <p:spPr>
            <a:xfrm>
              <a:off x="0" y="17411"/>
              <a:ext cx="2390918" cy="189478"/>
            </a:xfrm>
            <a:prstGeom prst="rect">
              <a:avLst/>
            </a:prstGeom>
            <a:grpFill/>
            <a:ln w="3175" cap="flat">
              <a:solidFill>
                <a:srgbClr val="D9D9D9"/>
              </a:solidFill>
              <a:prstDash val="solid"/>
              <a:round/>
            </a:ln>
            <a:effectLst/>
          </p:spPr>
          <p:txBody>
            <a:bodyPr wrap="square" lIns="54000" tIns="15610" rIns="15610" bIns="15610" numCol="1" anchor="ctr">
              <a:noAutofit/>
            </a:bodyPr>
            <a:lstStyle/>
            <a:p>
              <a:pPr>
                <a:defRPr>
                  <a:solidFill>
                    <a:srgbClr val="FFFFFF"/>
                  </a:solidFill>
                </a:defRPr>
              </a:pPr>
              <a:endParaRPr>
                <a:solidFill>
                  <a:schemeClr val="bg1"/>
                </a:solidFill>
              </a:endParaRPr>
            </a:p>
          </p:txBody>
        </p:sp>
        <p:sp>
          <p:nvSpPr>
            <p:cNvPr id="44" name="FIGURAS, TABELAS E GRÁFICOS">
              <a:extLst>
                <a:ext uri="{FF2B5EF4-FFF2-40B4-BE49-F238E27FC236}">
                  <a16:creationId xmlns:a16="http://schemas.microsoft.com/office/drawing/2014/main" id="{35EBCB23-8716-03A5-ECDC-533A2602ACD9}"/>
                </a:ext>
              </a:extLst>
            </p:cNvPr>
            <p:cNvSpPr txBox="1"/>
            <p:nvPr/>
          </p:nvSpPr>
          <p:spPr>
            <a:xfrm>
              <a:off x="0" y="0"/>
              <a:ext cx="2390918" cy="224300"/>
            </a:xfrm>
            <a:prstGeom prst="rect">
              <a:avLst/>
            </a:prstGeom>
            <a:grpFill/>
            <a:ln w="3175"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4000" tIns="15610" rIns="15610" bIns="15610" numCol="1" anchor="ctr">
              <a:noAutofit/>
            </a:bodyPr>
            <a:lstStyle>
              <a:lvl1pPr>
                <a:defRPr sz="700" b="1">
                  <a:latin typeface="Trebuchet MS"/>
                  <a:ea typeface="Trebuchet MS"/>
                  <a:cs typeface="Trebuchet MS"/>
                  <a:sym typeface="Trebuchet MS"/>
                </a:defRPr>
              </a:lvl1pPr>
            </a:lstStyle>
            <a:p>
              <a:r>
                <a:rPr dirty="0">
                  <a:solidFill>
                    <a:schemeClr val="bg1"/>
                  </a:solidFill>
                </a:rPr>
                <a:t>FIGUR</a:t>
              </a:r>
              <a:r>
                <a:rPr lang="pt-BR" dirty="0">
                  <a:solidFill>
                    <a:schemeClr val="bg1"/>
                  </a:solidFill>
                </a:rPr>
                <a:t>E</a:t>
              </a:r>
              <a:endParaRPr dirty="0">
                <a:solidFill>
                  <a:schemeClr val="bg1"/>
                </a:solidFill>
              </a:endParaRPr>
            </a:p>
          </p:txBody>
        </p:sp>
      </p:grpSp>
      <p:pic>
        <p:nvPicPr>
          <p:cNvPr id="11" name="Imagem 10">
            <a:extLst>
              <a:ext uri="{FF2B5EF4-FFF2-40B4-BE49-F238E27FC236}">
                <a16:creationId xmlns:a16="http://schemas.microsoft.com/office/drawing/2014/main" id="{E8FE4719-1ECC-EF3F-367B-15049CEC0AB5}"/>
              </a:ext>
            </a:extLst>
          </p:cNvPr>
          <p:cNvPicPr>
            <a:picLocks noChangeAspect="1"/>
          </p:cNvPicPr>
          <p:nvPr/>
        </p:nvPicPr>
        <p:blipFill>
          <a:blip r:embed="rId4"/>
          <a:stretch>
            <a:fillRect/>
          </a:stretch>
        </p:blipFill>
        <p:spPr>
          <a:xfrm>
            <a:off x="2643257" y="2248415"/>
            <a:ext cx="2298499" cy="1773128"/>
          </a:xfrm>
          <a:prstGeom prst="rect">
            <a:avLst/>
          </a:prstGeom>
        </p:spPr>
      </p:pic>
      <p:pic>
        <p:nvPicPr>
          <p:cNvPr id="22" name="Imagem 21">
            <a:extLst>
              <a:ext uri="{FF2B5EF4-FFF2-40B4-BE49-F238E27FC236}">
                <a16:creationId xmlns:a16="http://schemas.microsoft.com/office/drawing/2014/main" id="{494C5A20-4EBB-185B-5C74-51A725844906}"/>
              </a:ext>
            </a:extLst>
          </p:cNvPr>
          <p:cNvPicPr>
            <a:picLocks noChangeAspect="1"/>
          </p:cNvPicPr>
          <p:nvPr/>
        </p:nvPicPr>
        <p:blipFill>
          <a:blip r:embed="rId5"/>
          <a:stretch>
            <a:fillRect/>
          </a:stretch>
        </p:blipFill>
        <p:spPr>
          <a:xfrm>
            <a:off x="2910331" y="4021543"/>
            <a:ext cx="1764352" cy="1313007"/>
          </a:xfrm>
          <a:prstGeom prst="rect">
            <a:avLst/>
          </a:prstGeom>
        </p:spPr>
      </p:pic>
    </p:spTree>
    <p:extLst>
      <p:ext uri="{BB962C8B-B14F-4D97-AF65-F5344CB8AC3E}">
        <p14:creationId xmlns:p14="http://schemas.microsoft.com/office/powerpoint/2010/main" val="734094553"/>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258</TotalTime>
  <Words>598</Words>
  <Application>Microsoft Macintosh PowerPoint</Application>
  <PresentationFormat>Apresentação na tela (16:9)</PresentationFormat>
  <Paragraphs>41</Paragraphs>
  <Slides>1</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Calibri</vt:lpstr>
      <vt:lpstr>Trebuchet MS</vt:lpstr>
      <vt:lpstr>Tema do Office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User</dc:creator>
  <cp:lastModifiedBy>Microsoft Office User</cp:lastModifiedBy>
  <cp:revision>21</cp:revision>
  <dcterms:created xsi:type="dcterms:W3CDTF">2024-01-09T13:58:08Z</dcterms:created>
  <dcterms:modified xsi:type="dcterms:W3CDTF">2024-01-30T03:09:44Z</dcterms:modified>
</cp:coreProperties>
</file>