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625" cx="32399275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pQysTxngoryjIrpcVAPg7aq1j/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7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3125" y="1241425"/>
            <a:ext cx="25114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1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43125" y="1241425"/>
            <a:ext cx="25114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6788"/>
            <a:ext cx="5438775" cy="391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259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493963" y="11233151"/>
            <a:ext cx="27411363" cy="27944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8373518" y="17112258"/>
            <a:ext cx="36610544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5801170" y="10328657"/>
            <a:ext cx="36610544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259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3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948563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1338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857250" lvl="0" marL="457200" marR="0" rtl="0" algn="l">
              <a:lnSpc>
                <a:spcPct val="90000"/>
              </a:lnSpc>
              <a:spcBef>
                <a:spcPts val="3538"/>
              </a:spcBef>
              <a:spcAft>
                <a:spcPts val="0"/>
              </a:spcAft>
              <a:buClr>
                <a:schemeClr val="dk1"/>
              </a:buClr>
              <a:buSzPts val="9900"/>
              <a:buFont typeface="Arial"/>
              <a:buChar char="•"/>
              <a:defRPr b="0" i="0" sz="9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350" lvl="1" marL="9144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b="0" i="0" sz="8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3100" lvl="2" marL="13716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rial"/>
              <a:buChar char="•"/>
              <a:defRPr b="0" i="0" sz="7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28650" lvl="3" marL="18288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28650" lvl="4" marL="2286000" marR="0" rtl="0" algn="l">
              <a:lnSpc>
                <a:spcPct val="90000"/>
              </a:lnSpc>
              <a:spcBef>
                <a:spcPts val="1775"/>
              </a:spcBef>
              <a:spcAft>
                <a:spcPts val="0"/>
              </a:spcAft>
              <a:buClr>
                <a:schemeClr val="dk1"/>
              </a:buClr>
              <a:buSzPts val="6300"/>
              <a:buFont typeface="Arial"/>
              <a:buChar char="•"/>
              <a:defRPr b="0" i="0" sz="6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1296987" y="4291350"/>
            <a:ext cx="29805300" cy="309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pt-BR" sz="4100">
                <a:solidFill>
                  <a:srgbClr val="E69138"/>
                </a:solidFill>
              </a:rPr>
              <a:t>TERAPIA GENÉTICA EM OFTALMOLOGIA PEDIÁTRICA: UMA VISÃO SOBRE AS ABORDAGENS TERAPÊUTICAS UTILIZADAS NA ATUALIDADE</a:t>
            </a:r>
            <a:endParaRPr sz="4100"/>
          </a:p>
        </p:txBody>
      </p:sp>
      <p:sp>
        <p:nvSpPr>
          <p:cNvPr id="90" name="Google Shape;90;p1"/>
          <p:cNvSpPr/>
          <p:nvPr/>
        </p:nvSpPr>
        <p:spPr>
          <a:xfrm>
            <a:off x="-878491" y="6438405"/>
            <a:ext cx="3407811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lang="pt-BR" sz="45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Henrique Tofoli Vieira Machado</a:t>
            </a:r>
            <a:r>
              <a:rPr b="1" baseline="3000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*1</a:t>
            </a:r>
            <a:r>
              <a:rPr b="1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b="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Júlia Doles Tofoli</a:t>
            </a:r>
            <a:r>
              <a:rPr b="0" baseline="3000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Gabriela Tofoli Vieira Machado</a:t>
            </a:r>
            <a:r>
              <a:rPr b="0" baseline="3000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endParaRPr b="0" i="0" sz="4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Clara Rocha de </a:t>
            </a:r>
            <a:r>
              <a:rPr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Abreu</a:t>
            </a:r>
            <a:r>
              <a:rPr b="0" baseline="3000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pt-BR" sz="4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Ana Cristina Doles Godoy</a:t>
            </a:r>
            <a:r>
              <a:rPr baseline="30000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Heloisa Helena Tofoli</a:t>
            </a:r>
            <a:r>
              <a:rPr baseline="30000"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pt-BR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22500" y="8430347"/>
            <a:ext cx="31675281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</a:t>
            </a: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FACERES 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Faculdade de Medicina de São José do Rio Preto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2 - Santa Casa de Misericórdia de Araraquara, Araraquara, São Paulo; 3 - UNIMAR - Universidade de Marília; 4 - UNINOVE - Universidade Nove de Julho; 5 - Associação Hospitalar Vila Nova, Porto Alegre, Rio Grande do Sul; 6 - Centro Universitário Filadélfia, Londrina, Paraná.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0" i="0" lang="pt-BR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*Autor Correspondente.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 flipH="1">
            <a:off x="291985" y="16540481"/>
            <a:ext cx="161733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 flipH="1">
            <a:off x="291985" y="10737380"/>
            <a:ext cx="161733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 flipH="1">
            <a:off x="16815918" y="16527802"/>
            <a:ext cx="152538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 flipH="1">
            <a:off x="16735837" y="10735455"/>
            <a:ext cx="154140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91985" y="17863856"/>
            <a:ext cx="16173300" cy="57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Os resultados obtidos mostraram que as principais terapias genéticas utilizadas atualmente na oftalmopediatria incluem a terapia de substituição gênica, a terapia de edição gênica e a terapia de silenciamento gênico. No caso da terapia de edição gênica utiliza-se  técnicas como CRISPR-Cas9, com intuito de realizar correções específicas no DNA. Na atualidade, uma das mais promissoras terapias tem sido a que envolve o gene RPE-65, utilizada para tratamento de retinose pigmentar e a amaurose congênita de leber.</a:t>
            </a:r>
            <a:endParaRPr sz="4000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895875" y="17863854"/>
            <a:ext cx="15093900" cy="43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Sem dúvidas a terapia genética tem se mostrado grande promessa no tratamento de doenças oculares hereditárias. No entanto, cabe ressaltar que muitas das terapias ainda estão em fase de pesquisa e desenvolvimento, e mais estudos clínicos são necessários para verificar a eficácia e segurança desses novos tratamentos.</a:t>
            </a:r>
            <a:endParaRPr sz="4000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6787869" y="11745974"/>
            <a:ext cx="15309900" cy="45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No presente trabalho foi realizada busca nas bases de dados PubMed, Scielo, BMJ e Lilacs, por meio dos termos "terapia genética", "oftalmologia pediátrica" e "doenças oculares genéticas". Foram incluídos artigos publicados nos últimos 5 anos, escritos em inglês, espanhol ou português.</a:t>
            </a:r>
            <a:endParaRPr sz="4000">
              <a:solidFill>
                <a:schemeClr val="dk1"/>
              </a:solidFill>
            </a:endParaRPr>
          </a:p>
          <a:p>
            <a:pPr indent="0" lvl="0" marL="228600" marR="0" rtl="0"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0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 flipH="1">
            <a:off x="383357" y="24530165"/>
            <a:ext cx="31805700" cy="76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 i="0" sz="4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scrição – SIMASP 2023" id="100" name="Google Shape;10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05414" y="1061625"/>
            <a:ext cx="6110313" cy="3708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/>
          <p:nvPr/>
        </p:nvSpPr>
        <p:spPr>
          <a:xfrm>
            <a:off x="422500" y="25930949"/>
            <a:ext cx="31727400" cy="6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pt-BR" sz="4000">
                <a:latin typeface="Calibri"/>
                <a:ea typeface="Calibri"/>
                <a:cs typeface="Calibri"/>
                <a:sym typeface="Calibri"/>
              </a:rPr>
              <a:t>1. Bennett, J., Wellman, J., Marshall, K. A., McCague, S., Ashtari, M., DiStefano-Pappas, J., ... &amp; Mingozzi, F. (2016). Safety and durability of effect of contralateral-eye administration of AAV2 gene therapy in patients with childhood-onset blindness caused by RPE65 mutations: a follow-on phase 1 trial. The Lancet, 388(10045), 661-672.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pt-BR" sz="4000">
                <a:latin typeface="Calibri"/>
                <a:ea typeface="Calibri"/>
                <a:cs typeface="Calibri"/>
                <a:sym typeface="Calibri"/>
              </a:rPr>
              <a:t>2. Maguire, A. M., Russell, S., &amp; Wellman, J. A. (2017). Efficacy, safety, and durability of voretigene neparvovec-rzyl in RPE65 mutation–associated inherited retinal dystrophy. Ophthalmology, 124(9), 1250-1261.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pt-BR" sz="4000">
                <a:latin typeface="Calibri"/>
                <a:ea typeface="Calibri"/>
                <a:cs typeface="Calibri"/>
                <a:sym typeface="Calibri"/>
              </a:rPr>
              <a:t>3. Nishiguchi, K. M., Carvalho, L. S., Rizzi, M., Powell, K., Holthaus, S. M., Azam, S. A., ... &amp; Soares, B. P. (2015). Gene therapy restores vision in rd1 mice after removal of a confounding mutation in Gpr179. Nature communications, 6(1), 1-11.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pt-BR" sz="4000">
                <a:latin typeface="Calibri"/>
                <a:ea typeface="Calibri"/>
                <a:cs typeface="Calibri"/>
                <a:sym typeface="Calibri"/>
              </a:rPr>
              <a:t>4. Maeder, M. L., Stefanidakis, M., Wilson, C. J., Baral, R., Barrera, L. A., Bounoutas, G. S., ... &amp; Joung, J. K. (2019). Development of a gene-editing approach to restore vision loss in Leber congenital amaurosis type 10. Nature medicine, 25(2), 229-233.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pt-BR" sz="4000">
                <a:latin typeface="Calibri"/>
                <a:ea typeface="Calibri"/>
                <a:cs typeface="Calibri"/>
                <a:sym typeface="Calibri"/>
              </a:rPr>
              <a:t>5. Dias, M. F., Joo, K., Kemp, J. A., Fialho, S. L., da Silva Cunha Jr, D., Woo, S. J., ... &amp; Tsang, S. H. (2018). Molecular genetics and emerging therapies for retinitis pigmentosa: Basic research and clinical perspectives. Progress in retinal and eye research, 63, 107-131.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22500" y="11753275"/>
            <a:ext cx="16173300" cy="45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000">
                <a:solidFill>
                  <a:schemeClr val="dk1"/>
                </a:solidFill>
              </a:rPr>
              <a:t>As terapias gênicas têm se mostrado bastante promissoras no tratamento de doenças genéticas na oftalmologia pediátrica. Diversos estudos têm sido realizados oferecendo novas esperanças no tratamento de doenças hereditárias, como é o caso da retinose pigmentar e da amaurose congênita de leber.</a:t>
            </a:r>
            <a:endParaRPr sz="4000">
              <a:solidFill>
                <a:schemeClr val="dk1"/>
              </a:solidFill>
            </a:endParaRPr>
          </a:p>
          <a:p>
            <a:pPr indent="0" lvl="0" marL="228600" marR="0" rtl="0" algn="just">
              <a:lnSpc>
                <a:spcPct val="115000"/>
              </a:lnSpc>
              <a:spcBef>
                <a:spcPts val="1400"/>
              </a:spcBef>
              <a:spcAft>
                <a:spcPts val="1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0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sign padrão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