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29"/>
  </p:normalViewPr>
  <p:slideViewPr>
    <p:cSldViewPr>
      <p:cViewPr>
        <p:scale>
          <a:sx n="250" d="100"/>
          <a:sy n="250" d="100"/>
        </p:scale>
        <p:origin x="792" y="-4632"/>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185FE-857F-AB40-B82B-B9AE517BA2F7}" type="datetimeFigureOut">
              <a:rPr lang="pt-BR" smtClean="0"/>
              <a:t>31/01/2024</a:t>
            </a:fld>
            <a:endParaRPr lang="pt-BR"/>
          </a:p>
        </p:txBody>
      </p:sp>
      <p:sp>
        <p:nvSpPr>
          <p:cNvPr id="4" name="Espaço Reservado para Imagem de Slide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78DAA-4C3A-B74E-BB22-86A0CC498ED8}" type="slidenum">
              <a:rPr lang="pt-BR" smtClean="0"/>
              <a:t>‹nº›</a:t>
            </a:fld>
            <a:endParaRPr lang="pt-BR"/>
          </a:p>
        </p:txBody>
      </p:sp>
    </p:spTree>
    <p:extLst>
      <p:ext uri="{BB962C8B-B14F-4D97-AF65-F5344CB8AC3E}">
        <p14:creationId xmlns:p14="http://schemas.microsoft.com/office/powerpoint/2010/main" val="266178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7778DAA-4C3A-B74E-BB22-86A0CC498ED8}" type="slidenum">
              <a:rPr lang="pt-BR" smtClean="0"/>
              <a:t>1</a:t>
            </a:fld>
            <a:endParaRPr lang="pt-BR"/>
          </a:p>
        </p:txBody>
      </p:sp>
    </p:spTree>
    <p:extLst>
      <p:ext uri="{BB962C8B-B14F-4D97-AF65-F5344CB8AC3E}">
        <p14:creationId xmlns:p14="http://schemas.microsoft.com/office/powerpoint/2010/main" val="418534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85763" y="2840568"/>
            <a:ext cx="4371975" cy="1960033"/>
          </a:xfrm>
        </p:spPr>
        <p:txBody>
          <a:bodyPr/>
          <a:lstStyle/>
          <a:p>
            <a:r>
              <a:rPr lang="pt-BR"/>
              <a:t>Clique para editar o título mestre</a:t>
            </a:r>
          </a:p>
        </p:txBody>
      </p:sp>
      <p:sp>
        <p:nvSpPr>
          <p:cNvPr id="3" name="Subtítulo 2"/>
          <p:cNvSpPr>
            <a:spLocks noGrp="1"/>
          </p:cNvSpPr>
          <p:nvPr>
            <p:ph type="subTitle" idx="1"/>
          </p:nvPr>
        </p:nvSpPr>
        <p:spPr>
          <a:xfrm>
            <a:off x="771525" y="5181600"/>
            <a:ext cx="360045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366185"/>
            <a:ext cx="1157288"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257175" y="366185"/>
            <a:ext cx="3386138"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1" y="5875867"/>
            <a:ext cx="4371975" cy="1816100"/>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406301" y="3875618"/>
            <a:ext cx="437197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257175" y="2133601"/>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2614612" y="2133601"/>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257175" y="2046817"/>
            <a:ext cx="2272606"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257175" y="2899833"/>
            <a:ext cx="2272606"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2612827" y="2046817"/>
            <a:ext cx="22734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2612827" y="2899833"/>
            <a:ext cx="22734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31/01/2024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31/01/2024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31/01/2024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4067"/>
            <a:ext cx="1692176" cy="154940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2010966" y="364067"/>
            <a:ext cx="2875359"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257175" y="1913467"/>
            <a:ext cx="169217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0"/>
            <a:ext cx="3086100" cy="755651"/>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008162" y="817033"/>
            <a:ext cx="30861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008162" y="7156451"/>
            <a:ext cx="30861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57175" y="366184"/>
            <a:ext cx="4629150" cy="1524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257175" y="2133601"/>
            <a:ext cx="4629150" cy="603461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257175" y="8475134"/>
            <a:ext cx="12001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3"/>
          </p:nvPr>
        </p:nvSpPr>
        <p:spPr>
          <a:xfrm>
            <a:off x="1757363" y="8475134"/>
            <a:ext cx="16287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4"/>
            <a:ext cx="12001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BA36AF8-1894-714D-AA7D-98A010FA418A}"/>
              </a:ext>
            </a:extLst>
          </p:cNvPr>
          <p:cNvPicPr>
            <a:picLocks noChangeAspect="1"/>
          </p:cNvPicPr>
          <p:nvPr/>
        </p:nvPicPr>
        <p:blipFill rotWithShape="1">
          <a:blip r:embed="rId3"/>
          <a:srcRect b="77479"/>
          <a:stretch/>
        </p:blipFill>
        <p:spPr>
          <a:xfrm>
            <a:off x="0" y="0"/>
            <a:ext cx="5143499" cy="659106"/>
          </a:xfrm>
          <a:prstGeom prst="rect">
            <a:avLst/>
          </a:prstGeom>
        </p:spPr>
      </p:pic>
      <p:sp>
        <p:nvSpPr>
          <p:cNvPr id="12" name="Retângulo 11"/>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spaço Reservado para Conteúdo 14">
            <a:extLst>
              <a:ext uri="{FF2B5EF4-FFF2-40B4-BE49-F238E27FC236}">
                <a16:creationId xmlns:a16="http://schemas.microsoft.com/office/drawing/2014/main" id="{DF7483F3-693A-46EF-DC55-125056C7DF2F}"/>
              </a:ext>
            </a:extLst>
          </p:cNvPr>
          <p:cNvSpPr>
            <a:spLocks noGrp="1"/>
          </p:cNvSpPr>
          <p:nvPr>
            <p:ph sz="half" idx="1"/>
          </p:nvPr>
        </p:nvSpPr>
        <p:spPr>
          <a:xfrm>
            <a:off x="120355" y="1397482"/>
            <a:ext cx="2470551" cy="7351715"/>
          </a:xfrm>
        </p:spPr>
        <p:txBody>
          <a:bodyPr>
            <a:noAutofit/>
          </a:bodyPr>
          <a:lstStyle/>
          <a:p>
            <a:pPr marL="0" indent="0" algn="just">
              <a:lnSpc>
                <a:spcPct val="107000"/>
              </a:lnSpc>
              <a:spcAft>
                <a:spcPts val="800"/>
              </a:spcAft>
              <a:buNone/>
            </a:pPr>
            <a:endParaRPr lang="pt-BR" sz="900" b="1"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pt-BR" sz="900" kern="100" dirty="0">
                <a:effectLst/>
                <a:latin typeface="Calibri" panose="020F0502020204030204" pitchFamily="34" charset="0"/>
                <a:ea typeface="Calibri" panose="020F0502020204030204" pitchFamily="34" charset="0"/>
                <a:cs typeface="Times New Roman" panose="02020603050405020304" pitchFamily="18" charset="0"/>
              </a:rPr>
              <a:t>A úlcera bacteriana normalmente se associa a situações em que ocorrem alterações nos mecanismos de defesa </a:t>
            </a:r>
            <a:r>
              <a:rPr lang="pt-BR" sz="900" kern="100" dirty="0" err="1">
                <a:effectLst/>
                <a:latin typeface="Calibri" panose="020F0502020204030204" pitchFamily="34" charset="0"/>
                <a:ea typeface="Calibri" panose="020F0502020204030204" pitchFamily="34" charset="0"/>
                <a:cs typeface="Times New Roman" panose="02020603050405020304" pitchFamily="18" charset="0"/>
              </a:rPr>
              <a:t>corneana</a:t>
            </a:r>
            <a:r>
              <a:rPr lang="pt-BR" sz="900" kern="100" dirty="0">
                <a:effectLst/>
                <a:latin typeface="Calibri" panose="020F0502020204030204" pitchFamily="34" charset="0"/>
                <a:ea typeface="Calibri" panose="020F0502020204030204" pitchFamily="34" charset="0"/>
                <a:cs typeface="Times New Roman" panose="02020603050405020304" pitchFamily="18" charset="0"/>
              </a:rPr>
              <a:t>. Normalmente é necessário ocorrer lesão epitelial para penetração da bactéria no estroma, causando supuração na córnea. Os sinais e sintomas da úlcera dependem da agressividade do patógeno. O exame laboratorial é fundamental para o diagnóstico etiológico específico, pois o tipo de bactéria, de forma isolada, irá proporcionar uma indicação da categoria de antibiótico a ser usado. Entretanto quando não estiver disponível, o tratamento empírico deve ser iniciado com colírios de amplo espectro antibacteriano. Este caso se caracteriza pela indisponibilidade da realização da cultura da lesão e suas consequências no prognóstico visual do paciente.</a:t>
            </a:r>
          </a:p>
          <a:p>
            <a:pPr marL="0" indent="0" algn="just">
              <a:lnSpc>
                <a:spcPct val="107000"/>
              </a:lnSpc>
              <a:spcAft>
                <a:spcPts val="800"/>
              </a:spcAft>
              <a:buNone/>
            </a:pPr>
            <a:endParaRPr lang="pt-BR" sz="9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pt-BR" sz="900" kern="100" dirty="0">
                <a:effectLst/>
                <a:ea typeface="Calibri" panose="020F0502020204030204" pitchFamily="34" charset="0"/>
                <a:cs typeface="Arial" panose="020B0604020202020204" pitchFamily="34" charset="0"/>
              </a:rPr>
              <a:t>Trata-se de um estudo observacional, descritivo, não intervencionista, do tipo relato de caso, produzido por meio da análise do prontuário do paciente.</a:t>
            </a:r>
          </a:p>
          <a:p>
            <a:pPr marL="0" indent="0" algn="just">
              <a:lnSpc>
                <a:spcPct val="107000"/>
              </a:lnSpc>
              <a:spcAft>
                <a:spcPts val="800"/>
              </a:spcAft>
              <a:buNone/>
            </a:pPr>
            <a:endParaRPr lang="pt-BR"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pt-BR" sz="900" dirty="0">
                <a:effectLst/>
                <a:latin typeface="Calibri" panose="020F0502020204030204" pitchFamily="34" charset="0"/>
                <a:ea typeface="Calibri" panose="020F0502020204030204" pitchFamily="34" charset="0"/>
                <a:cs typeface="Times New Roman" panose="02020603050405020304" pitchFamily="18" charset="0"/>
              </a:rPr>
              <a:t>Homem, 34 anos, deu entrada no pronto socorro oftalmológico referindo trauma por corpo estranho em olho direito, há 05 dias. Desde então, em uso de colírio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moxifloxacino</a:t>
            </a:r>
            <a:r>
              <a:rPr lang="pt-BR" sz="900" dirty="0">
                <a:effectLst/>
                <a:latin typeface="Calibri" panose="020F0502020204030204" pitchFamily="34" charset="0"/>
                <a:ea typeface="Calibri" panose="020F0502020204030204" pitchFamily="34" charset="0"/>
                <a:cs typeface="Times New Roman" panose="02020603050405020304" pitchFamily="18" charset="0"/>
              </a:rPr>
              <a:t> de 1/1h. Queixa de dor, fotofobia e baixa acuidade visual, vendo apenas vultos a 30 centímetros. Ao exame, apresentava injeção ciliar severa, úlcera de córnea medindo 5 mm de diâmetro, com infiltrado 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hipópio</a:t>
            </a:r>
            <a:r>
              <a:rPr lang="pt-BR" sz="900" dirty="0">
                <a:effectLst/>
                <a:latin typeface="Calibri" panose="020F0502020204030204" pitchFamily="34" charset="0"/>
                <a:ea typeface="Calibri" panose="020F0502020204030204" pitchFamily="34" charset="0"/>
                <a:cs typeface="Times New Roman" panose="02020603050405020304" pitchFamily="18" charset="0"/>
              </a:rPr>
              <a:t>. Prescrito colírio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cefazolina</a:t>
            </a:r>
            <a:r>
              <a:rPr lang="pt-BR" sz="900" dirty="0">
                <a:effectLst/>
                <a:latin typeface="Calibri" panose="020F0502020204030204" pitchFamily="34" charset="0"/>
                <a:ea typeface="Calibri" panose="020F0502020204030204" pitchFamily="34" charset="0"/>
                <a:cs typeface="Times New Roman" panose="02020603050405020304" pitchFamily="18" charset="0"/>
              </a:rPr>
              <a:t> e gentamicina, lubrificante, analgesia oral e solicitado material para cultura. Orientado a suspender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moxifloxacino</a:t>
            </a:r>
            <a:r>
              <a:rPr lang="pt-BR" sz="900" dirty="0">
                <a:effectLst/>
                <a:latin typeface="Calibri" panose="020F0502020204030204" pitchFamily="34" charset="0"/>
                <a:ea typeface="Calibri" panose="020F0502020204030204" pitchFamily="34" charset="0"/>
                <a:cs typeface="Times New Roman" panose="02020603050405020304" pitchFamily="18" charset="0"/>
              </a:rPr>
              <a:t> após formulação do novo antibiótico e retorno em 1 dia.  No retorno, foi solicitado exame de ultrassonografia (sem evidências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endoftalmite</a:t>
            </a:r>
            <a:r>
              <a:rPr lang="pt-BR" sz="900" dirty="0">
                <a:effectLst/>
                <a:latin typeface="Calibri" panose="020F0502020204030204" pitchFamily="34" charset="0"/>
                <a:ea typeface="Calibri" panose="020F0502020204030204" pitchFamily="34" charset="0"/>
                <a:cs typeface="Times New Roman" panose="02020603050405020304" pitchFamily="18" charset="0"/>
              </a:rPr>
              <a:t>), enquanto aguardava material para coleta de cultura. Não conseguiu material em laboratório, alegando problemas pessoais. Foi adicionado colírio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ciprofloxacino</a:t>
            </a:r>
            <a:r>
              <a:rPr lang="pt-BR" sz="900" dirty="0">
                <a:effectLst/>
                <a:latin typeface="Calibri" panose="020F0502020204030204" pitchFamily="34" charset="0"/>
                <a:ea typeface="Calibri" panose="020F0502020204030204" pitchFamily="34" charset="0"/>
                <a:cs typeface="Times New Roman" panose="02020603050405020304" pitchFamily="18" charset="0"/>
              </a:rPr>
              <a:t>, além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doxiciclina</a:t>
            </a:r>
            <a:r>
              <a:rPr lang="pt-BR" sz="900" dirty="0">
                <a:effectLst/>
                <a:latin typeface="Calibri" panose="020F0502020204030204" pitchFamily="34" charset="0"/>
                <a:ea typeface="Calibri" panose="020F0502020204030204" pitchFamily="34" charset="0"/>
                <a:cs typeface="Times New Roman" panose="02020603050405020304" pitchFamily="18" charset="0"/>
              </a:rPr>
              <a:t> oral. Retornou relatando pouca melhora dos sintomas e diminuição discreta da úlcera e do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hipópio</a:t>
            </a:r>
            <a:r>
              <a:rPr lang="pt-BR" sz="900" dirty="0">
                <a:effectLst/>
                <a:latin typeface="Calibri" panose="020F0502020204030204" pitchFamily="34" charset="0"/>
                <a:ea typeface="Calibri" panose="020F0502020204030204" pitchFamily="34" charset="0"/>
                <a:cs typeface="Times New Roman" panose="02020603050405020304" pitchFamily="18" charset="0"/>
              </a:rPr>
              <a:t>. Solicitado novamente material para cultura e reforçada a importância, porém o paciente mais uma vez alegou problemas pessoais e não provi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denciou</a:t>
            </a:r>
            <a:r>
              <a:rPr lang="pt-BR" sz="900" dirty="0">
                <a:effectLst/>
                <a:latin typeface="Calibri" panose="020F0502020204030204" pitchFamily="34" charset="0"/>
                <a:ea typeface="Calibri" panose="020F0502020204030204" pitchFamily="34" charset="0"/>
                <a:cs typeface="Times New Roman" panose="02020603050405020304" pitchFamily="18" charset="0"/>
              </a:rPr>
              <a:t> material. Após 50 dias do início do trata-</a:t>
            </a:r>
            <a:endParaRPr lang="pt-BR" sz="900" kern="100" dirty="0">
              <a:effectLst/>
              <a:ea typeface="Calibri" panose="020F050202020403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CAC8DC7B-D451-AD03-45E0-80F1AA7BBF44}"/>
              </a:ext>
            </a:extLst>
          </p:cNvPr>
          <p:cNvSpPr txBox="1"/>
          <p:nvPr/>
        </p:nvSpPr>
        <p:spPr>
          <a:xfrm>
            <a:off x="2586340" y="5276589"/>
            <a:ext cx="2436274" cy="4036426"/>
          </a:xfrm>
          <a:prstGeom prst="rect">
            <a:avLst/>
          </a:prstGeom>
          <a:noFill/>
        </p:spPr>
        <p:txBody>
          <a:bodyPr wrap="square">
            <a:spAutoFit/>
          </a:bodyPr>
          <a:lstStyle/>
          <a:p>
            <a:pPr algn="just">
              <a:lnSpc>
                <a:spcPct val="107000"/>
              </a:lnSpc>
              <a:spcAft>
                <a:spcPts val="800"/>
              </a:spcAft>
            </a:pPr>
            <a:endParaRPr lang="pt-BR" sz="9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pt-BR" sz="900" kern="100" dirty="0">
                <a:solidFill>
                  <a:srgbClr val="000000"/>
                </a:solidFill>
                <a:effectLst/>
                <a:ea typeface="Calibri" panose="020F0502020204030204" pitchFamily="34" charset="0"/>
                <a:cs typeface="Times New Roman" panose="02020603050405020304" pitchFamily="18" charset="0"/>
              </a:rPr>
              <a:t>A úlcera da córnea pode levar a manifestações clínicas graves, como perfuração, </a:t>
            </a:r>
            <a:r>
              <a:rPr lang="pt-BR" sz="900" kern="100" dirty="0" err="1">
                <a:solidFill>
                  <a:srgbClr val="000000"/>
                </a:solidFill>
                <a:effectLst/>
                <a:ea typeface="Calibri" panose="020F0502020204030204" pitchFamily="34" charset="0"/>
                <a:cs typeface="Times New Roman" panose="02020603050405020304" pitchFamily="18" charset="0"/>
              </a:rPr>
              <a:t>endoftalmite</a:t>
            </a:r>
            <a:r>
              <a:rPr lang="pt-BR" sz="900" kern="100" dirty="0">
                <a:solidFill>
                  <a:srgbClr val="000000"/>
                </a:solidFill>
                <a:effectLst/>
                <a:ea typeface="Calibri" panose="020F0502020204030204" pitchFamily="34" charset="0"/>
                <a:cs typeface="Times New Roman" panose="02020603050405020304" pitchFamily="18" charset="0"/>
              </a:rPr>
              <a:t> e perda visual irreversível. Deve-se obter </a:t>
            </a:r>
            <a:r>
              <a:rPr lang="pt-BR" sz="900" kern="100" dirty="0" err="1">
                <a:solidFill>
                  <a:srgbClr val="000000"/>
                </a:solidFill>
                <a:effectLst/>
                <a:ea typeface="Calibri" panose="020F0502020204030204" pitchFamily="34" charset="0"/>
                <a:cs typeface="Times New Roman" panose="02020603050405020304" pitchFamily="18" charset="0"/>
              </a:rPr>
              <a:t>relatórios</a:t>
            </a:r>
            <a:r>
              <a:rPr lang="pt-BR" sz="900" kern="100" dirty="0">
                <a:solidFill>
                  <a:srgbClr val="000000"/>
                </a:solidFill>
                <a:effectLst/>
                <a:ea typeface="Calibri" panose="020F0502020204030204" pitchFamily="34" charset="0"/>
                <a:cs typeface="Times New Roman" panose="02020603050405020304" pitchFamily="18" charset="0"/>
              </a:rPr>
              <a:t> de culturas e sensibilidades assim que </a:t>
            </a:r>
            <a:r>
              <a:rPr lang="pt-BR" sz="900" kern="100" dirty="0" err="1">
                <a:solidFill>
                  <a:srgbClr val="000000"/>
                </a:solidFill>
                <a:effectLst/>
                <a:ea typeface="Calibri" panose="020F0502020204030204" pitchFamily="34" charset="0"/>
                <a:cs typeface="Times New Roman" panose="02020603050405020304" pitchFamily="18" charset="0"/>
              </a:rPr>
              <a:t>possível</a:t>
            </a:r>
            <a:r>
              <a:rPr lang="pt-BR" sz="900" kern="100" dirty="0">
                <a:solidFill>
                  <a:srgbClr val="000000"/>
                </a:solidFill>
                <a:effectLst/>
                <a:ea typeface="Calibri" panose="020F0502020204030204" pitchFamily="34" charset="0"/>
                <a:cs typeface="Times New Roman" panose="02020603050405020304" pitchFamily="18" charset="0"/>
              </a:rPr>
              <a:t>. Após colheita de material, empregam-se antibióticos que devem ser efetivos contra um amplo espectro de bactérias. Este caso apresenta paciente com úlcera de córnea, porém sem realizar cultura. Após tratamento empírico, teve melhora parcial dos sintomas, porém com sequelas visuais, sendo indicado transplante penetrante. </a:t>
            </a:r>
            <a:r>
              <a:rPr lang="pt-BR" sz="900" kern="100" dirty="0">
                <a:solidFill>
                  <a:srgbClr val="000000"/>
                </a:solidFill>
                <a:effectLst/>
                <a:ea typeface="Calibri" panose="020F0502020204030204" pitchFamily="34" charset="0"/>
              </a:rPr>
              <a:t>Este relato demonstra a importância de diagnosticar e iniciar precocemente a abordagem terapêutica, direcionando o tratamento para reduzir o risco de complicações, principalmente a perda visual irreversível.</a:t>
            </a:r>
          </a:p>
          <a:p>
            <a:pPr algn="just"/>
            <a:endParaRPr lang="pt-BR" sz="900" kern="100" dirty="0">
              <a:effectLst/>
              <a:ea typeface="Calibri" panose="020F0502020204030204" pitchFamily="34" charset="0"/>
            </a:endParaRPr>
          </a:p>
          <a:p>
            <a:pPr algn="just"/>
            <a:endParaRPr lang="pt-BR" sz="900" b="1"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500" b="1" dirty="0">
              <a:effectLst/>
              <a:latin typeface="Arial" panose="020B0604020202020204" pitchFamily="34" charset="0"/>
              <a:ea typeface="Calibri" panose="020F0502020204030204" pitchFamily="34" charset="0"/>
              <a:cs typeface="Arial" panose="020B0604020202020204" pitchFamily="34" charset="0"/>
            </a:endParaRPr>
          </a:p>
          <a:p>
            <a:pPr algn="just"/>
            <a:r>
              <a:rPr lang="pt-BR" sz="600" kern="100" dirty="0">
                <a:solidFill>
                  <a:srgbClr val="000000"/>
                </a:solidFill>
                <a:effectLst/>
                <a:ea typeface="Calibri" panose="020F0502020204030204" pitchFamily="34" charset="0"/>
              </a:rPr>
              <a:t>BOWLING, B. </a:t>
            </a:r>
            <a:r>
              <a:rPr lang="pt-BR" sz="600" b="1" kern="100" dirty="0" err="1">
                <a:solidFill>
                  <a:srgbClr val="000000"/>
                </a:solidFill>
                <a:effectLst/>
                <a:ea typeface="Calibri" panose="020F0502020204030204" pitchFamily="34" charset="0"/>
              </a:rPr>
              <a:t>Kanski</a:t>
            </a:r>
            <a:r>
              <a:rPr lang="pt-BR" sz="600" b="1" kern="100" dirty="0">
                <a:solidFill>
                  <a:srgbClr val="000000"/>
                </a:solidFill>
                <a:effectLst/>
                <a:ea typeface="Calibri" panose="020F0502020204030204" pitchFamily="34" charset="0"/>
              </a:rPr>
              <a:t> Oftalmologia Clínica: Uma abordagem sistemática</a:t>
            </a:r>
            <a:r>
              <a:rPr lang="pt-BR" sz="600" kern="100" dirty="0">
                <a:solidFill>
                  <a:srgbClr val="000000"/>
                </a:solidFill>
                <a:effectLst/>
                <a:ea typeface="Calibri" panose="020F0502020204030204" pitchFamily="34" charset="0"/>
              </a:rPr>
              <a:t>. 8. ed. Rio de Janeiro: Elsevier, 2016.</a:t>
            </a:r>
            <a:endParaRPr lang="pt-BR" sz="600" kern="100" dirty="0">
              <a:effectLst/>
              <a:ea typeface="Calibri" panose="020F0502020204030204" pitchFamily="34" charset="0"/>
            </a:endParaRPr>
          </a:p>
          <a:p>
            <a:r>
              <a:rPr lang="pt-BR" sz="600" kern="100" dirty="0">
                <a:solidFill>
                  <a:srgbClr val="000000"/>
                </a:solidFill>
                <a:effectLst/>
                <a:ea typeface="Calibri" panose="020F0502020204030204" pitchFamily="34" charset="0"/>
              </a:rPr>
              <a:t>ALVES, Milton Ruiz; ANDRADE, Breno Barth Amaral de. Úlcera de córnea bacteriana. </a:t>
            </a:r>
            <a:r>
              <a:rPr lang="pt-BR" sz="600" b="1" kern="100" dirty="0">
                <a:solidFill>
                  <a:srgbClr val="000000"/>
                </a:solidFill>
                <a:effectLst/>
                <a:ea typeface="Calibri" panose="020F0502020204030204" pitchFamily="34" charset="0"/>
              </a:rPr>
              <a:t>Arquivos brasileiros de Oftalmologia</a:t>
            </a:r>
            <a:r>
              <a:rPr lang="pt-BR" sz="600" kern="100" dirty="0">
                <a:solidFill>
                  <a:srgbClr val="000000"/>
                </a:solidFill>
                <a:effectLst/>
                <a:ea typeface="Calibri" panose="020F0502020204030204" pitchFamily="34" charset="0"/>
              </a:rPr>
              <a:t>, v. 63, p. 495-498, 2000.</a:t>
            </a:r>
            <a:endParaRPr lang="pt-BR" sz="600" kern="100" dirty="0">
              <a:effectLst/>
              <a:ea typeface="Calibri" panose="020F0502020204030204" pitchFamily="34" charset="0"/>
            </a:endParaRPr>
          </a:p>
          <a:p>
            <a:r>
              <a:rPr lang="pt-BR" sz="600" kern="100" dirty="0">
                <a:solidFill>
                  <a:srgbClr val="000000"/>
                </a:solidFill>
                <a:effectLst/>
                <a:ea typeface="Calibri" panose="020F0502020204030204" pitchFamily="34" charset="0"/>
              </a:rPr>
              <a:t>LIMA, Ana </a:t>
            </a:r>
            <a:r>
              <a:rPr lang="pt-BR" sz="600" kern="100" dirty="0" err="1">
                <a:solidFill>
                  <a:srgbClr val="000000"/>
                </a:solidFill>
                <a:effectLst/>
                <a:ea typeface="Calibri" panose="020F0502020204030204" pitchFamily="34" charset="0"/>
              </a:rPr>
              <a:t>Luisa</a:t>
            </a:r>
            <a:r>
              <a:rPr lang="pt-BR" sz="600" kern="100" dirty="0">
                <a:solidFill>
                  <a:srgbClr val="000000"/>
                </a:solidFill>
                <a:effectLst/>
                <a:ea typeface="Calibri" panose="020F0502020204030204" pitchFamily="34" charset="0"/>
              </a:rPr>
              <a:t> </a:t>
            </a:r>
            <a:r>
              <a:rPr lang="pt-BR" sz="600" kern="100" dirty="0" err="1">
                <a:solidFill>
                  <a:srgbClr val="000000"/>
                </a:solidFill>
                <a:effectLst/>
                <a:ea typeface="Calibri" panose="020F0502020204030204" pitchFamily="34" charset="0"/>
              </a:rPr>
              <a:t>Hofling</a:t>
            </a:r>
            <a:r>
              <a:rPr lang="pt-BR" sz="600" kern="100" dirty="0">
                <a:solidFill>
                  <a:srgbClr val="000000"/>
                </a:solidFill>
                <a:effectLst/>
                <a:ea typeface="Calibri" panose="020F0502020204030204" pitchFamily="34" charset="0"/>
              </a:rPr>
              <a:t>; DANTAS, Maria Cristina </a:t>
            </a:r>
            <a:r>
              <a:rPr lang="pt-BR" sz="600" kern="100" dirty="0" err="1">
                <a:solidFill>
                  <a:srgbClr val="000000"/>
                </a:solidFill>
                <a:effectLst/>
                <a:ea typeface="Calibri" panose="020F0502020204030204" pitchFamily="34" charset="0"/>
              </a:rPr>
              <a:t>Nishiwaki</a:t>
            </a:r>
            <a:r>
              <a:rPr lang="pt-BR" sz="600" kern="100" dirty="0">
                <a:solidFill>
                  <a:srgbClr val="000000"/>
                </a:solidFill>
                <a:effectLst/>
                <a:ea typeface="Calibri" panose="020F0502020204030204" pitchFamily="34" charset="0"/>
              </a:rPr>
              <a:t>; ALVES, Milton Ruiz. </a:t>
            </a:r>
            <a:r>
              <a:rPr lang="pt-BR" sz="600" b="1" kern="100" dirty="0">
                <a:solidFill>
                  <a:srgbClr val="000000"/>
                </a:solidFill>
                <a:effectLst/>
                <a:ea typeface="Calibri" panose="020F0502020204030204" pitchFamily="34" charset="0"/>
              </a:rPr>
              <a:t>Doenças externas oculares e córnea. </a:t>
            </a:r>
            <a:r>
              <a:rPr lang="pt-BR" sz="600" kern="100" dirty="0">
                <a:solidFill>
                  <a:srgbClr val="000000"/>
                </a:solidFill>
                <a:effectLst/>
                <a:ea typeface="Calibri" panose="020F0502020204030204" pitchFamily="34" charset="0"/>
              </a:rPr>
              <a:t>4. ed. Rio de Janeiro: Cultura Médica, 2016.</a:t>
            </a:r>
            <a:endParaRPr lang="pt-BR" sz="600" kern="100" dirty="0">
              <a:effectLst/>
              <a:ea typeface="Calibri" panose="020F0502020204030204" pitchFamily="34" charset="0"/>
            </a:endParaRPr>
          </a:p>
          <a:p>
            <a:pPr algn="just"/>
            <a:endParaRPr lang="pt-BR" sz="8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883709FA-11EB-983E-C6B7-99F71E2FBBCE}"/>
              </a:ext>
            </a:extLst>
          </p:cNvPr>
          <p:cNvSpPr txBox="1"/>
          <p:nvPr/>
        </p:nvSpPr>
        <p:spPr>
          <a:xfrm>
            <a:off x="2738100" y="3233897"/>
            <a:ext cx="216025" cy="230832"/>
          </a:xfrm>
          <a:prstGeom prst="rect">
            <a:avLst/>
          </a:prstGeom>
          <a:solidFill>
            <a:schemeClr val="bg1"/>
          </a:solidFill>
        </p:spPr>
        <p:txBody>
          <a:bodyPr wrap="square" rtlCol="0">
            <a:spAutoFit/>
          </a:bodyPr>
          <a:lstStyle/>
          <a:p>
            <a:endParaRPr lang="pt-BR" sz="9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BC8B6953-1214-BAA3-EFAF-FB0EE32FC92F}"/>
              </a:ext>
            </a:extLst>
          </p:cNvPr>
          <p:cNvSpPr/>
          <p:nvPr/>
        </p:nvSpPr>
        <p:spPr>
          <a:xfrm>
            <a:off x="-1" y="613126"/>
            <a:ext cx="5143500" cy="477054"/>
          </a:xfrm>
          <a:prstGeom prst="rect">
            <a:avLst/>
          </a:prstGeom>
        </p:spPr>
        <p:txBody>
          <a:bodyPr wrap="square">
            <a:spAutoFit/>
          </a:bodyPr>
          <a:lstStyle/>
          <a:p>
            <a:pPr algn="ctr">
              <a:defRPr/>
            </a:pPr>
            <a:r>
              <a:rPr lang="pt-BR" sz="1100" b="1" kern="100" dirty="0">
                <a:effectLst/>
                <a:latin typeface="Arial" panose="020B0604020202020204" pitchFamily="34" charset="0"/>
                <a:ea typeface="Calibri" panose="020F0502020204030204" pitchFamily="34" charset="0"/>
                <a:cs typeface="Arial" panose="020B0604020202020204" pitchFamily="34" charset="0"/>
              </a:rPr>
              <a:t>ÚLCERA DE CÓRNEA POR ABRASÃO TRAUMÁTICA: RELATO DE CASO</a:t>
            </a:r>
          </a:p>
          <a:p>
            <a:pPr algn="ctr">
              <a:defRPr/>
            </a:pPr>
            <a:endParaRPr lang="en-US" sz="1400" dirty="0">
              <a:latin typeface="Arial" panose="020B0604020202020204" pitchFamily="34" charset="0"/>
              <a:ea typeface="Geneva" panose="020B0503030404040204" pitchFamily="124" charset="-128"/>
              <a:cs typeface="Arial" panose="020B0604020202020204" pitchFamily="34" charset="0"/>
            </a:endParaRPr>
          </a:p>
        </p:txBody>
      </p:sp>
      <p:sp>
        <p:nvSpPr>
          <p:cNvPr id="5" name="Retângulo 4">
            <a:extLst>
              <a:ext uri="{FF2B5EF4-FFF2-40B4-BE49-F238E27FC236}">
                <a16:creationId xmlns:a16="http://schemas.microsoft.com/office/drawing/2014/main" id="{BCBFB519-B7C6-16D0-875E-AC3A239B79CB}"/>
              </a:ext>
            </a:extLst>
          </p:cNvPr>
          <p:cNvSpPr/>
          <p:nvPr/>
        </p:nvSpPr>
        <p:spPr>
          <a:xfrm>
            <a:off x="458401" y="851653"/>
            <a:ext cx="4357780" cy="584775"/>
          </a:xfrm>
          <a:prstGeom prst="rect">
            <a:avLst/>
          </a:prstGeom>
        </p:spPr>
        <p:txBody>
          <a:bodyPr wrap="square">
            <a:spAutoFit/>
          </a:bodyPr>
          <a:lstStyle/>
          <a:p>
            <a:pPr algn="ctr"/>
            <a:r>
              <a:rPr lang="pt-BR" altLang="pt-BR" sz="800" dirty="0">
                <a:latin typeface="Arial" panose="020B0604020202020204" pitchFamily="34" charset="0"/>
                <a:ea typeface="Geneva" pitchFamily="34" charset="0"/>
                <a:cs typeface="Arial" panose="020B0604020202020204" pitchFamily="34" charset="0"/>
              </a:rPr>
              <a:t>Vinícius Gomes Ribeiro Borges; </a:t>
            </a:r>
            <a:r>
              <a:rPr lang="pt-BR" altLang="pt-BR" sz="800" dirty="0" err="1">
                <a:latin typeface="Arial" panose="020B0604020202020204" pitchFamily="34" charset="0"/>
                <a:ea typeface="Geneva" pitchFamily="34" charset="0"/>
                <a:cs typeface="Arial" panose="020B0604020202020204" pitchFamily="34" charset="0"/>
              </a:rPr>
              <a:t>Edivanei</a:t>
            </a:r>
            <a:r>
              <a:rPr lang="pt-BR" altLang="pt-BR" sz="800" dirty="0">
                <a:latin typeface="Arial" panose="020B0604020202020204" pitchFamily="34" charset="0"/>
                <a:ea typeface="Geneva" pitchFamily="34" charset="0"/>
                <a:cs typeface="Arial" panose="020B0604020202020204" pitchFamily="34" charset="0"/>
              </a:rPr>
              <a:t> Siqueira da Silva; Giovanna </a:t>
            </a:r>
            <a:r>
              <a:rPr lang="pt-BR" altLang="pt-BR" sz="800" dirty="0" err="1">
                <a:latin typeface="Arial" panose="020B0604020202020204" pitchFamily="34" charset="0"/>
                <a:ea typeface="Geneva" pitchFamily="34" charset="0"/>
                <a:cs typeface="Arial" panose="020B0604020202020204" pitchFamily="34" charset="0"/>
              </a:rPr>
              <a:t>Luisa</a:t>
            </a:r>
            <a:r>
              <a:rPr lang="pt-BR" altLang="pt-BR" sz="800" dirty="0">
                <a:latin typeface="Arial" panose="020B0604020202020204" pitchFamily="34" charset="0"/>
                <a:ea typeface="Geneva" pitchFamily="34" charset="0"/>
                <a:cs typeface="Arial" panose="020B0604020202020204" pitchFamily="34" charset="0"/>
              </a:rPr>
              <a:t> Martins Vargas; </a:t>
            </a:r>
            <a:r>
              <a:rPr lang="pt-BR" altLang="pt-BR" sz="800" dirty="0" err="1">
                <a:latin typeface="Arial" panose="020B0604020202020204" pitchFamily="34" charset="0"/>
                <a:ea typeface="Geneva" pitchFamily="34" charset="0"/>
                <a:cs typeface="Arial" panose="020B0604020202020204" pitchFamily="34" charset="0"/>
              </a:rPr>
              <a:t>Glêndha</a:t>
            </a:r>
            <a:r>
              <a:rPr lang="pt-BR" altLang="pt-BR" sz="800" dirty="0">
                <a:latin typeface="Arial" panose="020B0604020202020204" pitchFamily="34" charset="0"/>
                <a:ea typeface="Geneva" pitchFamily="34" charset="0"/>
                <a:cs typeface="Arial" panose="020B0604020202020204" pitchFamily="34" charset="0"/>
              </a:rPr>
              <a:t> Santos Pereira; Lucas Santos Barbosa; Rafaela Costa de </a:t>
            </a:r>
            <a:r>
              <a:rPr lang="pt-BR" altLang="pt-BR" sz="800" dirty="0" err="1">
                <a:latin typeface="Arial" panose="020B0604020202020204" pitchFamily="34" charset="0"/>
                <a:ea typeface="Geneva" pitchFamily="34" charset="0"/>
                <a:cs typeface="Arial" panose="020B0604020202020204" pitchFamily="34" charset="0"/>
              </a:rPr>
              <a:t>Aranda</a:t>
            </a:r>
            <a:r>
              <a:rPr lang="pt-BR" altLang="pt-BR" sz="800" dirty="0">
                <a:latin typeface="Arial" panose="020B0604020202020204" pitchFamily="34" charset="0"/>
                <a:ea typeface="Geneva" pitchFamily="34" charset="0"/>
                <a:cs typeface="Arial" panose="020B0604020202020204" pitchFamily="34" charset="0"/>
              </a:rPr>
              <a:t> Lima</a:t>
            </a:r>
          </a:p>
          <a:p>
            <a:pPr algn="ctr"/>
            <a:endParaRPr lang="en-US" altLang="pt-BR" sz="800" dirty="0">
              <a:latin typeface="Arial" panose="020B0604020202020204" pitchFamily="34" charset="0"/>
              <a:ea typeface="Geneva" pitchFamily="34" charset="0"/>
              <a:cs typeface="Arial" panose="020B0604020202020204" pitchFamily="34" charset="0"/>
            </a:endParaRPr>
          </a:p>
          <a:p>
            <a:pPr algn="ctr"/>
            <a:r>
              <a:rPr lang="en-US" altLang="pt-BR" sz="800" dirty="0">
                <a:latin typeface="Arial" panose="020B0604020202020204" pitchFamily="34" charset="0"/>
                <a:ea typeface="Geneva" pitchFamily="34" charset="0"/>
                <a:cs typeface="Arial" panose="020B0604020202020204" pitchFamily="34" charset="0"/>
              </a:rPr>
              <a:t>Hospital </a:t>
            </a:r>
            <a:r>
              <a:rPr lang="en-US" altLang="pt-BR" sz="800" dirty="0" err="1">
                <a:latin typeface="Arial" panose="020B0604020202020204" pitchFamily="34" charset="0"/>
                <a:ea typeface="Geneva" pitchFamily="34" charset="0"/>
                <a:cs typeface="Arial" panose="020B0604020202020204" pitchFamily="34" charset="0"/>
              </a:rPr>
              <a:t>Oftalmológico</a:t>
            </a:r>
            <a:r>
              <a:rPr lang="en-US" altLang="pt-BR" sz="800" dirty="0">
                <a:latin typeface="Arial" panose="020B0604020202020204" pitchFamily="34" charset="0"/>
                <a:ea typeface="Geneva" pitchFamily="34" charset="0"/>
                <a:cs typeface="Arial" panose="020B0604020202020204" pitchFamily="34" charset="0"/>
              </a:rPr>
              <a:t> de Brasília - HOB</a:t>
            </a:r>
            <a:endParaRPr lang="pt-BR" altLang="pt-BR" sz="800" dirty="0">
              <a:latin typeface="Arial" panose="020B0604020202020204" pitchFamily="34" charset="0"/>
              <a:ea typeface="Geneva" pitchFamily="34" charset="0"/>
              <a:cs typeface="Arial" panose="020B0604020202020204" pitchFamily="34" charset="0"/>
            </a:endParaRPr>
          </a:p>
        </p:txBody>
      </p:sp>
      <p:sp>
        <p:nvSpPr>
          <p:cNvPr id="21" name="CaixaDeTexto 20">
            <a:extLst>
              <a:ext uri="{FF2B5EF4-FFF2-40B4-BE49-F238E27FC236}">
                <a16:creationId xmlns:a16="http://schemas.microsoft.com/office/drawing/2014/main" id="{B565B47C-5846-6A59-D2E0-405DBCA8200C}"/>
              </a:ext>
            </a:extLst>
          </p:cNvPr>
          <p:cNvSpPr txBox="1"/>
          <p:nvPr/>
        </p:nvSpPr>
        <p:spPr>
          <a:xfrm>
            <a:off x="2571750" y="1403648"/>
            <a:ext cx="2446297" cy="2723823"/>
          </a:xfrm>
          <a:prstGeom prst="rect">
            <a:avLst/>
          </a:prstGeom>
          <a:noFill/>
        </p:spPr>
        <p:txBody>
          <a:bodyPr wrap="square">
            <a:spAutoFit/>
          </a:bodyPr>
          <a:lstStyle/>
          <a:p>
            <a:pPr algn="just"/>
            <a:r>
              <a:rPr lang="pt-BR" sz="900" dirty="0">
                <a:effectLst/>
                <a:latin typeface="Calibri" panose="020F0502020204030204" pitchFamily="34" charset="0"/>
                <a:ea typeface="Calibri" panose="020F0502020204030204" pitchFamily="34" charset="0"/>
                <a:cs typeface="Times New Roman" panose="02020603050405020304" pitchFamily="18" charset="0"/>
              </a:rPr>
              <a:t>mento e vários retornos, em uso de lubrificante, vancomicina, gentamicina 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ciprofloxacino</a:t>
            </a:r>
            <a:r>
              <a:rPr lang="pt-BR" sz="900" dirty="0">
                <a:effectLst/>
                <a:latin typeface="Calibri" panose="020F0502020204030204" pitchFamily="34" charset="0"/>
                <a:ea typeface="Calibri" panose="020F0502020204030204" pitchFamily="34" charset="0"/>
                <a:cs typeface="Times New Roman" panose="02020603050405020304" pitchFamily="18" charset="0"/>
              </a:rPr>
              <a:t>, a córnea apresentava opacidade central sem afinamento, com infiltrado adjacente, sem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hipopio</a:t>
            </a:r>
            <a:r>
              <a:rPr lang="pt-BR" sz="900" dirty="0">
                <a:effectLst/>
                <a:latin typeface="Calibri" panose="020F0502020204030204" pitchFamily="34" charset="0"/>
                <a:ea typeface="Calibri" panose="020F0502020204030204" pitchFamily="34" charset="0"/>
                <a:cs typeface="Times New Roman" panose="02020603050405020304" pitchFamily="18" charset="0"/>
              </a:rPr>
              <a:t>. Foi optado por suspensão de gentamicina e redução dos outros colírios, pela toxicidade. Na semana seguinte, teve melhora do infiltrado e surgimento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neovasos</a:t>
            </a:r>
            <a:r>
              <a:rPr lang="pt-BR" sz="900" dirty="0">
                <a:effectLst/>
                <a:latin typeface="Calibri" panose="020F0502020204030204" pitchFamily="34" charset="0"/>
                <a:ea typeface="Calibri" panose="020F0502020204030204" pitchFamily="34" charset="0"/>
                <a:cs typeface="Times New Roman" panose="02020603050405020304" pitchFamily="18" charset="0"/>
              </a:rPr>
              <a:t>. Reduzida a vancomicina e adicionado prednisona 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doxiciclina</a:t>
            </a:r>
            <a:r>
              <a:rPr lang="pt-BR" sz="900" dirty="0">
                <a:effectLst/>
                <a:latin typeface="Calibri" panose="020F0502020204030204" pitchFamily="34" charset="0"/>
                <a:ea typeface="Calibri" panose="020F0502020204030204" pitchFamily="34" charset="0"/>
                <a:cs typeface="Times New Roman" panose="02020603050405020304" pitchFamily="18" charset="0"/>
              </a:rPr>
              <a:t> oral, por sete dias, quando foram suspensos todos os medicamentos, exceto lubrificante, e adicionado colírio de acetato de </a:t>
            </a:r>
            <a:r>
              <a:rPr lang="pt-BR" sz="900" dirty="0" err="1">
                <a:effectLst/>
                <a:latin typeface="Calibri" panose="020F0502020204030204" pitchFamily="34" charset="0"/>
                <a:ea typeface="Calibri" panose="020F0502020204030204" pitchFamily="34" charset="0"/>
                <a:cs typeface="Times New Roman" panose="02020603050405020304" pitchFamily="18" charset="0"/>
              </a:rPr>
              <a:t>fluormetolona</a:t>
            </a:r>
            <a:r>
              <a:rPr lang="pt-BR" sz="900" dirty="0">
                <a:effectLst/>
                <a:latin typeface="Calibri" panose="020F0502020204030204" pitchFamily="34" charset="0"/>
                <a:ea typeface="Calibri" panose="020F0502020204030204" pitchFamily="34" charset="0"/>
                <a:cs typeface="Times New Roman" panose="02020603050405020304" pitchFamily="18" charset="0"/>
              </a:rPr>
              <a:t>. 2 meses depois, mantinha opacidade e visão de 20/150, atingindo 20/80 com lente de contato, porém com dificuldade de adaptação. Dessa forma, foi indicado transplante penetrante em olho direito. </a:t>
            </a:r>
            <a:r>
              <a:rPr lang="pt-BR" sz="900" dirty="0">
                <a:latin typeface="Calibri" panose="020F0502020204030204" pitchFamily="34" charset="0"/>
                <a:ea typeface="Calibri" panose="020F0502020204030204" pitchFamily="34" charset="0"/>
                <a:cs typeface="Times New Roman" panose="02020603050405020304" pitchFamily="18" charset="0"/>
              </a:rPr>
              <a:t>Hoje, </a:t>
            </a:r>
            <a:r>
              <a:rPr lang="pt-BR" sz="900" dirty="0">
                <a:effectLst/>
                <a:latin typeface="Calibri" panose="020F0502020204030204" pitchFamily="34" charset="0"/>
                <a:ea typeface="Calibri" panose="020F0502020204030204" pitchFamily="34" charset="0"/>
                <a:cs typeface="Times New Roman" panose="02020603050405020304" pitchFamily="18" charset="0"/>
              </a:rPr>
              <a:t>permanece em acompanhamento e mantendo</a:t>
            </a:r>
            <a:r>
              <a:rPr lang="pt-BR" sz="900" dirty="0">
                <a:latin typeface="Calibri" panose="020F0502020204030204" pitchFamily="34" charset="0"/>
                <a:ea typeface="Calibri" panose="020F0502020204030204" pitchFamily="34" charset="0"/>
                <a:cs typeface="Times New Roman" panose="02020603050405020304" pitchFamily="18" charset="0"/>
              </a:rPr>
              <a:t> </a:t>
            </a:r>
            <a:r>
              <a:rPr lang="pt-BR" sz="900" dirty="0">
                <a:effectLst/>
                <a:latin typeface="Calibri" panose="020F0502020204030204" pitchFamily="34" charset="0"/>
                <a:ea typeface="Calibri" panose="020F0502020204030204" pitchFamily="34" charset="0"/>
                <a:cs typeface="Times New Roman" panose="02020603050405020304" pitchFamily="18" charset="0"/>
              </a:rPr>
              <a:t>padrão, enquanto aguarda cirurgia.</a:t>
            </a:r>
            <a:endParaRPr lang="pt-BR" sz="900" dirty="0"/>
          </a:p>
        </p:txBody>
      </p:sp>
      <p:sp>
        <p:nvSpPr>
          <p:cNvPr id="24" name="object 5">
            <a:extLst>
              <a:ext uri="{FF2B5EF4-FFF2-40B4-BE49-F238E27FC236}">
                <a16:creationId xmlns:a16="http://schemas.microsoft.com/office/drawing/2014/main" id="{E082EDB4-24B5-285F-A08D-6E3F4AF042F7}"/>
              </a:ext>
            </a:extLst>
          </p:cNvPr>
          <p:cNvSpPr txBox="1"/>
          <p:nvPr/>
        </p:nvSpPr>
        <p:spPr>
          <a:xfrm>
            <a:off x="194019" y="1465431"/>
            <a:ext cx="2307635" cy="239828"/>
          </a:xfrm>
          <a:prstGeom prst="rect">
            <a:avLst/>
          </a:prstGeom>
          <a:solidFill>
            <a:srgbClr val="002F87"/>
          </a:solidFill>
          <a:ln w="5911">
            <a:solidFill>
              <a:srgbClr val="70AD47"/>
            </a:solidFill>
          </a:ln>
        </p:spPr>
        <p:txBody>
          <a:bodyPr vert="horz" wrap="square" lIns="0" tIns="2540" rIns="0" bIns="0" rtlCol="0">
            <a:spAutoFit/>
          </a:bodyPr>
          <a:lstStyle/>
          <a:p>
            <a:pPr marL="2252980">
              <a:lnSpc>
                <a:spcPct val="100000"/>
              </a:lnSpc>
              <a:spcBef>
                <a:spcPts val="20"/>
              </a:spcBef>
            </a:pPr>
            <a:endParaRPr lang="pt-BR" sz="800" dirty="0">
              <a:latin typeface="Times New Roman"/>
              <a:cs typeface="Times New Roman"/>
            </a:endParaRPr>
          </a:p>
        </p:txBody>
      </p:sp>
      <p:sp>
        <p:nvSpPr>
          <p:cNvPr id="25" name="object 5">
            <a:extLst>
              <a:ext uri="{FF2B5EF4-FFF2-40B4-BE49-F238E27FC236}">
                <a16:creationId xmlns:a16="http://schemas.microsoft.com/office/drawing/2014/main" id="{868A7C90-F8F2-C3A9-C448-6CB8EAF04161}"/>
              </a:ext>
            </a:extLst>
          </p:cNvPr>
          <p:cNvSpPr txBox="1"/>
          <p:nvPr/>
        </p:nvSpPr>
        <p:spPr>
          <a:xfrm>
            <a:off x="192032" y="4213246"/>
            <a:ext cx="2314556" cy="239828"/>
          </a:xfrm>
          <a:prstGeom prst="rect">
            <a:avLst/>
          </a:prstGeom>
          <a:solidFill>
            <a:srgbClr val="002F87"/>
          </a:solidFill>
          <a:ln w="5911">
            <a:solidFill>
              <a:srgbClr val="70AD47"/>
            </a:solidFill>
          </a:ln>
        </p:spPr>
        <p:txBody>
          <a:bodyPr vert="horz" wrap="square" lIns="0" tIns="2540" rIns="0" bIns="0" rtlCol="0">
            <a:spAutoFit/>
          </a:bodyPr>
          <a:lstStyle/>
          <a:p>
            <a:pPr marL="2252980">
              <a:lnSpc>
                <a:spcPct val="100000"/>
              </a:lnSpc>
              <a:spcBef>
                <a:spcPts val="20"/>
              </a:spcBef>
            </a:pPr>
            <a:endParaRPr lang="pt-BR" sz="800" dirty="0">
              <a:latin typeface="Times New Roman"/>
              <a:cs typeface="Times New Roman"/>
            </a:endParaRPr>
          </a:p>
        </p:txBody>
      </p:sp>
      <p:sp>
        <p:nvSpPr>
          <p:cNvPr id="26" name="object 5">
            <a:extLst>
              <a:ext uri="{FF2B5EF4-FFF2-40B4-BE49-F238E27FC236}">
                <a16:creationId xmlns:a16="http://schemas.microsoft.com/office/drawing/2014/main" id="{C0BD9887-7AB9-427F-BA9B-D51B28EC3BE2}"/>
              </a:ext>
            </a:extLst>
          </p:cNvPr>
          <p:cNvSpPr txBox="1"/>
          <p:nvPr/>
        </p:nvSpPr>
        <p:spPr>
          <a:xfrm>
            <a:off x="194019" y="5068833"/>
            <a:ext cx="2314556" cy="239828"/>
          </a:xfrm>
          <a:prstGeom prst="rect">
            <a:avLst/>
          </a:prstGeom>
          <a:solidFill>
            <a:srgbClr val="002F87"/>
          </a:solidFill>
          <a:ln w="5911">
            <a:solidFill>
              <a:srgbClr val="70AD47"/>
            </a:solidFill>
          </a:ln>
        </p:spPr>
        <p:txBody>
          <a:bodyPr vert="horz" wrap="square" lIns="0" tIns="2540" rIns="0" bIns="0" rtlCol="0">
            <a:spAutoFit/>
          </a:bodyPr>
          <a:lstStyle/>
          <a:p>
            <a:pPr marL="2252980">
              <a:lnSpc>
                <a:spcPct val="100000"/>
              </a:lnSpc>
              <a:spcBef>
                <a:spcPts val="20"/>
              </a:spcBef>
            </a:pPr>
            <a:endParaRPr lang="pt-BR" sz="800" dirty="0">
              <a:latin typeface="Times New Roman"/>
              <a:cs typeface="Times New Roman"/>
            </a:endParaRPr>
          </a:p>
        </p:txBody>
      </p:sp>
      <p:sp>
        <p:nvSpPr>
          <p:cNvPr id="27" name="object 5">
            <a:extLst>
              <a:ext uri="{FF2B5EF4-FFF2-40B4-BE49-F238E27FC236}">
                <a16:creationId xmlns:a16="http://schemas.microsoft.com/office/drawing/2014/main" id="{375D658C-ABA1-DE7E-53EE-94A1D5E81396}"/>
              </a:ext>
            </a:extLst>
          </p:cNvPr>
          <p:cNvSpPr txBox="1"/>
          <p:nvPr/>
        </p:nvSpPr>
        <p:spPr>
          <a:xfrm>
            <a:off x="2662662" y="5317732"/>
            <a:ext cx="2314556" cy="239828"/>
          </a:xfrm>
          <a:prstGeom prst="rect">
            <a:avLst/>
          </a:prstGeom>
          <a:solidFill>
            <a:srgbClr val="002F87"/>
          </a:solidFill>
          <a:ln w="5911">
            <a:solidFill>
              <a:srgbClr val="70AD47"/>
            </a:solidFill>
          </a:ln>
        </p:spPr>
        <p:txBody>
          <a:bodyPr vert="horz" wrap="square" lIns="0" tIns="2540" rIns="0" bIns="0" rtlCol="0">
            <a:spAutoFit/>
          </a:bodyPr>
          <a:lstStyle/>
          <a:p>
            <a:pPr marL="2252980">
              <a:lnSpc>
                <a:spcPct val="100000"/>
              </a:lnSpc>
              <a:spcBef>
                <a:spcPts val="20"/>
              </a:spcBef>
            </a:pPr>
            <a:endParaRPr lang="pt-BR" sz="800" dirty="0">
              <a:latin typeface="Times New Roman"/>
              <a:cs typeface="Times New Roman"/>
            </a:endParaRPr>
          </a:p>
        </p:txBody>
      </p:sp>
      <p:sp>
        <p:nvSpPr>
          <p:cNvPr id="28" name="object 5">
            <a:extLst>
              <a:ext uri="{FF2B5EF4-FFF2-40B4-BE49-F238E27FC236}">
                <a16:creationId xmlns:a16="http://schemas.microsoft.com/office/drawing/2014/main" id="{45DFDA9C-1718-0640-4547-5B9ED280D18A}"/>
              </a:ext>
            </a:extLst>
          </p:cNvPr>
          <p:cNvSpPr txBox="1"/>
          <p:nvPr/>
        </p:nvSpPr>
        <p:spPr>
          <a:xfrm>
            <a:off x="2658192" y="7945137"/>
            <a:ext cx="2314556" cy="239828"/>
          </a:xfrm>
          <a:prstGeom prst="rect">
            <a:avLst/>
          </a:prstGeom>
          <a:solidFill>
            <a:srgbClr val="002F87"/>
          </a:solidFill>
          <a:ln w="5911">
            <a:solidFill>
              <a:srgbClr val="70AD47"/>
            </a:solidFill>
          </a:ln>
        </p:spPr>
        <p:txBody>
          <a:bodyPr vert="horz" wrap="square" lIns="0" tIns="2540" rIns="0" bIns="0" rtlCol="0">
            <a:spAutoFit/>
          </a:bodyPr>
          <a:lstStyle/>
          <a:p>
            <a:pPr marL="2252980">
              <a:lnSpc>
                <a:spcPct val="100000"/>
              </a:lnSpc>
              <a:spcBef>
                <a:spcPts val="20"/>
              </a:spcBef>
            </a:pPr>
            <a:endParaRPr lang="pt-BR" sz="800" dirty="0">
              <a:latin typeface="Times New Roman"/>
              <a:cs typeface="Times New Roman"/>
            </a:endParaRPr>
          </a:p>
        </p:txBody>
      </p:sp>
      <p:sp>
        <p:nvSpPr>
          <p:cNvPr id="29" name="CaixaDeTexto 28">
            <a:extLst>
              <a:ext uri="{FF2B5EF4-FFF2-40B4-BE49-F238E27FC236}">
                <a16:creationId xmlns:a16="http://schemas.microsoft.com/office/drawing/2014/main" id="{5C69BC3E-8EF2-BF0B-FD4C-9275F901E56A}"/>
              </a:ext>
            </a:extLst>
          </p:cNvPr>
          <p:cNvSpPr txBox="1"/>
          <p:nvPr/>
        </p:nvSpPr>
        <p:spPr>
          <a:xfrm>
            <a:off x="264040" y="1465999"/>
            <a:ext cx="2162160" cy="246221"/>
          </a:xfrm>
          <a:prstGeom prst="rect">
            <a:avLst/>
          </a:prstGeom>
          <a:noFill/>
        </p:spPr>
        <p:txBody>
          <a:bodyPr wrap="square" rtlCol="0">
            <a:spAutoFit/>
          </a:bodyPr>
          <a:lstStyle/>
          <a:p>
            <a:pPr algn="ctr"/>
            <a:r>
              <a:rPr lang="pt-BR" sz="1000" dirty="0">
                <a:solidFill>
                  <a:schemeClr val="bg1"/>
                </a:solidFill>
              </a:rPr>
              <a:t>INTRODUÇÃO</a:t>
            </a:r>
          </a:p>
        </p:txBody>
      </p:sp>
      <p:sp>
        <p:nvSpPr>
          <p:cNvPr id="30" name="CaixaDeTexto 29">
            <a:extLst>
              <a:ext uri="{FF2B5EF4-FFF2-40B4-BE49-F238E27FC236}">
                <a16:creationId xmlns:a16="http://schemas.microsoft.com/office/drawing/2014/main" id="{FF23DC2C-5590-30B9-31FF-821E39144DB4}"/>
              </a:ext>
            </a:extLst>
          </p:cNvPr>
          <p:cNvSpPr txBox="1"/>
          <p:nvPr/>
        </p:nvSpPr>
        <p:spPr>
          <a:xfrm>
            <a:off x="264040" y="4213246"/>
            <a:ext cx="2162160" cy="246221"/>
          </a:xfrm>
          <a:prstGeom prst="rect">
            <a:avLst/>
          </a:prstGeom>
          <a:noFill/>
        </p:spPr>
        <p:txBody>
          <a:bodyPr wrap="square" rtlCol="0">
            <a:spAutoFit/>
          </a:bodyPr>
          <a:lstStyle/>
          <a:p>
            <a:pPr algn="ctr"/>
            <a:r>
              <a:rPr lang="pt-BR" sz="1000" dirty="0">
                <a:solidFill>
                  <a:schemeClr val="bg1"/>
                </a:solidFill>
              </a:rPr>
              <a:t>MÉTODOS</a:t>
            </a:r>
          </a:p>
        </p:txBody>
      </p:sp>
      <p:sp>
        <p:nvSpPr>
          <p:cNvPr id="31" name="CaixaDeTexto 30">
            <a:extLst>
              <a:ext uri="{FF2B5EF4-FFF2-40B4-BE49-F238E27FC236}">
                <a16:creationId xmlns:a16="http://schemas.microsoft.com/office/drawing/2014/main" id="{2C719B94-DF28-E117-8879-427B969FE6C6}"/>
              </a:ext>
            </a:extLst>
          </p:cNvPr>
          <p:cNvSpPr txBox="1"/>
          <p:nvPr/>
        </p:nvSpPr>
        <p:spPr>
          <a:xfrm>
            <a:off x="264040" y="5068833"/>
            <a:ext cx="2162160" cy="246221"/>
          </a:xfrm>
          <a:prstGeom prst="rect">
            <a:avLst/>
          </a:prstGeom>
          <a:noFill/>
        </p:spPr>
        <p:txBody>
          <a:bodyPr wrap="square" rtlCol="0">
            <a:spAutoFit/>
          </a:bodyPr>
          <a:lstStyle/>
          <a:p>
            <a:pPr algn="ctr"/>
            <a:r>
              <a:rPr lang="pt-BR" sz="1000" dirty="0">
                <a:solidFill>
                  <a:schemeClr val="bg1"/>
                </a:solidFill>
              </a:rPr>
              <a:t>RESULTADOS</a:t>
            </a:r>
          </a:p>
        </p:txBody>
      </p:sp>
      <p:sp>
        <p:nvSpPr>
          <p:cNvPr id="32" name="CaixaDeTexto 31">
            <a:extLst>
              <a:ext uri="{FF2B5EF4-FFF2-40B4-BE49-F238E27FC236}">
                <a16:creationId xmlns:a16="http://schemas.microsoft.com/office/drawing/2014/main" id="{4574955B-430A-7CA5-5F0E-D5CCA97B43DA}"/>
              </a:ext>
            </a:extLst>
          </p:cNvPr>
          <p:cNvSpPr txBox="1"/>
          <p:nvPr/>
        </p:nvSpPr>
        <p:spPr>
          <a:xfrm>
            <a:off x="2735102" y="5314535"/>
            <a:ext cx="2162160" cy="246221"/>
          </a:xfrm>
          <a:prstGeom prst="rect">
            <a:avLst/>
          </a:prstGeom>
          <a:noFill/>
        </p:spPr>
        <p:txBody>
          <a:bodyPr wrap="square" rtlCol="0">
            <a:spAutoFit/>
          </a:bodyPr>
          <a:lstStyle/>
          <a:p>
            <a:pPr algn="ctr"/>
            <a:r>
              <a:rPr lang="pt-BR" sz="1000" dirty="0">
                <a:solidFill>
                  <a:schemeClr val="bg1"/>
                </a:solidFill>
              </a:rPr>
              <a:t>CONCLUSÃO</a:t>
            </a:r>
          </a:p>
        </p:txBody>
      </p:sp>
      <p:sp>
        <p:nvSpPr>
          <p:cNvPr id="34" name="CaixaDeTexto 33">
            <a:extLst>
              <a:ext uri="{FF2B5EF4-FFF2-40B4-BE49-F238E27FC236}">
                <a16:creationId xmlns:a16="http://schemas.microsoft.com/office/drawing/2014/main" id="{965EF6E5-1BCF-C448-BAEF-F07FD7276AB7}"/>
              </a:ext>
            </a:extLst>
          </p:cNvPr>
          <p:cNvSpPr txBox="1"/>
          <p:nvPr/>
        </p:nvSpPr>
        <p:spPr>
          <a:xfrm>
            <a:off x="2721862" y="7949958"/>
            <a:ext cx="2162160" cy="246221"/>
          </a:xfrm>
          <a:prstGeom prst="rect">
            <a:avLst/>
          </a:prstGeom>
          <a:noFill/>
        </p:spPr>
        <p:txBody>
          <a:bodyPr wrap="square" rtlCol="0">
            <a:spAutoFit/>
          </a:bodyPr>
          <a:lstStyle/>
          <a:p>
            <a:pPr algn="ctr"/>
            <a:r>
              <a:rPr lang="pt-BR" sz="1000" dirty="0">
                <a:solidFill>
                  <a:schemeClr val="bg1"/>
                </a:solidFill>
              </a:rPr>
              <a:t>REFERÊNCIAS</a:t>
            </a:r>
          </a:p>
        </p:txBody>
      </p:sp>
      <p:pic>
        <p:nvPicPr>
          <p:cNvPr id="7" name="Imagem 6">
            <a:extLst>
              <a:ext uri="{FF2B5EF4-FFF2-40B4-BE49-F238E27FC236}">
                <a16:creationId xmlns:a16="http://schemas.microsoft.com/office/drawing/2014/main" id="{BBCAA1B7-7463-4814-6436-F66F61621830}"/>
              </a:ext>
            </a:extLst>
          </p:cNvPr>
          <p:cNvPicPr>
            <a:picLocks noChangeAspect="1"/>
          </p:cNvPicPr>
          <p:nvPr/>
        </p:nvPicPr>
        <p:blipFill>
          <a:blip r:embed="rId4"/>
          <a:stretch>
            <a:fillRect/>
          </a:stretch>
        </p:blipFill>
        <p:spPr>
          <a:xfrm>
            <a:off x="2637291" y="4127471"/>
            <a:ext cx="1214962" cy="893531"/>
          </a:xfrm>
          <a:prstGeom prst="rect">
            <a:avLst/>
          </a:prstGeom>
        </p:spPr>
      </p:pic>
      <p:pic>
        <p:nvPicPr>
          <p:cNvPr id="8" name="Imagem 7">
            <a:extLst>
              <a:ext uri="{FF2B5EF4-FFF2-40B4-BE49-F238E27FC236}">
                <a16:creationId xmlns:a16="http://schemas.microsoft.com/office/drawing/2014/main" id="{02469355-8B07-F383-E5DF-564CB9A837E5}"/>
              </a:ext>
            </a:extLst>
          </p:cNvPr>
          <p:cNvPicPr>
            <a:picLocks noChangeAspect="1"/>
          </p:cNvPicPr>
          <p:nvPr/>
        </p:nvPicPr>
        <p:blipFill rotWithShape="1">
          <a:blip r:embed="rId5"/>
          <a:srcRect t="734" b="4734"/>
          <a:stretch/>
        </p:blipFill>
        <p:spPr>
          <a:xfrm>
            <a:off x="3936358" y="4132045"/>
            <a:ext cx="997583" cy="893531"/>
          </a:xfrm>
          <a:prstGeom prst="rect">
            <a:avLst/>
          </a:prstGeom>
        </p:spPr>
      </p:pic>
      <p:sp>
        <p:nvSpPr>
          <p:cNvPr id="10" name="CaixaDeTexto 9">
            <a:extLst>
              <a:ext uri="{FF2B5EF4-FFF2-40B4-BE49-F238E27FC236}">
                <a16:creationId xmlns:a16="http://schemas.microsoft.com/office/drawing/2014/main" id="{44037128-640F-47F0-F9C7-2BE145D77699}"/>
              </a:ext>
            </a:extLst>
          </p:cNvPr>
          <p:cNvSpPr txBox="1"/>
          <p:nvPr/>
        </p:nvSpPr>
        <p:spPr>
          <a:xfrm>
            <a:off x="3838634" y="5023398"/>
            <a:ext cx="1134113" cy="246221"/>
          </a:xfrm>
          <a:prstGeom prst="rect">
            <a:avLst/>
          </a:prstGeom>
          <a:noFill/>
        </p:spPr>
        <p:txBody>
          <a:bodyPr wrap="square" rtlCol="0">
            <a:spAutoFit/>
          </a:bodyPr>
          <a:lstStyle/>
          <a:p>
            <a:pPr algn="ctr"/>
            <a:r>
              <a:rPr lang="pt-BR" sz="500" dirty="0"/>
              <a:t>Figura 2: topografia de córnea, na última consulta</a:t>
            </a:r>
          </a:p>
        </p:txBody>
      </p:sp>
      <p:sp>
        <p:nvSpPr>
          <p:cNvPr id="11" name="CaixaDeTexto 10">
            <a:extLst>
              <a:ext uri="{FF2B5EF4-FFF2-40B4-BE49-F238E27FC236}">
                <a16:creationId xmlns:a16="http://schemas.microsoft.com/office/drawing/2014/main" id="{7B013511-E6AC-86AD-DD66-345B74EEF07D}"/>
              </a:ext>
            </a:extLst>
          </p:cNvPr>
          <p:cNvSpPr txBox="1"/>
          <p:nvPr/>
        </p:nvSpPr>
        <p:spPr>
          <a:xfrm>
            <a:off x="2636370" y="5032754"/>
            <a:ext cx="1208994" cy="246221"/>
          </a:xfrm>
          <a:prstGeom prst="rect">
            <a:avLst/>
          </a:prstGeom>
          <a:noFill/>
        </p:spPr>
        <p:txBody>
          <a:bodyPr wrap="square" rtlCol="0">
            <a:spAutoFit/>
          </a:bodyPr>
          <a:lstStyle/>
          <a:p>
            <a:pPr algn="ctr"/>
            <a:r>
              <a:rPr lang="pt-BR" sz="500" dirty="0"/>
              <a:t>Figura 1: úlcera de córnea no início do tratamento</a:t>
            </a:r>
          </a:p>
        </p:txBody>
      </p:sp>
    </p:spTree>
    <p:extLst>
      <p:ext uri="{BB962C8B-B14F-4D97-AF65-F5344CB8AC3E}">
        <p14:creationId xmlns:p14="http://schemas.microsoft.com/office/powerpoint/2010/main" val="7340945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759</Words>
  <Application>Microsoft Macintosh PowerPoint</Application>
  <PresentationFormat>Apresentação na tela (16:9)</PresentationFormat>
  <Paragraphs>27</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Times New Roman</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Lucas Santos</cp:lastModifiedBy>
  <cp:revision>17</cp:revision>
  <dcterms:created xsi:type="dcterms:W3CDTF">2024-01-09T13:58:08Z</dcterms:created>
  <dcterms:modified xsi:type="dcterms:W3CDTF">2024-02-01T01:22:56Z</dcterms:modified>
</cp:coreProperties>
</file>