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51435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385763" y="2840568"/>
            <a:ext cx="4371977" cy="1960036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406300" y="5875866"/>
            <a:ext cx="4371977" cy="1816103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406300" y="3875618"/>
            <a:ext cx="4371977" cy="200025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257175" y="2133600"/>
            <a:ext cx="2271716" cy="603461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257175" y="2046814"/>
            <a:ext cx="2272608" cy="85301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21"/>
          </p:nvPr>
        </p:nvSpPr>
        <p:spPr>
          <a:xfrm>
            <a:off x="2612825" y="2046814"/>
            <a:ext cx="2273500" cy="853016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257175" y="364066"/>
            <a:ext cx="1692176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idx="1"/>
          </p:nvPr>
        </p:nvSpPr>
        <p:spPr>
          <a:xfrm>
            <a:off x="2010966" y="364066"/>
            <a:ext cx="2875359" cy="7804154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half" idx="21"/>
          </p:nvPr>
        </p:nvSpPr>
        <p:spPr>
          <a:xfrm>
            <a:off x="257175" y="1913464"/>
            <a:ext cx="1692176" cy="625475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1008162" y="6400800"/>
            <a:ext cx="3086101" cy="755652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21"/>
          </p:nvPr>
        </p:nvSpPr>
        <p:spPr>
          <a:xfrm>
            <a:off x="1008162" y="817032"/>
            <a:ext cx="3086101" cy="5486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1008162" y="7156450"/>
            <a:ext cx="30861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257175" y="366183"/>
            <a:ext cx="462915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257175" y="2133600"/>
            <a:ext cx="4629150" cy="6034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4627706" y="8594399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77479"/>
          <a:stretch>
            <a:fillRect/>
          </a:stretch>
        </p:blipFill>
        <p:spPr>
          <a:xfrm>
            <a:off x="0" y="-1"/>
            <a:ext cx="5143499" cy="65910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tângulo 9"/>
          <p:cNvSpPr txBox="1"/>
          <p:nvPr/>
        </p:nvSpPr>
        <p:spPr>
          <a:xfrm>
            <a:off x="107457" y="551141"/>
            <a:ext cx="4928586" cy="88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Eficácia do colírio 5-fluorouracil 0,5% no tratamento de neoplasias escamosas da superfície ocular</a:t>
            </a:r>
          </a:p>
        </p:txBody>
      </p:sp>
      <p:sp>
        <p:nvSpPr>
          <p:cNvPr id="96" name="Retângulo 10"/>
          <p:cNvSpPr txBox="1"/>
          <p:nvPr/>
        </p:nvSpPr>
        <p:spPr>
          <a:xfrm>
            <a:off x="143461" y="1419823"/>
            <a:ext cx="4856578" cy="548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Gabriela Carneiro Teixeira, Melina Correia Morales, Mateus Inacio Resende, Arthur Gustavo Fernandes</a:t>
            </a:r>
            <a:endParaRPr sz="1100"/>
          </a:p>
          <a:p>
            <a:pPr algn="ctr">
              <a:lnSpc>
                <a:spcPct val="120000"/>
              </a:lnSpc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Universidade Federal de São Paulo - Escola Paulista de Medicina</a:t>
            </a:r>
          </a:p>
        </p:txBody>
      </p:sp>
      <p:sp>
        <p:nvSpPr>
          <p:cNvPr id="97" name="Retângulo 11"/>
          <p:cNvSpPr/>
          <p:nvPr/>
        </p:nvSpPr>
        <p:spPr>
          <a:xfrm>
            <a:off x="0" y="9077548"/>
            <a:ext cx="5143500" cy="53755"/>
          </a:xfrm>
          <a:prstGeom prst="rect">
            <a:avLst/>
          </a:prstGeom>
          <a:solidFill>
            <a:srgbClr val="FF6600"/>
          </a:solidFill>
          <a:ln w="25400">
            <a:solidFill>
              <a:srgbClr val="FF66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Retângulo"/>
          <p:cNvSpPr/>
          <p:nvPr/>
        </p:nvSpPr>
        <p:spPr>
          <a:xfrm>
            <a:off x="78538" y="2104975"/>
            <a:ext cx="2484910" cy="685193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0" dist="0" dir="5400000">
              <a:srgbClr val="000000">
                <a:alpha val="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99" name="Retângulo"/>
          <p:cNvSpPr/>
          <p:nvPr/>
        </p:nvSpPr>
        <p:spPr>
          <a:xfrm>
            <a:off x="2621881" y="2104975"/>
            <a:ext cx="2484911" cy="685193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0" dist="0" dir="5400000">
              <a:srgbClr val="000000">
                <a:alpha val="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00" name="Introdução…"/>
          <p:cNvSpPr txBox="1"/>
          <p:nvPr/>
        </p:nvSpPr>
        <p:spPr>
          <a:xfrm>
            <a:off x="92661" y="2098626"/>
            <a:ext cx="2456665" cy="683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000"/>
            </a:pPr>
            <a:r>
              <a:t>Introdução</a:t>
            </a:r>
          </a:p>
          <a:p>
            <a:pPr lvl="2" algn="just"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b="1" sz="1000">
                <a:latin typeface="+mn-lt"/>
                <a:ea typeface="+mn-ea"/>
                <a:cs typeface="+mn-cs"/>
                <a:sym typeface="Calibri"/>
              </a:rPr>
              <a:t> 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As neoplasias escamosas de superfície ocular (OSSN) são os tumores malignos não-pigmentados mais frequentes da superfície ocular. </a:t>
            </a:r>
            <a:r>
              <a:t>A exérese cirúrgica com margens de segurança associada a crioterapia é o tratamento padrão, porém pode evoluir com insuficiência límbica e recorrências. </a:t>
            </a:r>
          </a:p>
          <a:p>
            <a:pPr algn="just">
              <a:defRPr sz="800"/>
            </a:pPr>
            <a:r>
              <a:t>   O uso de quimioterápicos tópicos como o 5-fluorouracil (5FU) trouxe novas possibilidades terapêuticas. O 5FU na concentração de 1% é reconhecido como eficaz no tratamento de OSSN, porém seus efeitos adversos prejudicam a adesão. </a:t>
            </a:r>
          </a:p>
          <a:p>
            <a:pPr algn="just">
              <a:defRPr sz="800"/>
            </a:pPr>
            <a:r>
              <a:t>  O objetivo do estudo é avaliar a eficácia do colírio de 5FU 0,5% como tratamento de OSSN e sua tolerabilidade.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9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b="1" sz="1000"/>
            </a:pPr>
            <a:r>
              <a:t>Métodos</a:t>
            </a:r>
          </a:p>
          <a:p>
            <a:pPr algn="just">
              <a:defRPr sz="800"/>
            </a:pPr>
            <a:r>
              <a:rPr b="1" sz="1000"/>
              <a:t> </a:t>
            </a:r>
            <a:r>
              <a:t>Estudo prospectivo realizado no Ambulatório de Oncologia Ocular do Departamento de Oftalmologia e Ciências Visuais da UNIFESP/EPM.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800"/>
            </a:pPr>
            <a:r>
              <a:t>    O colírio de 5FU 0,5% foi prescrito de 6 em 6 horas por 10 dias para pacientes com OSSN sem história de tratamento prévio, seguido por pausa de 3 semanas. Em caso de resposta incompleta, até 3 ciclos de medicação foram prescritos. O tratamento foi suspenso em caso de crescimento da lesão ou ausência de resposta.     Pacientes não-aderentes ao tratamento com base no questionário Morisky Medication Adherence foram excluídos da análise.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800"/>
            </a:pP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t>Foram avaliados resposta ao tratamento e efeitos adversos a medicação.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9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b="1" sz="1000"/>
            </a:pPr>
            <a:r>
              <a:t>Resultados</a:t>
            </a:r>
          </a:p>
          <a:p>
            <a:pPr algn="just">
              <a:defRPr sz="900"/>
            </a:pPr>
            <a:r>
              <a:t> </a:t>
            </a:r>
            <a:r>
              <a:rPr sz="800"/>
              <a:t> Foram incluídos um total de 30 pacientes que mostraram aderência ao tratamento proposto.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 defTabSz="457200">
              <a:defRPr b="1" sz="700"/>
            </a:pPr>
            <a:r>
              <a:t>Tabela 1. Características da amostra</a:t>
            </a:r>
          </a:p>
          <a:p>
            <a:pPr algn="just" defTabSz="457200">
              <a:defRPr b="1" sz="33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</a:p>
          <a:p>
            <a:pPr algn="just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</a:p>
          <a:p>
            <a:pPr algn="just">
              <a:defRPr sz="9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sz="9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sz="9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sz="900"/>
            </a:pPr>
            <a:r>
              <a:t>  </a:t>
            </a:r>
            <a:r>
              <a:t>  </a:t>
            </a:r>
          </a:p>
          <a:p>
            <a:pPr algn="just">
              <a:defRPr sz="900"/>
            </a:pPr>
            <a:r>
              <a:rPr sz="800"/>
              <a:t>O sucesso terapeutico com</a:t>
            </a:r>
            <a:r>
              <a:rPr sz="800"/>
              <a:t> 5FU 0,5%</a:t>
            </a:r>
            <a:r>
              <a:rPr sz="800"/>
              <a:t> foi observado em</a:t>
            </a:r>
            <a:r>
              <a:rPr sz="800"/>
              <a:t> </a:t>
            </a:r>
            <a:r>
              <a:rPr b="1" sz="800"/>
              <a:t>80% (95%CI: 60,75 – 91,18%) </a:t>
            </a:r>
            <a:r>
              <a:rPr b="1" sz="800"/>
              <a:t>dos casos</a:t>
            </a:r>
            <a:r>
              <a:rPr sz="800"/>
              <a:t>, </a:t>
            </a:r>
            <a:r>
              <a:rPr sz="800"/>
              <a:t>após uma média de 21</a:t>
            </a:r>
            <a:r>
              <a:rPr sz="800"/>
              <a:t> </a:t>
            </a:r>
            <a:r>
              <a:rPr sz="800"/>
              <a:t>dias de tratamento. </a:t>
            </a:r>
            <a:endParaRPr sz="800"/>
          </a:p>
          <a:p>
            <a:pPr algn="just">
              <a:defRPr sz="800"/>
            </a:pPr>
            <a:r>
              <a:t>    Dentre os casos de falha, 4 foram encaminhados para exérese cirúrgica, 1 para tratamento com interferon alfa-2b e 1 para tratamento com mitomicina C.</a:t>
            </a:r>
          </a:p>
        </p:txBody>
      </p:sp>
      <p:pic>
        <p:nvPicPr>
          <p:cNvPr id="101" name="v1D-Oi_R7ImjKVTAABLi2LL6c-D75IJF-qcugp-tNZtpoLbvqtVnfns-_pL2sSk74KW1mBWjUc7FnPm04fg-L-upjMO9VklOWqctMlT38VODVu0qWbIpgDFaHO26b3ZY-KVtdXW406q31Cw=s2048.png" descr="v1D-Oi_R7ImjKVTAABLi2LL6c-D75IJF-qcugp-tNZtpoLbvqtVnfns-_pL2sSk74KW1mBWjUc7FnPm04fg-L-upjMO9VklOWqctMlT38VODVu0qWbIpgDFaHO26b3ZY-KVtdXW406q31Cw=s2048.png"/>
          <p:cNvPicPr>
            <a:picLocks noChangeAspect="1"/>
          </p:cNvPicPr>
          <p:nvPr/>
        </p:nvPicPr>
        <p:blipFill>
          <a:blip r:embed="rId3">
            <a:extLst/>
          </a:blip>
          <a:srcRect l="0" t="8516" r="0" b="0"/>
          <a:stretch>
            <a:fillRect/>
          </a:stretch>
        </p:blipFill>
        <p:spPr>
          <a:xfrm>
            <a:off x="126527" y="6875666"/>
            <a:ext cx="1994384" cy="1174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Captura de Tela 2024-01-28 às 17.53.03.png" descr="Captura de Tela 2024-01-28 às 17.53.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74103" y="2187130"/>
            <a:ext cx="858936" cy="992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wbVTQSeERSx7IOtxJhtGNFmVN-grX-Mht9nLtLvY0c3P_FHY362pzMDYQ6Yg7mhU9wagnuzsxbx1zGXDe6WH8JkFkJpUFyGBiHxuB26bw37PtRAXRqmddl4hIesL62DwYM9hM4Jgx1Q0V3M=s2048.png" descr="wbVTQSeERSx7IOtxJhtGNFmVN-grX-Mht9nLtLvY0c3P_FHY362pzMDYQ6Yg7mhU9wagnuzsxbx1zGXDe6WH8JkFkJpUFyGBiHxuB26bw37PtRAXRqmddl4hIesL62DwYM9hM4Jgx1Q0V3M=s204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83733" y="2147527"/>
            <a:ext cx="1479807" cy="108201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Figura 1.…"/>
          <p:cNvSpPr txBox="1"/>
          <p:nvPr/>
        </p:nvSpPr>
        <p:spPr>
          <a:xfrm>
            <a:off x="2615531" y="3212462"/>
            <a:ext cx="942803" cy="414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defRPr b="1" sz="700"/>
            </a:pPr>
            <a:r>
              <a:t>Figura 1. Frequência de</a:t>
            </a:r>
            <a:r>
              <a:t> </a:t>
            </a:r>
            <a:r>
              <a:t>sucesso terapêutico com uso do 5FU 0,5%</a:t>
            </a:r>
          </a:p>
        </p:txBody>
      </p:sp>
      <p:sp>
        <p:nvSpPr>
          <p:cNvPr id="105" name="Figura 2. Gráfico Boxplot para tempo de tratamento dos casos de sucesso terapêutico"/>
          <p:cNvSpPr txBox="1"/>
          <p:nvPr/>
        </p:nvSpPr>
        <p:spPr>
          <a:xfrm>
            <a:off x="3566102" y="3206112"/>
            <a:ext cx="1505744" cy="414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457200">
              <a:defRPr b="1" sz="700"/>
            </a:lvl1pPr>
          </a:lstStyle>
          <a:p>
            <a:pPr/>
            <a:r>
              <a:t>Figura 2. Gráfico Boxplot para tempo de tratamento dos casos de sucesso terapêutico</a:t>
            </a:r>
          </a:p>
        </p:txBody>
      </p:sp>
      <p:sp>
        <p:nvSpPr>
          <p:cNvPr id="106" name="Observa-se efeito estatisticamente significante de área da lesão no desfecho do tratamento (p=0,033). A cada 1 mm2 de acréscimo na área da lesão, a chance de sucesso do tratamento diminui em 6% (OR: 0,94; 95%IC: 0,88 – 0,99; p=0,033). 8 pacientes relatar"/>
          <p:cNvSpPr txBox="1"/>
          <p:nvPr/>
        </p:nvSpPr>
        <p:spPr>
          <a:xfrm>
            <a:off x="2621881" y="4765323"/>
            <a:ext cx="2456667" cy="4237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algn="just" defTabSz="457200">
              <a:defRPr sz="800"/>
            </a:pPr>
            <a:r>
              <a:t>    Observa-se efeito estatisticamente significante de área da lesão no desfecho (p=0,033). A cada 1 mm2 de acréscimo na área da lesão, a chance de sucesso diminui em 6% (OR: 0,94; 95%IC: 0,88 – 0,99; p=0,033).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 defTabSz="457200">
              <a:defRPr b="1" sz="4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800"/>
            </a:pPr>
          </a:p>
          <a:p>
            <a:pPr algn="just" defTabSz="457200">
              <a:defRPr b="1" sz="300"/>
            </a:pPr>
          </a:p>
          <a:p>
            <a:pPr algn="just" defTabSz="457200">
              <a:defRPr sz="800"/>
            </a:pPr>
            <a:r>
              <a:t>    8 pacientes relataram efeitos adversos leves ao uso de 5FU 0,5% como ardor ocular e lacrimejamento.</a:t>
            </a:r>
          </a:p>
          <a:p>
            <a:pPr algn="just" defTabSz="457200">
              <a:defRPr b="1" sz="800"/>
            </a:pPr>
          </a:p>
          <a:p>
            <a:pPr algn="just" defTabSz="457200">
              <a:defRPr b="1" sz="1000"/>
            </a:pPr>
            <a:r>
              <a:t>Conclusão</a:t>
            </a:r>
          </a:p>
          <a:p>
            <a:pPr algn="just" defTabSz="457200">
              <a:defRPr sz="800"/>
            </a:pPr>
            <a:r>
              <a:rPr b="1" sz="1000"/>
              <a:t> </a:t>
            </a:r>
            <a:r>
              <a:t>O 5FU 0,5% é uma opção terapêutica eficaz no tratamento das OSSNs, com 80% de sucesso terapêutico, apresentando boa tolerabilidade. A área da lesão foi identificada como um fator que influenciou o sucesso do tratamento, o qual é menos efetivo em lesões maiores.</a:t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algn="just" defTabSz="457200">
              <a:defRPr sz="800"/>
            </a:pPr>
          </a:p>
          <a:p>
            <a:pPr algn="just" defTabSz="457200">
              <a:defRPr b="1" sz="700"/>
            </a:pPr>
            <a:r>
              <a:t>Referências</a:t>
            </a:r>
          </a:p>
          <a:p>
            <a:pPr algn="just" defTabSz="457200">
              <a:defRPr sz="700"/>
            </a:pPr>
            <a:r>
              <a:t>1. Parrozzani R, et al. Topical 1% 5-fluoruracil as solo treatment of corneoconjunctival ocular surface squamous neoplasia: long-term study. Br J Ophthalmol (2017) 101: 1094-1099</a:t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algn="just" defTabSz="457200">
              <a:defRPr sz="700"/>
            </a:pPr>
            <a:r>
              <a:t>2. Al-Barrag A, et al. 5-Fluorouracil or the treatment of intraepithelial neoplasia and squamous cell carcinoma of the conjunctiva, and cornea. Clinical Ophthalmol (2010) 4: 801-808</a:t>
            </a:r>
          </a:p>
        </p:txBody>
      </p:sp>
      <p:pic>
        <p:nvPicPr>
          <p:cNvPr id="107" name="rZI6CVhQrVRWRpYBWHc3M1Eo87hATdtvLnA0msu4tNZZiDJXd1rhrBVi8H8zzhTySunM1IRWr0yWQgAN7itppuqiM_Qo151tV84UuOO2nTLjpoP18y8bmdPB-Ed-pPZ3VHfLI3XA7hcO19Y=s2048.png" descr="rZI6CVhQrVRWRpYBWHc3M1Eo87hATdtvLnA0msu4tNZZiDJXd1rhrBVi8H8zzhTySunM1IRWr0yWQgAN7itppuqiM_Qo151tV84UuOO2nTLjpoP18y8bmdPB-Ed-pPZ3VHfLI3XA7hcO19Y=s204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70942" y="5822012"/>
            <a:ext cx="2365101" cy="99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45686" y="3710061"/>
            <a:ext cx="2426159" cy="86028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Figura 2. Gráfico Boxplot para tempo de tratamento dos casos de sucesso terapêutico"/>
          <p:cNvSpPr txBox="1"/>
          <p:nvPr/>
        </p:nvSpPr>
        <p:spPr>
          <a:xfrm>
            <a:off x="2621881" y="4594264"/>
            <a:ext cx="2441658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457200">
              <a:defRPr b="1" sz="700"/>
            </a:lvl1pPr>
          </a:lstStyle>
          <a:p>
            <a:pPr/>
            <a:r>
              <a:t>Figura 3 - Paciente do sexo masculino, 72 anos, apresentando resolução completa da lesão após 2 ciclos de 5FU 0,5%</a:t>
            </a:r>
          </a:p>
        </p:txBody>
      </p:sp>
      <p:sp>
        <p:nvSpPr>
          <p:cNvPr id="110" name="Figura 2. Gráfico Boxplot para tempo de tratamento dos casos de sucesso terapêutico"/>
          <p:cNvSpPr txBox="1"/>
          <p:nvPr/>
        </p:nvSpPr>
        <p:spPr>
          <a:xfrm>
            <a:off x="2628072" y="5515095"/>
            <a:ext cx="2441659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457200">
              <a:defRPr b="1" sz="700"/>
            </a:lvl1pPr>
          </a:lstStyle>
          <a:p>
            <a:pPr/>
            <a:r>
              <a:t>Tabela 2. Análise de regressão logística de Firth para identificação de fatores associados ao sucesso terapêutico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