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842" y="5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0" y="2441952"/>
            <a:ext cx="2499470" cy="20467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B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Como resultado das políticas de distanciamento social durante a pandemia COVID-19, menor número de pessoas procurando hospitais e centros de saúde.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O objetivo do estudo foi avaliar o perfil de consultas de emergência oftalmológicas durante os primeiros meses de quarentena em um hospital oftalmológico de referência em São Paulo e compará-lo com o mesmo período do ano anterior.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" y="611560"/>
            <a:ext cx="51435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300" b="1" dirty="0">
                <a:latin typeface="+mj-lt"/>
                <a:ea typeface="Geneva" panose="020B0503030404040204" pitchFamily="124" charset="-128"/>
                <a:cs typeface="Arial" panose="020B0604020202020204" pitchFamily="34" charset="0"/>
              </a:rPr>
              <a:t>Pronto-socorro de Oftalmologia durante o início da pandemia Covid-19 em hospital de referência</a:t>
            </a:r>
            <a:endParaRPr lang="en-US" sz="2300" dirty="0">
              <a:latin typeface="+mj-lt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763688"/>
            <a:ext cx="514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100" b="1" dirty="0">
                <a:latin typeface="+mj-lt"/>
                <a:ea typeface="Geneva" pitchFamily="34" charset="0"/>
                <a:cs typeface="Arial" panose="020B0604020202020204" pitchFamily="34" charset="0"/>
              </a:rPr>
              <a:t>Evandro </a:t>
            </a:r>
            <a:r>
              <a:rPr lang="pt-BR" altLang="pt-BR" sz="1100" b="1" dirty="0" err="1">
                <a:latin typeface="+mj-lt"/>
                <a:ea typeface="Geneva" pitchFamily="34" charset="0"/>
                <a:cs typeface="Arial" panose="020B0604020202020204" pitchFamily="34" charset="0"/>
              </a:rPr>
              <a:t>Schapira</a:t>
            </a:r>
            <a:r>
              <a:rPr lang="pt-BR" altLang="pt-BR" sz="1100" b="1" baseline="30000" dirty="0">
                <a:latin typeface="+mj-lt"/>
                <a:ea typeface="Geneva" pitchFamily="34" charset="0"/>
                <a:cs typeface="Arial" panose="020B0604020202020204" pitchFamily="34" charset="0"/>
              </a:rPr>
              <a:t> 1</a:t>
            </a:r>
            <a:r>
              <a:rPr lang="pt-BR" altLang="pt-BR" sz="1100" b="1" dirty="0">
                <a:latin typeface="+mj-lt"/>
                <a:ea typeface="Geneva" pitchFamily="34" charset="0"/>
                <a:cs typeface="Arial" panose="020B0604020202020204" pitchFamily="34" charset="0"/>
              </a:rPr>
              <a:t>; Rodrigo Brant</a:t>
            </a:r>
            <a:r>
              <a:rPr lang="pt-BR" altLang="pt-BR" sz="1100" b="1" baseline="30000" dirty="0">
                <a:latin typeface="+mj-lt"/>
                <a:ea typeface="Geneva" pitchFamily="34" charset="0"/>
                <a:cs typeface="Arial" panose="020B0604020202020204" pitchFamily="34" charset="0"/>
              </a:rPr>
              <a:t> 1,2</a:t>
            </a:r>
            <a:r>
              <a:rPr lang="pt-BR" altLang="pt-BR" sz="1100" b="1" dirty="0">
                <a:latin typeface="+mj-lt"/>
                <a:ea typeface="Geneva" pitchFamily="34" charset="0"/>
                <a:cs typeface="Arial" panose="020B0604020202020204" pitchFamily="34" charset="0"/>
              </a:rPr>
              <a:t>; Arthur Fernandes</a:t>
            </a:r>
            <a:r>
              <a:rPr lang="pt-BR" altLang="pt-BR" sz="1100" b="1" baseline="30000" dirty="0">
                <a:latin typeface="+mj-lt"/>
                <a:ea typeface="Geneva" pitchFamily="34" charset="0"/>
                <a:cs typeface="Arial" panose="020B0604020202020204" pitchFamily="34" charset="0"/>
              </a:rPr>
              <a:t> 1,2</a:t>
            </a:r>
          </a:p>
          <a:p>
            <a:pPr algn="ctr"/>
            <a:endParaRPr lang="pt-BR" altLang="pt-BR" sz="400" dirty="0">
              <a:latin typeface="+mj-lt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1000" dirty="0">
                <a:latin typeface="+mj-lt"/>
                <a:ea typeface="Geneva" pitchFamily="34" charset="0"/>
                <a:cs typeface="Arial" panose="020B0604020202020204" pitchFamily="34" charset="0"/>
              </a:rPr>
              <a:t>1. </a:t>
            </a:r>
            <a:r>
              <a:rPr lang="pt-BR" altLang="pt-BR" sz="1000" dirty="0" err="1">
                <a:latin typeface="+mj-lt"/>
                <a:ea typeface="Geneva" pitchFamily="34" charset="0"/>
                <a:cs typeface="Arial" panose="020B0604020202020204" pitchFamily="34" charset="0"/>
              </a:rPr>
              <a:t>Ophthal</a:t>
            </a:r>
            <a:r>
              <a:rPr lang="pt-BR" altLang="pt-BR" sz="1000" dirty="0">
                <a:latin typeface="+mj-lt"/>
                <a:ea typeface="Geneva" pitchFamily="34" charset="0"/>
                <a:cs typeface="Arial" panose="020B0604020202020204" pitchFamily="34" charset="0"/>
              </a:rPr>
              <a:t> Hospital Especializado Ltda, São Paulo/SP</a:t>
            </a:r>
          </a:p>
          <a:p>
            <a:pPr algn="ctr"/>
            <a:r>
              <a:rPr lang="pt-BR" altLang="pt-BR" sz="1000" dirty="0">
                <a:latin typeface="+mj-lt"/>
                <a:ea typeface="Geneva" pitchFamily="34" charset="0"/>
                <a:cs typeface="Arial" panose="020B0604020202020204" pitchFamily="34" charset="0"/>
              </a:rPr>
              <a:t>2. Departamento de Oftalmologia e Ciências Visuais, UNIFESP-EPM, São Paulo/SP</a:t>
            </a:r>
            <a:endParaRPr lang="en-US" altLang="pt-BR" sz="1100" dirty="0">
              <a:latin typeface="+mj-lt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7">
            <a:extLst>
              <a:ext uri="{FF2B5EF4-FFF2-40B4-BE49-F238E27FC236}">
                <a16:creationId xmlns:a16="http://schemas.microsoft.com/office/drawing/2014/main" id="{7000D64A-7DFF-7CE3-6487-E60C825817C9}"/>
              </a:ext>
            </a:extLst>
          </p:cNvPr>
          <p:cNvSpPr txBox="1"/>
          <p:nvPr/>
        </p:nvSpPr>
        <p:spPr>
          <a:xfrm>
            <a:off x="23076" y="4427984"/>
            <a:ext cx="249947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Métodos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Dados extraídos do serviço de emergência do </a:t>
            </a:r>
            <a:r>
              <a:rPr lang="pt-BR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Ophthal</a:t>
            </a: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 Hospital Especializado, São Paulo, Brasil. </a:t>
            </a:r>
          </a:p>
          <a:p>
            <a:pPr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Grupo 2019: 23/03 a 19/05 de 2019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Grupo 2020: 23/03 a 19/05 de 2020</a:t>
            </a:r>
          </a:p>
        </p:txBody>
      </p:sp>
      <p:sp>
        <p:nvSpPr>
          <p:cNvPr id="13" name="CaixaDeTexto 7">
            <a:extLst>
              <a:ext uri="{FF2B5EF4-FFF2-40B4-BE49-F238E27FC236}">
                <a16:creationId xmlns:a16="http://schemas.microsoft.com/office/drawing/2014/main" id="{3F8D432C-5631-2FF8-892C-45455550FD0F}"/>
              </a:ext>
            </a:extLst>
          </p:cNvPr>
          <p:cNvSpPr txBox="1"/>
          <p:nvPr/>
        </p:nvSpPr>
        <p:spPr>
          <a:xfrm>
            <a:off x="36159" y="5713968"/>
            <a:ext cx="2499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  <a:p>
            <a:pPr lvl="0">
              <a:spcAft>
                <a:spcPts val="6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6.071 casos incluídos no estudo.</a:t>
            </a:r>
          </a:p>
        </p:txBody>
      </p:sp>
      <p:sp>
        <p:nvSpPr>
          <p:cNvPr id="14" name="CaixaDeTexto 7">
            <a:extLst>
              <a:ext uri="{FF2B5EF4-FFF2-40B4-BE49-F238E27FC236}">
                <a16:creationId xmlns:a16="http://schemas.microsoft.com/office/drawing/2014/main" id="{104681C6-48B3-5C3D-1A8D-6C3DED2CB713}"/>
              </a:ext>
            </a:extLst>
          </p:cNvPr>
          <p:cNvSpPr txBox="1"/>
          <p:nvPr/>
        </p:nvSpPr>
        <p:spPr>
          <a:xfrm>
            <a:off x="2568578" y="2481285"/>
            <a:ext cx="2498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E0837E-B4C5-2E32-35F0-CFC418A72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0" y="7544648"/>
            <a:ext cx="2494138" cy="1251637"/>
          </a:xfrm>
          <a:prstGeom prst="rect">
            <a:avLst/>
          </a:prstGeom>
        </p:spPr>
      </p:pic>
      <p:sp>
        <p:nvSpPr>
          <p:cNvPr id="21" name="CaixaDeTexto 7">
            <a:extLst>
              <a:ext uri="{FF2B5EF4-FFF2-40B4-BE49-F238E27FC236}">
                <a16:creationId xmlns:a16="http://schemas.microsoft.com/office/drawing/2014/main" id="{72F780EC-ACF0-95CB-6F3A-BFAEB66AC08F}"/>
              </a:ext>
            </a:extLst>
          </p:cNvPr>
          <p:cNvSpPr txBox="1"/>
          <p:nvPr/>
        </p:nvSpPr>
        <p:spPr>
          <a:xfrm>
            <a:off x="2571749" y="5503981"/>
            <a:ext cx="2499470" cy="18389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Discussão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Resultados similares a outros estudos em São Paulo (52%) e Londres (53%) 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↓conjuntivites: higiene e distanciamento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↓casos  inespecíficos: trabalho de casa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↑distúrbios de córnea: ceratite álcool gel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↑ hordéolo, herpes: saúde mental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↑catarata: cancelamento eletivas</a:t>
            </a:r>
          </a:p>
          <a:p>
            <a:pPr lvl="0" algn="just">
              <a:spcAft>
                <a:spcPts val="300"/>
              </a:spcAft>
            </a:pPr>
            <a:endParaRPr lang="pt-B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aixaDeTexto 7">
            <a:extLst>
              <a:ext uri="{FF2B5EF4-FFF2-40B4-BE49-F238E27FC236}">
                <a16:creationId xmlns:a16="http://schemas.microsoft.com/office/drawing/2014/main" id="{E4B5D126-E169-E102-8BEA-B9A498F19B6C}"/>
              </a:ext>
            </a:extLst>
          </p:cNvPr>
          <p:cNvSpPr txBox="1"/>
          <p:nvPr/>
        </p:nvSpPr>
        <p:spPr>
          <a:xfrm>
            <a:off x="2557542" y="7226918"/>
            <a:ext cx="2499470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Conclusão 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Foi observada redução no número de pacientes de emergência ocular. </a:t>
            </a:r>
          </a:p>
          <a:p>
            <a:pPr lvl="0" algn="just">
              <a:spcAft>
                <a:spcPts val="300"/>
              </a:spcAft>
            </a:pPr>
            <a:r>
              <a:rPr lang="pt-BR" sz="1050" dirty="0">
                <a:latin typeface="Calibri" panose="020F0502020204030204" pitchFamily="34" charset="0"/>
                <a:cs typeface="Calibri" panose="020F0502020204030204" pitchFamily="34" charset="0"/>
              </a:rPr>
              <a:t>Houve mudança nos motivos para visitas com maiores frequências de casos de alta gravidade como distúrbios da retina, distúrbios da córnea, glaucoma e trauma, e menores frequências de condições transmissíveis como conjuntivite.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72C2C0F-61E4-F731-EB8F-DD1124DCE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0953" y="2914702"/>
            <a:ext cx="2455404" cy="248571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69796F5-399B-2037-9C8B-99E2FE6E7B62}"/>
              </a:ext>
            </a:extLst>
          </p:cNvPr>
          <p:cNvSpPr txBox="1"/>
          <p:nvPr/>
        </p:nvSpPr>
        <p:spPr>
          <a:xfrm>
            <a:off x="2557542" y="2724844"/>
            <a:ext cx="20874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00" dirty="0" err="1"/>
              <a:t>Tabela</a:t>
            </a:r>
            <a:r>
              <a:rPr lang="en-CA" sz="700" dirty="0"/>
              <a:t> 1. Raz</a:t>
            </a:r>
            <a:r>
              <a:rPr lang="pt-BR" sz="800" dirty="0">
                <a:latin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en-CA" sz="700" dirty="0"/>
              <a:t>o da </a:t>
            </a:r>
            <a:r>
              <a:rPr lang="en-CA" sz="700" dirty="0" err="1"/>
              <a:t>visita</a:t>
            </a:r>
            <a:r>
              <a:rPr lang="en-CA" sz="700" dirty="0"/>
              <a:t> </a:t>
            </a:r>
            <a:r>
              <a:rPr lang="en-CA" sz="700" dirty="0" err="1"/>
              <a:t>ao</a:t>
            </a:r>
            <a:r>
              <a:rPr lang="en-CA" sz="700" dirty="0"/>
              <a:t> </a:t>
            </a:r>
            <a:r>
              <a:rPr lang="en-CA" sz="700" dirty="0" err="1"/>
              <a:t>serviço</a:t>
            </a:r>
            <a:r>
              <a:rPr lang="en-CA" sz="700" dirty="0"/>
              <a:t> de </a:t>
            </a:r>
            <a:r>
              <a:rPr lang="en-CA" sz="700" dirty="0" err="1"/>
              <a:t>emerg</a:t>
            </a:r>
            <a:r>
              <a:rPr lang="pt-BR" sz="700" dirty="0">
                <a:latin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en-CA" sz="700" dirty="0" err="1"/>
              <a:t>ncia</a:t>
            </a:r>
            <a:endParaRPr lang="es-PR" sz="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E180C1-3B9E-192E-767A-60038A9E33A9}"/>
              </a:ext>
            </a:extLst>
          </p:cNvPr>
          <p:cNvSpPr txBox="1"/>
          <p:nvPr/>
        </p:nvSpPr>
        <p:spPr>
          <a:xfrm>
            <a:off x="1574" y="7395552"/>
            <a:ext cx="20473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00" dirty="0" err="1"/>
              <a:t>Tabela</a:t>
            </a:r>
            <a:r>
              <a:rPr lang="en-CA" sz="700" dirty="0"/>
              <a:t> 1. </a:t>
            </a:r>
            <a:r>
              <a:rPr lang="en-CA" sz="700" dirty="0" err="1"/>
              <a:t>Perfil</a:t>
            </a:r>
            <a:r>
              <a:rPr lang="en-CA" sz="700" dirty="0"/>
              <a:t> dos </a:t>
            </a:r>
            <a:r>
              <a:rPr lang="en-CA" sz="700" dirty="0" err="1"/>
              <a:t>pacientes</a:t>
            </a:r>
            <a:r>
              <a:rPr lang="en-CA" sz="700" dirty="0"/>
              <a:t> de </a:t>
            </a:r>
            <a:r>
              <a:rPr lang="en-CA" sz="700" dirty="0" err="1"/>
              <a:t>acordo</a:t>
            </a:r>
            <a:r>
              <a:rPr lang="en-CA" sz="700" dirty="0"/>
              <a:t> com o </a:t>
            </a:r>
            <a:r>
              <a:rPr lang="en-CA" sz="700" dirty="0" err="1"/>
              <a:t>ano</a:t>
            </a:r>
            <a:endParaRPr lang="es-PR" sz="7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FA03E3-547C-6D4C-97F6-02FBA0EB7DBF}"/>
              </a:ext>
            </a:extLst>
          </p:cNvPr>
          <p:cNvSpPr txBox="1"/>
          <p:nvPr/>
        </p:nvSpPr>
        <p:spPr>
          <a:xfrm>
            <a:off x="1574" y="7093009"/>
            <a:ext cx="259398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00" dirty="0" err="1"/>
              <a:t>Figura</a:t>
            </a:r>
            <a:r>
              <a:rPr lang="en-CA" sz="700" dirty="0"/>
              <a:t> 1. </a:t>
            </a:r>
            <a:r>
              <a:rPr lang="en-CA" sz="700" dirty="0" err="1"/>
              <a:t>Diagrama</a:t>
            </a:r>
            <a:r>
              <a:rPr lang="en-CA" sz="700" dirty="0"/>
              <a:t> </a:t>
            </a:r>
            <a:r>
              <a:rPr lang="en-CA" sz="700" dirty="0" err="1"/>
              <a:t>representando</a:t>
            </a:r>
            <a:r>
              <a:rPr lang="en-CA" sz="700" dirty="0"/>
              <a:t> a </a:t>
            </a:r>
            <a:r>
              <a:rPr lang="en-CA" sz="700" dirty="0" err="1"/>
              <a:t>diminuição</a:t>
            </a:r>
            <a:r>
              <a:rPr lang="en-CA" sz="700" dirty="0"/>
              <a:t> de casos </a:t>
            </a:r>
            <a:r>
              <a:rPr lang="en-CA" sz="700" dirty="0" err="1"/>
              <a:t>em</a:t>
            </a:r>
            <a:r>
              <a:rPr lang="en-CA" sz="700" dirty="0"/>
              <a:t> 2020</a:t>
            </a:r>
            <a:endParaRPr lang="es-PR" sz="7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6074974-4B3D-C8BA-05CA-CA8E8E18B469}"/>
              </a:ext>
            </a:extLst>
          </p:cNvPr>
          <p:cNvGrpSpPr/>
          <p:nvPr/>
        </p:nvGrpSpPr>
        <p:grpSpPr>
          <a:xfrm>
            <a:off x="51741" y="6300192"/>
            <a:ext cx="2448001" cy="802865"/>
            <a:chOff x="51741" y="6335752"/>
            <a:chExt cx="2448001" cy="8028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B6469CC-2530-BB2F-6B65-87CB1043D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741" y="6335752"/>
              <a:ext cx="2448001" cy="802865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C736DEB-82CE-3F19-7B26-79F835B67060}"/>
                </a:ext>
              </a:extLst>
            </p:cNvPr>
            <p:cNvGrpSpPr/>
            <p:nvPr/>
          </p:nvGrpSpPr>
          <p:grpSpPr>
            <a:xfrm>
              <a:off x="195486" y="6767045"/>
              <a:ext cx="2146151" cy="237193"/>
              <a:chOff x="195486" y="6767045"/>
              <a:chExt cx="2146151" cy="2371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3E6F781-F6DF-1BF8-5C26-4F669260B948}"/>
                  </a:ext>
                </a:extLst>
              </p:cNvPr>
              <p:cNvSpPr txBox="1"/>
              <p:nvPr/>
            </p:nvSpPr>
            <p:spPr>
              <a:xfrm>
                <a:off x="195486" y="6767045"/>
                <a:ext cx="585417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700" dirty="0"/>
                  <a:t>3946 casos</a:t>
                </a:r>
                <a:endParaRPr lang="es-PR" sz="7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78E4A4C-19D2-059A-8A9D-C6CF547AB2FD}"/>
                  </a:ext>
                </a:extLst>
              </p:cNvPr>
              <p:cNvSpPr txBox="1"/>
              <p:nvPr/>
            </p:nvSpPr>
            <p:spPr>
              <a:xfrm>
                <a:off x="1756220" y="6783769"/>
                <a:ext cx="585417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700" dirty="0"/>
                  <a:t>2125 casos</a:t>
                </a:r>
                <a:endParaRPr lang="es-PR" sz="700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71165D3-77D2-E7F8-99B8-30ABB6B8AF5C}"/>
                  </a:ext>
                </a:extLst>
              </p:cNvPr>
              <p:cNvSpPr txBox="1"/>
              <p:nvPr/>
            </p:nvSpPr>
            <p:spPr>
              <a:xfrm>
                <a:off x="1002302" y="6804183"/>
                <a:ext cx="532518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CA" sz="700" b="1" dirty="0">
                    <a:solidFill>
                      <a:srgbClr val="FF0000"/>
                    </a:solidFill>
                  </a:rPr>
                  <a:t>↓46,15%</a:t>
                </a:r>
                <a:endParaRPr lang="es-PR" sz="7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C8F51B6-E9E0-FF08-5E26-2E867757AA7F}"/>
              </a:ext>
            </a:extLst>
          </p:cNvPr>
          <p:cNvSpPr txBox="1"/>
          <p:nvPr/>
        </p:nvSpPr>
        <p:spPr>
          <a:xfrm>
            <a:off x="-21376" y="8908258"/>
            <a:ext cx="6559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700" dirty="0"/>
              <a:t>Refer</a:t>
            </a:r>
            <a:r>
              <a:rPr lang="pt-BR" sz="700" dirty="0">
                <a:latin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en-CA" sz="700" dirty="0" err="1"/>
              <a:t>ncias</a:t>
            </a:r>
            <a:r>
              <a:rPr lang="en-CA" sz="700" dirty="0"/>
              <a:t>: </a:t>
            </a:r>
            <a:endParaRPr lang="es-PR" sz="7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CE693C-3B91-443E-5131-81F62C677E21}"/>
              </a:ext>
            </a:extLst>
          </p:cNvPr>
          <p:cNvSpPr txBox="1"/>
          <p:nvPr/>
        </p:nvSpPr>
        <p:spPr>
          <a:xfrm>
            <a:off x="476193" y="8862283"/>
            <a:ext cx="47660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buSzPts val="1100"/>
            </a:pPr>
            <a:r>
              <a:rPr lang="en-CA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Romano MR, </a:t>
            </a:r>
            <a:r>
              <a:rPr lang="en-CA" sz="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Montericcio</a:t>
            </a:r>
            <a:r>
              <a:rPr lang="en-CA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Montalbano C, Raimondi R, </a:t>
            </a:r>
            <a:r>
              <a:rPr lang="en-CA" sz="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Allegrini</a:t>
            </a:r>
            <a:r>
              <a:rPr lang="en-CA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D, </a:t>
            </a:r>
            <a:r>
              <a:rPr lang="en-CA" sz="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Ricciardelli</a:t>
            </a:r>
            <a:r>
              <a:rPr lang="en-CA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G, et al. </a:t>
            </a:r>
            <a:r>
              <a:rPr lang="en-US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Facing COVID-19 in Ophthalmology Department. </a:t>
            </a:r>
            <a:r>
              <a:rPr lang="en-US" sz="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</a:t>
            </a:r>
            <a:r>
              <a:rPr lang="en-US" sz="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Eye Res. 2020;45(6):653-658.</a:t>
            </a:r>
          </a:p>
          <a:p>
            <a:pPr lvl="0" algn="just">
              <a:buSzPts val="1100"/>
            </a:pP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Fowler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JA, Fernandes AG, Almeida RC, Veiga GL, Fonseca FLA, Lima VL.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Covid-19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pandemic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eye-related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visits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R" sz="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Oftalmol</a:t>
            </a:r>
            <a:r>
              <a:rPr lang="es-PR" sz="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2023;82:e0046.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370</Words>
  <Application>Microsoft Office PowerPoint</Application>
  <PresentationFormat>On-screen Show (16:9)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Arthur Fernandes</cp:lastModifiedBy>
  <cp:revision>13</cp:revision>
  <dcterms:created xsi:type="dcterms:W3CDTF">2024-01-09T13:58:08Z</dcterms:created>
  <dcterms:modified xsi:type="dcterms:W3CDTF">2024-01-31T15:52:44Z</dcterms:modified>
</cp:coreProperties>
</file>