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5143500" cy="91440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6" d="100"/>
          <a:sy n="96" d="100"/>
        </p:scale>
        <p:origin x="1267" y="-125"/>
      </p:cViewPr>
      <p:guideLst>
        <p:guide orient="horz" pos="2880"/>
        <p:guide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yani Outi" userId="7b47814fcc2def7a" providerId="LiveId" clId="{00EAF9F9-FDBB-401B-A3EC-89B861472633}"/>
    <pc:docChg chg="modSld">
      <pc:chgData name="Hayani Outi" userId="7b47814fcc2def7a" providerId="LiveId" clId="{00EAF9F9-FDBB-401B-A3EC-89B861472633}" dt="2024-02-01T02:43:31.960" v="34" actId="20577"/>
      <pc:docMkLst>
        <pc:docMk/>
      </pc:docMkLst>
      <pc:sldChg chg="modSp mod">
        <pc:chgData name="Hayani Outi" userId="7b47814fcc2def7a" providerId="LiveId" clId="{00EAF9F9-FDBB-401B-A3EC-89B861472633}" dt="2024-02-01T02:43:31.960" v="34" actId="20577"/>
        <pc:sldMkLst>
          <pc:docMk/>
          <pc:sldMk cId="0" sldId="256"/>
        </pc:sldMkLst>
        <pc:spChg chg="mod">
          <ac:chgData name="Hayani Outi" userId="7b47814fcc2def7a" providerId="LiveId" clId="{00EAF9F9-FDBB-401B-A3EC-89B861472633}" dt="2024-02-01T02:43:31.960" v="34" actId="20577"/>
          <ac:spMkLst>
            <pc:docMk/>
            <pc:sldMk cId="0" sldId="256"/>
            <ac:spMk id="8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670bd3d030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g2670bd3d030_0_45:notes"/>
          <p:cNvSpPr>
            <a:spLocks noGrp="1" noRot="1" noChangeAspect="1"/>
          </p:cNvSpPr>
          <p:nvPr>
            <p:ph type="sldImg" idx="2"/>
          </p:nvPr>
        </p:nvSpPr>
        <p:spPr>
          <a:xfrm>
            <a:off x="2463800" y="685800"/>
            <a:ext cx="1930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385763" y="2840568"/>
            <a:ext cx="4371975" cy="1960033"/>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771525" y="5181600"/>
            <a:ext cx="3600450" cy="23368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2"/>
          <p:cNvSpPr txBox="1">
            <a:spLocks noGrp="1"/>
          </p:cNvSpPr>
          <p:nvPr>
            <p:ph type="dt" idx="10"/>
          </p:nvPr>
        </p:nvSpPr>
        <p:spPr>
          <a:xfrm>
            <a:off x="257175" y="8475134"/>
            <a:ext cx="12001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1757363" y="8475134"/>
            <a:ext cx="16287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3686175" y="8475134"/>
            <a:ext cx="12001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257175" y="366184"/>
            <a:ext cx="4629150" cy="1524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445558" y="2836335"/>
            <a:ext cx="6034617" cy="462915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257175" y="8475134"/>
            <a:ext cx="12001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1757363" y="8475134"/>
            <a:ext cx="16287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3686175" y="8475134"/>
            <a:ext cx="12001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e texto verticais"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06664" y="3688557"/>
            <a:ext cx="7802033" cy="1157288"/>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950773" y="2574133"/>
            <a:ext cx="7802033" cy="3386138"/>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257175" y="8475134"/>
            <a:ext cx="12001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1757363" y="8475134"/>
            <a:ext cx="16287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3686175" y="8475134"/>
            <a:ext cx="12001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257175" y="366184"/>
            <a:ext cx="4629150" cy="1524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257175" y="2133601"/>
            <a:ext cx="4629150" cy="6034617"/>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257175" y="8475134"/>
            <a:ext cx="12001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1757363" y="8475134"/>
            <a:ext cx="16287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3686175" y="8475134"/>
            <a:ext cx="12001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406301" y="5875867"/>
            <a:ext cx="4371975" cy="18161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406301" y="3875618"/>
            <a:ext cx="4371975" cy="2000249"/>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6" name="Google Shape;26;p4"/>
          <p:cNvSpPr txBox="1">
            <a:spLocks noGrp="1"/>
          </p:cNvSpPr>
          <p:nvPr>
            <p:ph type="dt" idx="10"/>
          </p:nvPr>
        </p:nvSpPr>
        <p:spPr>
          <a:xfrm>
            <a:off x="257175" y="8475134"/>
            <a:ext cx="12001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1757363" y="8475134"/>
            <a:ext cx="16287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3686175" y="8475134"/>
            <a:ext cx="12001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257175" y="366184"/>
            <a:ext cx="4629150" cy="1524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257175" y="2133601"/>
            <a:ext cx="2271713" cy="6034617"/>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5"/>
          <p:cNvSpPr txBox="1">
            <a:spLocks noGrp="1"/>
          </p:cNvSpPr>
          <p:nvPr>
            <p:ph type="body" idx="2"/>
          </p:nvPr>
        </p:nvSpPr>
        <p:spPr>
          <a:xfrm>
            <a:off x="2614612" y="2133601"/>
            <a:ext cx="2271713" cy="6034617"/>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5"/>
          <p:cNvSpPr txBox="1">
            <a:spLocks noGrp="1"/>
          </p:cNvSpPr>
          <p:nvPr>
            <p:ph type="dt" idx="10"/>
          </p:nvPr>
        </p:nvSpPr>
        <p:spPr>
          <a:xfrm>
            <a:off x="257175" y="8475134"/>
            <a:ext cx="12001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1757363" y="8475134"/>
            <a:ext cx="16287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3686175" y="8475134"/>
            <a:ext cx="12001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257175" y="366184"/>
            <a:ext cx="4629150" cy="1524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257175" y="2046817"/>
            <a:ext cx="2272606" cy="853016"/>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257175" y="2899833"/>
            <a:ext cx="2272606" cy="5268384"/>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6"/>
          <p:cNvSpPr txBox="1">
            <a:spLocks noGrp="1"/>
          </p:cNvSpPr>
          <p:nvPr>
            <p:ph type="body" idx="3"/>
          </p:nvPr>
        </p:nvSpPr>
        <p:spPr>
          <a:xfrm>
            <a:off x="2612827" y="2046817"/>
            <a:ext cx="2273498" cy="853016"/>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2612827" y="2899833"/>
            <a:ext cx="2273498" cy="5268384"/>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 name="Google Shape;42;p6"/>
          <p:cNvSpPr txBox="1">
            <a:spLocks noGrp="1"/>
          </p:cNvSpPr>
          <p:nvPr>
            <p:ph type="dt" idx="10"/>
          </p:nvPr>
        </p:nvSpPr>
        <p:spPr>
          <a:xfrm>
            <a:off x="257175" y="8475134"/>
            <a:ext cx="12001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1757363" y="8475134"/>
            <a:ext cx="16287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3686175" y="8475134"/>
            <a:ext cx="12001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257175" y="366184"/>
            <a:ext cx="4629150" cy="1524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257175" y="8475134"/>
            <a:ext cx="12001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1757363" y="8475134"/>
            <a:ext cx="16287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3686175" y="8475134"/>
            <a:ext cx="12001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257175" y="8475134"/>
            <a:ext cx="12001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1757363" y="8475134"/>
            <a:ext cx="16287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3686175" y="8475134"/>
            <a:ext cx="12001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257175" y="364067"/>
            <a:ext cx="1692176" cy="15494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2010966" y="364067"/>
            <a:ext cx="2875359" cy="7804151"/>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257175" y="1913467"/>
            <a:ext cx="1692176" cy="6254751"/>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9"/>
          <p:cNvSpPr txBox="1">
            <a:spLocks noGrp="1"/>
          </p:cNvSpPr>
          <p:nvPr>
            <p:ph type="dt" idx="10"/>
          </p:nvPr>
        </p:nvSpPr>
        <p:spPr>
          <a:xfrm>
            <a:off x="257175" y="8475134"/>
            <a:ext cx="12001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1757363" y="8475134"/>
            <a:ext cx="16287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3686175" y="8475134"/>
            <a:ext cx="12001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008162" y="6400800"/>
            <a:ext cx="3086100" cy="75565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008162" y="817033"/>
            <a:ext cx="3086100" cy="5486400"/>
          </a:xfrm>
          <a:prstGeom prst="rect">
            <a:avLst/>
          </a:prstGeom>
          <a:noFill/>
          <a:ln>
            <a:noFill/>
          </a:ln>
        </p:spPr>
      </p:sp>
      <p:sp>
        <p:nvSpPr>
          <p:cNvPr id="64" name="Google Shape;64;p10"/>
          <p:cNvSpPr txBox="1">
            <a:spLocks noGrp="1"/>
          </p:cNvSpPr>
          <p:nvPr>
            <p:ph type="body" idx="1"/>
          </p:nvPr>
        </p:nvSpPr>
        <p:spPr>
          <a:xfrm>
            <a:off x="1008162" y="7156451"/>
            <a:ext cx="3086100" cy="1073149"/>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257175" y="8475134"/>
            <a:ext cx="12001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1757363" y="8475134"/>
            <a:ext cx="16287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3686175" y="8475134"/>
            <a:ext cx="12001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57175" y="366184"/>
            <a:ext cx="4629150" cy="1524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257175" y="2133601"/>
            <a:ext cx="4629150" cy="6034617"/>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257175" y="8475134"/>
            <a:ext cx="1200150" cy="48683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1757363" y="8475134"/>
            <a:ext cx="1628775" cy="48683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3686175" y="8475134"/>
            <a:ext cx="12001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3"/>
          <p:cNvPicPr preferRelativeResize="0"/>
          <p:nvPr/>
        </p:nvPicPr>
        <p:blipFill rotWithShape="1">
          <a:blip r:embed="rId3">
            <a:alphaModFix/>
          </a:blip>
          <a:srcRect b="77479"/>
          <a:stretch/>
        </p:blipFill>
        <p:spPr>
          <a:xfrm>
            <a:off x="0" y="0"/>
            <a:ext cx="5143500" cy="659107"/>
          </a:xfrm>
          <a:prstGeom prst="rect">
            <a:avLst/>
          </a:prstGeom>
          <a:noFill/>
          <a:ln>
            <a:noFill/>
          </a:ln>
        </p:spPr>
      </p:pic>
      <p:sp>
        <p:nvSpPr>
          <p:cNvPr id="85" name="Google Shape;85;p13"/>
          <p:cNvSpPr/>
          <p:nvPr/>
        </p:nvSpPr>
        <p:spPr>
          <a:xfrm>
            <a:off x="123479" y="659106"/>
            <a:ext cx="5019900" cy="4617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pt-BR" sz="1300">
                <a:solidFill>
                  <a:schemeClr val="dk1"/>
                </a:solidFill>
              </a:rPr>
              <a:t>NOVAS ABORDAGENS NO TRATAMENTO DO GLAUCOMA: TERAPIAS MEDICAMENTOSAS E CIRÚRGICAS.</a:t>
            </a:r>
            <a:endParaRPr sz="3000" i="0" u="none" strike="noStrike" cap="none">
              <a:solidFill>
                <a:schemeClr val="dk1"/>
              </a:solidFill>
            </a:endParaRPr>
          </a:p>
        </p:txBody>
      </p:sp>
      <p:sp>
        <p:nvSpPr>
          <p:cNvPr id="86" name="Google Shape;86;p13"/>
          <p:cNvSpPr/>
          <p:nvPr/>
        </p:nvSpPr>
        <p:spPr>
          <a:xfrm>
            <a:off x="159483" y="1182326"/>
            <a:ext cx="4947900" cy="64262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pt-BR" sz="900" dirty="0"/>
              <a:t>Thalita </a:t>
            </a:r>
            <a:r>
              <a:rPr lang="pt-BR" sz="900" dirty="0" err="1"/>
              <a:t>Sargi</a:t>
            </a:r>
            <a:r>
              <a:rPr lang="pt-BR" sz="900" dirty="0"/>
              <a:t> Montedor1; Lucas </a:t>
            </a:r>
            <a:r>
              <a:rPr lang="pt-BR" sz="900" dirty="0" err="1"/>
              <a:t>Ajonas</a:t>
            </a:r>
            <a:r>
              <a:rPr lang="pt-BR" sz="900" dirty="0"/>
              <a:t> Alves2; Mariana Lima Madeiro3; Klaus Gonçalves Souza Menezes4; Ana Beatriz do Nascimento Barros5; Heloise Malacrida6.</a:t>
            </a:r>
          </a:p>
          <a:p>
            <a:pPr marL="0" lvl="0" indent="0" algn="l" rtl="0">
              <a:spcBef>
                <a:spcPts val="0"/>
              </a:spcBef>
              <a:spcAft>
                <a:spcPts val="0"/>
              </a:spcAft>
              <a:buNone/>
            </a:pPr>
            <a:br>
              <a:rPr lang="pt-BR" sz="900" dirty="0"/>
            </a:br>
            <a:r>
              <a:rPr lang="pt-BR" sz="600" dirty="0"/>
              <a:t>1 – Médica pela Universidade Brasil; 2 – Acadêmico de Medicina do Centro Universitário de Votuporanga; 3 - </a:t>
            </a:r>
            <a:r>
              <a:rPr lang="pt-BR" sz="600" dirty="0" err="1"/>
              <a:t>Especializanda</a:t>
            </a:r>
            <a:r>
              <a:rPr lang="pt-BR" sz="600" dirty="0"/>
              <a:t> em Oftalmologia pelo Hospital CEMA, São Paulo – SP; 4 – </a:t>
            </a:r>
            <a:r>
              <a:rPr lang="pt-BR" sz="600"/>
              <a:t>Médico pela Universidade </a:t>
            </a:r>
            <a:r>
              <a:rPr lang="pt-BR" sz="600" dirty="0"/>
              <a:t>de Ribeirão Preto; 5 Acadêmica de Medicina da Universidade Federal do Estado do Rio de Janeiro; 6 – Médica Pela Faculdade de Medicina de Barretos – SP.</a:t>
            </a:r>
          </a:p>
          <a:p>
            <a:pPr marL="0" lvl="0" indent="0" algn="l" rtl="0">
              <a:spcBef>
                <a:spcPts val="0"/>
              </a:spcBef>
              <a:spcAft>
                <a:spcPts val="0"/>
              </a:spcAft>
              <a:buNone/>
            </a:pPr>
            <a:endParaRPr sz="600" dirty="0">
              <a:solidFill>
                <a:schemeClr val="dk1"/>
              </a:solidFill>
            </a:endParaRPr>
          </a:p>
        </p:txBody>
      </p:sp>
      <p:sp>
        <p:nvSpPr>
          <p:cNvPr id="87" name="Google Shape;87;p13"/>
          <p:cNvSpPr/>
          <p:nvPr/>
        </p:nvSpPr>
        <p:spPr>
          <a:xfrm>
            <a:off x="0" y="9090248"/>
            <a:ext cx="5143500" cy="53700"/>
          </a:xfrm>
          <a:prstGeom prst="rect">
            <a:avLst/>
          </a:prstGeom>
          <a:solidFill>
            <a:srgbClr val="FF6600"/>
          </a:solidFill>
          <a:ln w="25400" cap="flat" cmpd="sng">
            <a:solidFill>
              <a:srgbClr val="FF66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8" name="Google Shape;88;p13"/>
          <p:cNvSpPr txBox="1">
            <a:spLocks noGrp="1"/>
          </p:cNvSpPr>
          <p:nvPr>
            <p:ph type="body" idx="1"/>
          </p:nvPr>
        </p:nvSpPr>
        <p:spPr>
          <a:xfrm>
            <a:off x="257175" y="2133600"/>
            <a:ext cx="2271600" cy="6360900"/>
          </a:xfrm>
          <a:prstGeom prst="rect">
            <a:avLst/>
          </a:prstGeom>
          <a:ln w="9525" cap="flat" cmpd="sng">
            <a:solidFill>
              <a:srgbClr val="888888"/>
            </a:solidFill>
            <a:prstDash val="solid"/>
            <a:round/>
            <a:headEnd type="none" w="sm" len="sm"/>
            <a:tailEnd type="none" w="sm" len="sm"/>
          </a:ln>
        </p:spPr>
        <p:txBody>
          <a:bodyPr spcFirstLastPara="1" wrap="square" lIns="91425" tIns="45700" rIns="91425" bIns="45700" anchor="t" anchorCtr="0">
            <a:normAutofit fontScale="85000" lnSpcReduction="20000"/>
          </a:bodyPr>
          <a:lstStyle/>
          <a:p>
            <a:pPr marL="0" lvl="0" indent="0" algn="l" rtl="0">
              <a:lnSpc>
                <a:spcPct val="100000"/>
              </a:lnSpc>
              <a:spcBef>
                <a:spcPts val="560"/>
              </a:spcBef>
              <a:spcAft>
                <a:spcPts val="0"/>
              </a:spcAft>
              <a:buNone/>
            </a:pPr>
            <a:endParaRPr sz="800" dirty="0">
              <a:latin typeface="Arial"/>
              <a:ea typeface="Arial"/>
              <a:cs typeface="Arial"/>
              <a:sym typeface="Arial"/>
            </a:endParaRPr>
          </a:p>
          <a:p>
            <a:pPr marL="0" lvl="0" indent="0" algn="l" rtl="0">
              <a:lnSpc>
                <a:spcPct val="100000"/>
              </a:lnSpc>
              <a:spcBef>
                <a:spcPts val="560"/>
              </a:spcBef>
              <a:spcAft>
                <a:spcPts val="0"/>
              </a:spcAft>
              <a:buNone/>
            </a:pPr>
            <a:endParaRPr sz="800" dirty="0">
              <a:latin typeface="Arial"/>
              <a:ea typeface="Arial"/>
              <a:cs typeface="Arial"/>
              <a:sym typeface="Arial"/>
            </a:endParaRPr>
          </a:p>
          <a:p>
            <a:pPr marL="0" lvl="0" indent="0" algn="just" rtl="0">
              <a:lnSpc>
                <a:spcPct val="107916"/>
              </a:lnSpc>
              <a:spcBef>
                <a:spcPts val="0"/>
              </a:spcBef>
              <a:spcAft>
                <a:spcPts val="0"/>
              </a:spcAft>
              <a:buNone/>
            </a:pPr>
            <a:r>
              <a:rPr lang="pt-BR" sz="1000" dirty="0">
                <a:latin typeface="Arial"/>
                <a:ea typeface="Arial"/>
                <a:cs typeface="Arial"/>
                <a:sym typeface="Arial"/>
              </a:rPr>
              <a:t>Tem-se como objetivo explorar as novas abordagens no tratamento do glaucoma, condição ocular crônica que representa uma das principais causas de perda de visão em todo o mundo. Busca-se por estratégias que possam aprimorar o controle intraocular, preservar a função visual e, possivelmente, reduzir a necessidade de intervenções cirúrgicas invasivas. Com a evolução constante da tecnologia e dos conhecimentos médicos, é crucial examinar as abordagens emergentes no tratamento do glaucoma para melhorar a eficácia e a qualidade de vida dos pacientes</a:t>
            </a:r>
            <a:r>
              <a:rPr lang="pt-BR" sz="982" dirty="0">
                <a:latin typeface="Arial"/>
                <a:ea typeface="Arial"/>
                <a:cs typeface="Arial"/>
                <a:sym typeface="Arial"/>
              </a:rPr>
              <a:t>.</a:t>
            </a:r>
            <a:endParaRPr sz="982" dirty="0">
              <a:latin typeface="Arial"/>
              <a:ea typeface="Arial"/>
              <a:cs typeface="Arial"/>
              <a:sym typeface="Arial"/>
            </a:endParaRPr>
          </a:p>
          <a:p>
            <a:pPr marL="0" lvl="0" indent="0" algn="just" rtl="0">
              <a:lnSpc>
                <a:spcPct val="107916"/>
              </a:lnSpc>
              <a:spcBef>
                <a:spcPts val="800"/>
              </a:spcBef>
              <a:spcAft>
                <a:spcPts val="0"/>
              </a:spcAft>
              <a:buClr>
                <a:schemeClr val="dk1"/>
              </a:buClr>
              <a:buSzPct val="111976"/>
              <a:buFont typeface="Arial"/>
              <a:buNone/>
            </a:pPr>
            <a:endParaRPr sz="982" dirty="0">
              <a:latin typeface="Arial"/>
              <a:ea typeface="Arial"/>
              <a:cs typeface="Arial"/>
              <a:sym typeface="Arial"/>
            </a:endParaRPr>
          </a:p>
          <a:p>
            <a:pPr marL="0" lvl="0" indent="0" algn="just" rtl="0">
              <a:lnSpc>
                <a:spcPct val="107916"/>
              </a:lnSpc>
              <a:spcBef>
                <a:spcPts val="800"/>
              </a:spcBef>
              <a:spcAft>
                <a:spcPts val="0"/>
              </a:spcAft>
              <a:buNone/>
            </a:pPr>
            <a:r>
              <a:rPr lang="pt-BR" sz="1000" dirty="0">
                <a:latin typeface="Arial"/>
                <a:ea typeface="Arial"/>
                <a:cs typeface="Arial"/>
                <a:sym typeface="Arial"/>
              </a:rPr>
              <a:t>A pesquisa abrangeu as bases de dados: </a:t>
            </a:r>
            <a:r>
              <a:rPr lang="pt-BR" sz="1000" dirty="0" err="1">
                <a:latin typeface="Arial"/>
                <a:ea typeface="Arial"/>
                <a:cs typeface="Arial"/>
                <a:sym typeface="Arial"/>
              </a:rPr>
              <a:t>PubMed</a:t>
            </a:r>
            <a:r>
              <a:rPr lang="pt-BR" sz="1000" dirty="0">
                <a:latin typeface="Arial"/>
                <a:ea typeface="Arial"/>
                <a:cs typeface="Arial"/>
                <a:sym typeface="Arial"/>
              </a:rPr>
              <a:t>, Scopus e Cochrane Library, utilizando descritores como "glaucoma", "tratamento", "abordagens inovadoras" e "tecnologia médica". Incluiu-se estudos que investigaram novas terapias farmacológicas, procedimentos minimamente invasivos, e avanços tecnológicos no tratamento do glaucoma. A análise dos dados envolveu uma avaliação detalhada das evidências clínicas, considerando eficácia, segurança e impacto na progressão da doença.</a:t>
            </a:r>
            <a:endParaRPr sz="1000" dirty="0">
              <a:latin typeface="Arial"/>
              <a:ea typeface="Arial"/>
              <a:cs typeface="Arial"/>
              <a:sym typeface="Arial"/>
            </a:endParaRPr>
          </a:p>
          <a:p>
            <a:pPr marL="0" lvl="0" indent="0" algn="just" rtl="0">
              <a:lnSpc>
                <a:spcPct val="107916"/>
              </a:lnSpc>
              <a:spcBef>
                <a:spcPts val="800"/>
              </a:spcBef>
              <a:spcAft>
                <a:spcPts val="0"/>
              </a:spcAft>
              <a:buClr>
                <a:schemeClr val="dk1"/>
              </a:buClr>
              <a:buSzPct val="110000"/>
              <a:buFont typeface="Arial"/>
              <a:buNone/>
            </a:pPr>
            <a:endParaRPr sz="1000" dirty="0">
              <a:latin typeface="Arial"/>
              <a:ea typeface="Arial"/>
              <a:cs typeface="Arial"/>
              <a:sym typeface="Arial"/>
            </a:endParaRPr>
          </a:p>
          <a:p>
            <a:pPr marL="0" lvl="0" indent="0" algn="just" rtl="0">
              <a:lnSpc>
                <a:spcPct val="107916"/>
              </a:lnSpc>
              <a:spcBef>
                <a:spcPts val="800"/>
              </a:spcBef>
              <a:spcAft>
                <a:spcPts val="800"/>
              </a:spcAft>
              <a:buClr>
                <a:schemeClr val="dk1"/>
              </a:buClr>
              <a:buSzPct val="110000"/>
              <a:buFont typeface="Arial"/>
              <a:buNone/>
            </a:pPr>
            <a:r>
              <a:rPr lang="pt-BR" sz="1000" dirty="0">
                <a:latin typeface="Arial"/>
                <a:ea typeface="Arial"/>
                <a:cs typeface="Arial"/>
                <a:sym typeface="Arial"/>
              </a:rPr>
              <a:t>Os resultados destacaram várias novas abordagens promissoras no tratamento do glaucoma. Terapias farmacológicas inovadoras, como medicamentos de ação prolongada e formulações combinadas, mostraram potencial para melhorar a aderência do paciente e a eficácia na redução da pressão intraocular. Procedimentos minimamente invasivos, como a cirurgia filtrante seletiva e a </a:t>
            </a:r>
            <a:r>
              <a:rPr lang="pt-BR" sz="1000" dirty="0" err="1">
                <a:latin typeface="Arial"/>
                <a:ea typeface="Arial"/>
                <a:cs typeface="Arial"/>
                <a:sym typeface="Arial"/>
              </a:rPr>
              <a:t>trabeculoplastia</a:t>
            </a:r>
            <a:r>
              <a:rPr lang="pt-BR" sz="1000" dirty="0">
                <a:latin typeface="Arial"/>
                <a:ea typeface="Arial"/>
                <a:cs typeface="Arial"/>
                <a:sym typeface="Arial"/>
              </a:rPr>
              <a:t> a laser seletiva, surgiram como opções eficazes, oferecendo uma abordagem menos invasiva em comparação com procedimentos tradicionais.</a:t>
            </a:r>
            <a:endParaRPr sz="1000" dirty="0">
              <a:latin typeface="Arial"/>
              <a:ea typeface="Arial"/>
              <a:cs typeface="Arial"/>
              <a:sym typeface="Arial"/>
            </a:endParaRPr>
          </a:p>
        </p:txBody>
      </p:sp>
      <p:sp>
        <p:nvSpPr>
          <p:cNvPr id="89" name="Google Shape;89;p13"/>
          <p:cNvSpPr txBox="1">
            <a:spLocks noGrp="1"/>
          </p:cNvSpPr>
          <p:nvPr>
            <p:ph type="body" idx="2"/>
          </p:nvPr>
        </p:nvSpPr>
        <p:spPr>
          <a:xfrm>
            <a:off x="2614600" y="2133600"/>
            <a:ext cx="2271600" cy="6360900"/>
          </a:xfrm>
          <a:prstGeom prst="rect">
            <a:avLst/>
          </a:prstGeom>
          <a:ln w="9525" cap="flat" cmpd="sng">
            <a:solidFill>
              <a:srgbClr val="888888"/>
            </a:solidFill>
            <a:prstDash val="solid"/>
            <a:round/>
            <a:headEnd type="none" w="sm" len="sm"/>
            <a:tailEnd type="none" w="sm" len="sm"/>
          </a:ln>
        </p:spPr>
        <p:txBody>
          <a:bodyPr spcFirstLastPara="1" wrap="square" lIns="91425" tIns="45700" rIns="91425" bIns="45700" anchor="t" anchorCtr="0">
            <a:normAutofit/>
          </a:bodyPr>
          <a:lstStyle/>
          <a:p>
            <a:pPr marL="0" lvl="0" indent="0" algn="just" rtl="0">
              <a:lnSpc>
                <a:spcPct val="100000"/>
              </a:lnSpc>
              <a:spcBef>
                <a:spcPts val="0"/>
              </a:spcBef>
              <a:spcAft>
                <a:spcPts val="0"/>
              </a:spcAft>
              <a:buNone/>
            </a:pPr>
            <a:r>
              <a:rPr lang="pt-BR" sz="1000">
                <a:latin typeface="Arial"/>
                <a:ea typeface="Arial"/>
                <a:cs typeface="Arial"/>
                <a:sym typeface="Arial"/>
              </a:rPr>
              <a:t> </a:t>
            </a:r>
            <a:r>
              <a:rPr lang="pt-BR" sz="800">
                <a:latin typeface="Arial"/>
                <a:ea typeface="Arial"/>
                <a:cs typeface="Arial"/>
                <a:sym typeface="Arial"/>
              </a:rPr>
              <a:t> </a:t>
            </a:r>
            <a:r>
              <a:rPr lang="pt-BR" sz="850">
                <a:latin typeface="Arial"/>
                <a:ea typeface="Arial"/>
                <a:cs typeface="Arial"/>
                <a:sym typeface="Arial"/>
              </a:rPr>
              <a:t>Implantes de drenagem e sistemas de monitoramento intraocular, mostraram-se promissores na melhoria da gestão do glaucoma. A análise global destacou uma tendência crescente em direção a tratamentos personalizados, adaptados às características individuais do paciente.</a:t>
            </a:r>
            <a:endParaRPr sz="850">
              <a:latin typeface="Arial"/>
              <a:ea typeface="Arial"/>
              <a:cs typeface="Arial"/>
              <a:sym typeface="Arial"/>
            </a:endParaRPr>
          </a:p>
          <a:p>
            <a:pPr marL="0" lvl="0" indent="0" algn="just" rtl="0">
              <a:lnSpc>
                <a:spcPct val="107916"/>
              </a:lnSpc>
              <a:spcBef>
                <a:spcPts val="800"/>
              </a:spcBef>
              <a:spcAft>
                <a:spcPts val="0"/>
              </a:spcAft>
              <a:buNone/>
            </a:pPr>
            <a:endParaRPr sz="800">
              <a:latin typeface="Arial"/>
              <a:ea typeface="Arial"/>
              <a:cs typeface="Arial"/>
              <a:sym typeface="Arial"/>
            </a:endParaRPr>
          </a:p>
          <a:p>
            <a:pPr marL="0" lvl="0" indent="0" algn="just" rtl="0">
              <a:lnSpc>
                <a:spcPct val="100000"/>
              </a:lnSpc>
              <a:spcBef>
                <a:spcPts val="800"/>
              </a:spcBef>
              <a:spcAft>
                <a:spcPts val="0"/>
              </a:spcAft>
              <a:buNone/>
            </a:pPr>
            <a:r>
              <a:rPr lang="pt-BR" sz="850">
                <a:latin typeface="Arial"/>
                <a:ea typeface="Arial"/>
                <a:cs typeface="Arial"/>
                <a:sym typeface="Arial"/>
              </a:rPr>
              <a:t>A revisão enfatiza que as novas abordagens no tratamento do glaucoma representam um campo dinâmico e em evolução. A introdução de terapias farmacológicas inovadoras, procedimentos minimamente invasivos e avanços tecnológicos oferece perspectivas encorajadoras para uma gestão mais eficaz da doença. A personalização do tratamento emerge como uma tendência significativa, apontando para uma era promissora na qual as estratégias terapêuticas são adaptadas de forma precisa às necessidades individuais dos pacientes. Estas descobertas contribuem para a compreensão atualizada do cenário de tratamento do glaucoma, incentivando a busca contínua por inovações que possam transformar positivamente o prognóstico dessa condição oftalmológica crônica.</a:t>
            </a:r>
            <a:endParaRPr sz="850">
              <a:latin typeface="Arial"/>
              <a:ea typeface="Arial"/>
              <a:cs typeface="Arial"/>
              <a:sym typeface="Arial"/>
            </a:endParaRPr>
          </a:p>
          <a:p>
            <a:pPr marL="0" lvl="0" indent="0" algn="just" rtl="0">
              <a:lnSpc>
                <a:spcPct val="107916"/>
              </a:lnSpc>
              <a:spcBef>
                <a:spcPts val="800"/>
              </a:spcBef>
              <a:spcAft>
                <a:spcPts val="0"/>
              </a:spcAft>
              <a:buNone/>
            </a:pPr>
            <a:endParaRPr sz="800">
              <a:latin typeface="Arial"/>
              <a:ea typeface="Arial"/>
              <a:cs typeface="Arial"/>
              <a:sym typeface="Arial"/>
            </a:endParaRPr>
          </a:p>
          <a:p>
            <a:pPr marL="457200" lvl="0" indent="-260771" algn="just" rtl="0">
              <a:lnSpc>
                <a:spcPct val="107916"/>
              </a:lnSpc>
              <a:spcBef>
                <a:spcPts val="800"/>
              </a:spcBef>
              <a:spcAft>
                <a:spcPts val="0"/>
              </a:spcAft>
              <a:buClr>
                <a:srgbClr val="222222"/>
              </a:buClr>
              <a:buSzPts val="507"/>
              <a:buAutoNum type="arabicPeriod"/>
            </a:pPr>
            <a:r>
              <a:rPr lang="pt-BR" sz="506">
                <a:solidFill>
                  <a:srgbClr val="222222"/>
                </a:solidFill>
                <a:highlight>
                  <a:srgbClr val="FFFFFF"/>
                </a:highlight>
                <a:latin typeface="Arial"/>
                <a:ea typeface="Arial"/>
                <a:cs typeface="Arial"/>
                <a:sym typeface="Arial"/>
              </a:rPr>
              <a:t>LIMA, Felipe Leão de; DINIZ-FILHO, Alberto; SUZUKI JÚNIOR, Emílio Rintaro. Procedimentos Minimamente Invasivos para Glaucoma: uma revisão atualizada da literatura. </a:t>
            </a:r>
            <a:r>
              <a:rPr lang="pt-BR" sz="506" b="1">
                <a:solidFill>
                  <a:srgbClr val="222222"/>
                </a:solidFill>
                <a:highlight>
                  <a:srgbClr val="FFFFFF"/>
                </a:highlight>
                <a:latin typeface="Arial"/>
                <a:ea typeface="Arial"/>
                <a:cs typeface="Arial"/>
                <a:sym typeface="Arial"/>
              </a:rPr>
              <a:t>Revista Brasileira de Oftalmologia</a:t>
            </a:r>
            <a:r>
              <a:rPr lang="pt-BR" sz="506">
                <a:solidFill>
                  <a:srgbClr val="222222"/>
                </a:solidFill>
                <a:highlight>
                  <a:srgbClr val="FFFFFF"/>
                </a:highlight>
                <a:latin typeface="Arial"/>
                <a:ea typeface="Arial"/>
                <a:cs typeface="Arial"/>
                <a:sym typeface="Arial"/>
              </a:rPr>
              <a:t>, v. 81, 2022.</a:t>
            </a:r>
            <a:endParaRPr sz="506">
              <a:solidFill>
                <a:srgbClr val="222222"/>
              </a:solidFill>
              <a:highlight>
                <a:srgbClr val="FFFFFF"/>
              </a:highlight>
              <a:latin typeface="Arial"/>
              <a:ea typeface="Arial"/>
              <a:cs typeface="Arial"/>
              <a:sym typeface="Arial"/>
            </a:endParaRPr>
          </a:p>
          <a:p>
            <a:pPr marL="457200" lvl="0" indent="-260771" algn="just" rtl="0">
              <a:lnSpc>
                <a:spcPct val="107916"/>
              </a:lnSpc>
              <a:spcBef>
                <a:spcPts val="0"/>
              </a:spcBef>
              <a:spcAft>
                <a:spcPts val="0"/>
              </a:spcAft>
              <a:buClr>
                <a:srgbClr val="222222"/>
              </a:buClr>
              <a:buSzPts val="507"/>
              <a:buAutoNum type="arabicPeriod"/>
            </a:pPr>
            <a:r>
              <a:rPr lang="pt-BR" sz="506">
                <a:solidFill>
                  <a:srgbClr val="222222"/>
                </a:solidFill>
                <a:highlight>
                  <a:srgbClr val="FFFFFF"/>
                </a:highlight>
                <a:latin typeface="Arial"/>
                <a:ea typeface="Arial"/>
                <a:cs typeface="Arial"/>
                <a:sym typeface="Arial"/>
              </a:rPr>
              <a:t>GUEDES, Ricardo Augusto Paletta. Glaucoma, saúde coletiva e impacto social. </a:t>
            </a:r>
            <a:r>
              <a:rPr lang="pt-BR" sz="506" b="1">
                <a:solidFill>
                  <a:srgbClr val="222222"/>
                </a:solidFill>
                <a:highlight>
                  <a:srgbClr val="FFFFFF"/>
                </a:highlight>
                <a:latin typeface="Arial"/>
                <a:ea typeface="Arial"/>
                <a:cs typeface="Arial"/>
                <a:sym typeface="Arial"/>
              </a:rPr>
              <a:t>Revista Brasileira de Oftalmologia</a:t>
            </a:r>
            <a:r>
              <a:rPr lang="pt-BR" sz="506">
                <a:solidFill>
                  <a:srgbClr val="222222"/>
                </a:solidFill>
                <a:highlight>
                  <a:srgbClr val="FFFFFF"/>
                </a:highlight>
                <a:latin typeface="Arial"/>
                <a:ea typeface="Arial"/>
                <a:cs typeface="Arial"/>
                <a:sym typeface="Arial"/>
              </a:rPr>
              <a:t>, v. 80, p. 05-07, 2021.</a:t>
            </a:r>
            <a:endParaRPr sz="506">
              <a:solidFill>
                <a:srgbClr val="222222"/>
              </a:solidFill>
              <a:highlight>
                <a:srgbClr val="FFFFFF"/>
              </a:highlight>
              <a:latin typeface="Arial"/>
              <a:ea typeface="Arial"/>
              <a:cs typeface="Arial"/>
              <a:sym typeface="Arial"/>
            </a:endParaRPr>
          </a:p>
          <a:p>
            <a:pPr marL="457200" lvl="0" indent="-267121" algn="just" rtl="0">
              <a:lnSpc>
                <a:spcPct val="107916"/>
              </a:lnSpc>
              <a:spcBef>
                <a:spcPts val="0"/>
              </a:spcBef>
              <a:spcAft>
                <a:spcPts val="0"/>
              </a:spcAft>
              <a:buSzPts val="607"/>
              <a:buFont typeface="Calibri"/>
              <a:buAutoNum type="arabicPeriod"/>
            </a:pPr>
            <a:r>
              <a:rPr lang="pt-BR" sz="506">
                <a:solidFill>
                  <a:srgbClr val="222222"/>
                </a:solidFill>
                <a:highlight>
                  <a:srgbClr val="FFFFFF"/>
                </a:highlight>
                <a:latin typeface="Arial"/>
                <a:ea typeface="Arial"/>
                <a:cs typeface="Arial"/>
                <a:sym typeface="Arial"/>
              </a:rPr>
              <a:t>COSTA, Vital Paulino et al. O que os pacientes sabem sobre glaucoma?. </a:t>
            </a:r>
            <a:r>
              <a:rPr lang="pt-BR" sz="506" b="1">
                <a:solidFill>
                  <a:srgbClr val="222222"/>
                </a:solidFill>
                <a:highlight>
                  <a:srgbClr val="FFFFFF"/>
                </a:highlight>
                <a:latin typeface="Arial"/>
                <a:ea typeface="Arial"/>
                <a:cs typeface="Arial"/>
                <a:sym typeface="Arial"/>
              </a:rPr>
              <a:t>Arquivos Brasileiros de Oftalmologia</a:t>
            </a:r>
            <a:r>
              <a:rPr lang="pt-BR" sz="506">
                <a:solidFill>
                  <a:srgbClr val="222222"/>
                </a:solidFill>
                <a:highlight>
                  <a:srgbClr val="FFFFFF"/>
                </a:highlight>
                <a:latin typeface="Arial"/>
                <a:ea typeface="Arial"/>
                <a:cs typeface="Arial"/>
                <a:sym typeface="Arial"/>
              </a:rPr>
              <a:t>, v. 58, p. 36-41, 1995.</a:t>
            </a:r>
            <a:endParaRPr sz="306">
              <a:latin typeface="Arial"/>
              <a:ea typeface="Arial"/>
              <a:cs typeface="Arial"/>
              <a:sym typeface="Arial"/>
            </a:endParaRPr>
          </a:p>
          <a:p>
            <a:pPr marL="0" lvl="0" indent="0" algn="just" rtl="0">
              <a:lnSpc>
                <a:spcPct val="100000"/>
              </a:lnSpc>
              <a:spcBef>
                <a:spcPts val="800"/>
              </a:spcBef>
              <a:spcAft>
                <a:spcPts val="0"/>
              </a:spcAft>
              <a:buNone/>
            </a:pPr>
            <a:endParaRPr sz="800">
              <a:latin typeface="Arial"/>
              <a:ea typeface="Arial"/>
              <a:cs typeface="Arial"/>
              <a:sym typeface="Arial"/>
            </a:endParaRPr>
          </a:p>
          <a:p>
            <a:pPr marL="0" lvl="0" indent="0" algn="just" rtl="0">
              <a:lnSpc>
                <a:spcPct val="100000"/>
              </a:lnSpc>
              <a:spcBef>
                <a:spcPts val="560"/>
              </a:spcBef>
              <a:spcAft>
                <a:spcPts val="0"/>
              </a:spcAft>
              <a:buNone/>
            </a:pPr>
            <a:endParaRPr sz="800">
              <a:latin typeface="Arial"/>
              <a:ea typeface="Arial"/>
              <a:cs typeface="Arial"/>
              <a:sym typeface="Arial"/>
            </a:endParaRPr>
          </a:p>
          <a:p>
            <a:pPr marL="0" lvl="0" indent="0" algn="just" rtl="0">
              <a:lnSpc>
                <a:spcPct val="100000"/>
              </a:lnSpc>
              <a:spcBef>
                <a:spcPts val="0"/>
              </a:spcBef>
              <a:spcAft>
                <a:spcPts val="0"/>
              </a:spcAft>
              <a:buClr>
                <a:schemeClr val="dk1"/>
              </a:buClr>
              <a:buFont typeface="Arial"/>
              <a:buNone/>
            </a:pPr>
            <a:endParaRPr sz="800">
              <a:latin typeface="Arial"/>
              <a:ea typeface="Arial"/>
              <a:cs typeface="Arial"/>
              <a:sym typeface="Arial"/>
            </a:endParaRPr>
          </a:p>
        </p:txBody>
      </p:sp>
      <p:sp>
        <p:nvSpPr>
          <p:cNvPr id="90" name="Google Shape;90;p13"/>
          <p:cNvSpPr txBox="1"/>
          <p:nvPr/>
        </p:nvSpPr>
        <p:spPr>
          <a:xfrm>
            <a:off x="346575" y="2194200"/>
            <a:ext cx="2088600" cy="206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pt-BR" sz="700" b="1">
                <a:solidFill>
                  <a:schemeClr val="lt1"/>
                </a:solidFill>
                <a:latin typeface="Trebuchet MS"/>
                <a:ea typeface="Trebuchet MS"/>
                <a:cs typeface="Trebuchet MS"/>
                <a:sym typeface="Trebuchet MS"/>
              </a:rPr>
              <a:t>INTRODUÇÃO</a:t>
            </a:r>
            <a:endParaRPr sz="700" b="1">
              <a:solidFill>
                <a:schemeClr val="lt1"/>
              </a:solidFill>
              <a:latin typeface="Trebuchet MS"/>
              <a:ea typeface="Trebuchet MS"/>
              <a:cs typeface="Trebuchet MS"/>
              <a:sym typeface="Trebuchet MS"/>
            </a:endParaRPr>
          </a:p>
        </p:txBody>
      </p:sp>
      <p:sp>
        <p:nvSpPr>
          <p:cNvPr id="91" name="Google Shape;91;p13"/>
          <p:cNvSpPr txBox="1"/>
          <p:nvPr/>
        </p:nvSpPr>
        <p:spPr>
          <a:xfrm>
            <a:off x="346575" y="4136850"/>
            <a:ext cx="2088600" cy="206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pt-BR" sz="700" b="1">
                <a:solidFill>
                  <a:schemeClr val="lt1"/>
                </a:solidFill>
                <a:latin typeface="Trebuchet MS"/>
                <a:ea typeface="Trebuchet MS"/>
                <a:cs typeface="Trebuchet MS"/>
                <a:sym typeface="Trebuchet MS"/>
              </a:rPr>
              <a:t>MATERIAL E MÉTODOS</a:t>
            </a:r>
            <a:endParaRPr sz="700" b="1">
              <a:solidFill>
                <a:schemeClr val="lt1"/>
              </a:solidFill>
              <a:latin typeface="Trebuchet MS"/>
              <a:ea typeface="Trebuchet MS"/>
              <a:cs typeface="Trebuchet MS"/>
              <a:sym typeface="Trebuchet MS"/>
            </a:endParaRPr>
          </a:p>
        </p:txBody>
      </p:sp>
      <p:sp>
        <p:nvSpPr>
          <p:cNvPr id="92" name="Google Shape;92;p13"/>
          <p:cNvSpPr txBox="1"/>
          <p:nvPr/>
        </p:nvSpPr>
        <p:spPr>
          <a:xfrm>
            <a:off x="346575" y="5976200"/>
            <a:ext cx="2088600" cy="206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pt-BR" sz="700" b="1">
                <a:solidFill>
                  <a:schemeClr val="lt1"/>
                </a:solidFill>
                <a:latin typeface="Trebuchet MS"/>
                <a:ea typeface="Trebuchet MS"/>
                <a:cs typeface="Trebuchet MS"/>
                <a:sym typeface="Trebuchet MS"/>
              </a:rPr>
              <a:t>RESULTADOS</a:t>
            </a:r>
            <a:endParaRPr sz="700" b="1">
              <a:solidFill>
                <a:schemeClr val="lt1"/>
              </a:solidFill>
              <a:latin typeface="Trebuchet MS"/>
              <a:ea typeface="Trebuchet MS"/>
              <a:cs typeface="Trebuchet MS"/>
              <a:sym typeface="Trebuchet MS"/>
            </a:endParaRPr>
          </a:p>
        </p:txBody>
      </p:sp>
      <p:sp>
        <p:nvSpPr>
          <p:cNvPr id="93" name="Google Shape;93;p13"/>
          <p:cNvSpPr txBox="1"/>
          <p:nvPr/>
        </p:nvSpPr>
        <p:spPr>
          <a:xfrm>
            <a:off x="2706100" y="3164575"/>
            <a:ext cx="2088600" cy="206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pt-BR" sz="700" b="1">
                <a:solidFill>
                  <a:schemeClr val="lt1"/>
                </a:solidFill>
                <a:latin typeface="Trebuchet MS"/>
                <a:ea typeface="Trebuchet MS"/>
                <a:cs typeface="Trebuchet MS"/>
                <a:sym typeface="Trebuchet MS"/>
              </a:rPr>
              <a:t>CONCLUSÃO</a:t>
            </a:r>
            <a:endParaRPr sz="700" b="1">
              <a:solidFill>
                <a:schemeClr val="lt1"/>
              </a:solidFill>
              <a:latin typeface="Trebuchet MS"/>
              <a:ea typeface="Trebuchet MS"/>
              <a:cs typeface="Trebuchet MS"/>
              <a:sym typeface="Trebuchet MS"/>
            </a:endParaRPr>
          </a:p>
        </p:txBody>
      </p:sp>
      <p:sp>
        <p:nvSpPr>
          <p:cNvPr id="94" name="Google Shape;94;p13"/>
          <p:cNvSpPr txBox="1"/>
          <p:nvPr/>
        </p:nvSpPr>
        <p:spPr>
          <a:xfrm>
            <a:off x="2706100" y="6070013"/>
            <a:ext cx="2088600" cy="206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pt-BR" sz="700" b="1">
                <a:solidFill>
                  <a:schemeClr val="lt1"/>
                </a:solidFill>
                <a:latin typeface="Trebuchet MS"/>
                <a:ea typeface="Trebuchet MS"/>
                <a:cs typeface="Trebuchet MS"/>
                <a:sym typeface="Trebuchet MS"/>
              </a:rPr>
              <a:t>REFERÊNCIAS</a:t>
            </a:r>
            <a:endParaRPr sz="700" b="1">
              <a:solidFill>
                <a:schemeClr val="lt1"/>
              </a:solidFill>
              <a:latin typeface="Trebuchet MS"/>
              <a:ea typeface="Trebuchet MS"/>
              <a:cs typeface="Trebuchet MS"/>
              <a:sym typeface="Trebuchet MS"/>
            </a:endParaRPr>
          </a:p>
        </p:txBody>
      </p:sp>
    </p:spTree>
  </p:cSld>
  <p:clrMapOvr>
    <a:masterClrMapping/>
  </p:clrMapOvr>
</p:sld>
</file>

<file path=ppt/theme/theme1.xml><?xml version="1.0" encoding="utf-8"?>
<a:theme xmlns:a="http://schemas.openxmlformats.org/drawingml/2006/main"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594</Words>
  <Application>Microsoft Office PowerPoint</Application>
  <PresentationFormat>Apresentação na tela (16:9)</PresentationFormat>
  <Paragraphs>23</Paragraphs>
  <Slides>1</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Trebuchet MS</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cp:lastModifiedBy>Hayani Outi</cp:lastModifiedBy>
  <cp:revision>1</cp:revision>
  <dcterms:modified xsi:type="dcterms:W3CDTF">2024-02-01T02:43:32Z</dcterms:modified>
</cp:coreProperties>
</file>