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E4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16" d="100"/>
          <a:sy n="116" d="100"/>
        </p:scale>
        <p:origin x="4962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80" y="613301"/>
            <a:ext cx="4948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042E4B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Neuropatia óptica secundária a drusas de disco óptico: relato de caso</a:t>
            </a:r>
            <a:endParaRPr lang="en-US" b="1" dirty="0">
              <a:solidFill>
                <a:srgbClr val="042E4B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1114" y="1164024"/>
            <a:ext cx="49480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1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TERRA, Gabriel M </a:t>
            </a:r>
            <a:r>
              <a:rPr lang="pt-BR" altLang="pt-BR" sz="11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M</a:t>
            </a:r>
            <a:r>
              <a:rPr lang="pt-BR" altLang="pt-BR" sz="11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; </a:t>
            </a:r>
            <a:r>
              <a:rPr lang="pt-BR" altLang="pt-BR" sz="11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MANGUSSI, Carolina  P; MENDES, Letícia F; KREUZ</a:t>
            </a:r>
            <a:r>
              <a:rPr lang="pt-BR" altLang="pt-BR" sz="110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André </a:t>
            </a:r>
            <a:r>
              <a:rPr lang="pt-BR" altLang="pt-BR" sz="11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 </a:t>
            </a:r>
          </a:p>
          <a:p>
            <a:pPr algn="ctr"/>
            <a:r>
              <a:rPr lang="pt-BR" altLang="pt-BR" sz="11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Instituto </a:t>
            </a:r>
            <a:r>
              <a:rPr lang="pt-BR" altLang="pt-BR" sz="11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Prevent</a:t>
            </a:r>
            <a:r>
              <a:rPr lang="pt-BR" altLang="pt-BR" sz="11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altLang="pt-BR" sz="11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Senior</a:t>
            </a:r>
            <a:endParaRPr lang="en-US" altLang="pt-BR" sz="11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C24C1BBD-A4A9-89DA-DCF0-BB1CC1730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6" y="7232389"/>
            <a:ext cx="674462" cy="7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D2372641-65B5-E97D-4A04-7A220450A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77" y="7229550"/>
            <a:ext cx="684272" cy="70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91E24C24-4084-243C-87B2-EEEF61E0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075" y="7213351"/>
            <a:ext cx="846810" cy="77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79A128DD-5005-4AD8-FE3A-C873A317C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885" y="7228170"/>
            <a:ext cx="846810" cy="75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BD73CA66-F8E4-77C9-5B17-446409A9D9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0" t="2338" r="10577" b="67685"/>
          <a:stretch/>
        </p:blipFill>
        <p:spPr bwMode="auto">
          <a:xfrm>
            <a:off x="1489324" y="8172400"/>
            <a:ext cx="1615773" cy="71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AC634FA1-196C-9048-C298-663DCAFB645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3"/>
          <a:stretch/>
        </p:blipFill>
        <p:spPr>
          <a:xfrm>
            <a:off x="25080" y="8174984"/>
            <a:ext cx="674462" cy="73546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215E1133-DC99-17ED-3391-E412F1B144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94" y="8143028"/>
            <a:ext cx="715178" cy="792794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7DB3891-FD49-AF37-2084-73BE178383D1}"/>
              </a:ext>
            </a:extLst>
          </p:cNvPr>
          <p:cNvSpPr/>
          <p:nvPr/>
        </p:nvSpPr>
        <p:spPr>
          <a:xfrm>
            <a:off x="97742" y="1710859"/>
            <a:ext cx="4948014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DAAEE1-F210-DC10-E96F-16567500348D}"/>
              </a:ext>
            </a:extLst>
          </p:cNvPr>
          <p:cNvSpPr txBox="1"/>
          <p:nvPr/>
        </p:nvSpPr>
        <p:spPr>
          <a:xfrm>
            <a:off x="1444113" y="169168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303B02F-2370-2053-566D-10CA7E1E182E}"/>
              </a:ext>
            </a:extLst>
          </p:cNvPr>
          <p:cNvSpPr txBox="1"/>
          <p:nvPr/>
        </p:nvSpPr>
        <p:spPr>
          <a:xfrm>
            <a:off x="48977" y="1943650"/>
            <a:ext cx="4996779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Drusas do disco óptico são depósitos extracelulares de material amorfo e hialino, localizados na região pré-laminar do nervo óptico</a:t>
            </a:r>
            <a:r>
              <a:rPr lang="pt-BR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A etiologia mais comum é idiopática</a:t>
            </a:r>
            <a:r>
              <a:rPr lang="pt-PT" altLang="pt-BR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. A maioria dos pacientes é assintomática, entretanto, alguns casos podem apresentar obscurecimento visual transitório, perda de acuidade visual e/ou campo visual relacionada à neuropatia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compressiva ou isquêmica</a:t>
            </a:r>
            <a:r>
              <a:rPr lang="pt-PT" altLang="pt-BR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9E1C54F-34A8-58CB-DF3D-49C44882B2EE}"/>
              </a:ext>
            </a:extLst>
          </p:cNvPr>
          <p:cNvSpPr/>
          <p:nvPr/>
        </p:nvSpPr>
        <p:spPr>
          <a:xfrm>
            <a:off x="97742" y="2898933"/>
            <a:ext cx="4948014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5F31C3-0023-496A-8144-176B7727E960}"/>
              </a:ext>
            </a:extLst>
          </p:cNvPr>
          <p:cNvSpPr txBox="1"/>
          <p:nvPr/>
        </p:nvSpPr>
        <p:spPr>
          <a:xfrm>
            <a:off x="1444113" y="287975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MÉTODOS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768F2A4-55FB-420D-0144-4B3F641C6D53}"/>
              </a:ext>
            </a:extLst>
          </p:cNvPr>
          <p:cNvSpPr txBox="1"/>
          <p:nvPr/>
        </p:nvSpPr>
        <p:spPr>
          <a:xfrm>
            <a:off x="48977" y="3148390"/>
            <a:ext cx="499677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Revisão de prontuário de caso avaliado pelo setor de </a:t>
            </a:r>
            <a:r>
              <a:rPr lang="pt-BR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Neuroftalmologia</a:t>
            </a:r>
            <a:r>
              <a:rPr lang="pt-BR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do Instituto </a:t>
            </a:r>
            <a:r>
              <a:rPr lang="pt-BR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pt-BR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Senior</a:t>
            </a:r>
            <a:endParaRPr lang="pt-PT" alt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540260D-441D-638F-A79F-121042A63BD6}"/>
              </a:ext>
            </a:extLst>
          </p:cNvPr>
          <p:cNvSpPr/>
          <p:nvPr/>
        </p:nvSpPr>
        <p:spPr>
          <a:xfrm>
            <a:off x="97742" y="3576863"/>
            <a:ext cx="4948014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F94BE64-FCED-BDA8-06E0-CF61669FC028}"/>
              </a:ext>
            </a:extLst>
          </p:cNvPr>
          <p:cNvSpPr txBox="1"/>
          <p:nvPr/>
        </p:nvSpPr>
        <p:spPr>
          <a:xfrm>
            <a:off x="1444113" y="355768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04B926F5-715F-5ECC-9C3B-389C80E8C425}"/>
              </a:ext>
            </a:extLst>
          </p:cNvPr>
          <p:cNvSpPr txBox="1"/>
          <p:nvPr/>
        </p:nvSpPr>
        <p:spPr>
          <a:xfrm>
            <a:off x="48977" y="3825227"/>
            <a:ext cx="4996779" cy="18697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Paciente do sexo feminino, 65 anos, caucasiana, com queixa de perda visual progressiva e indolor nos últimos 12 meses. A acuidade visual da paciente era de 20/20 em ambos os olhos, sem defeito pupilar aferente relativo. A autofluorescência evidenciou lesões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hiperautofluorescentes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na papila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aspecto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granular, em ambos os olhos (Figura 1). A OCT macular revelou perda da camada celular de células ganglionares no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hemicampo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inferior do olho direito e no olho esquerdo encontrava-se dentro dos limites da normalidade. A OCT do nervo demonstrou perda da camada de fibras nervosas superior e inferior no olho direito e superior no olho esquerdo (Figura 3). A campimetria computadorizada 24-2 do olho direito apresenta defeito arqueado superior, mas sem alterações significativas em olho esquerdo (Figura 2).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990553A6-B82C-9389-DBC6-62AA63E288A9}"/>
              </a:ext>
            </a:extLst>
          </p:cNvPr>
          <p:cNvSpPr/>
          <p:nvPr/>
        </p:nvSpPr>
        <p:spPr>
          <a:xfrm>
            <a:off x="123480" y="5665341"/>
            <a:ext cx="4948014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70056E4-F649-94C5-C230-7BA2E034A05A}"/>
              </a:ext>
            </a:extLst>
          </p:cNvPr>
          <p:cNvSpPr txBox="1"/>
          <p:nvPr/>
        </p:nvSpPr>
        <p:spPr>
          <a:xfrm>
            <a:off x="1469851" y="564616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766BEC5-D9E2-790F-00BC-43CDB1D3DCB7}"/>
              </a:ext>
            </a:extLst>
          </p:cNvPr>
          <p:cNvSpPr txBox="1"/>
          <p:nvPr/>
        </p:nvSpPr>
        <p:spPr>
          <a:xfrm>
            <a:off x="74715" y="5886435"/>
            <a:ext cx="4996779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A OCT mostra perda da camada de fibras nervosas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peripapilares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, sendo a área mais afetada a camada de fibras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peripapilares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nasais, onde comumente se localizam as drusas</a:t>
            </a:r>
            <a:r>
              <a:rPr lang="pt-PT" altLang="pt-BR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. Possivelmente, pelas drusas estarem em localização superficial, o dano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axonal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resultante da compressão leva ao afinamento da CFNR causando perda de campo visual, configurando neuropatia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 compressiva secundária às drusas de disco </a:t>
            </a:r>
            <a:r>
              <a:rPr lang="pt-PT" altLang="pt-BR" sz="1050" dirty="0" err="1">
                <a:latin typeface="Arial" panose="020B0604020202020204" pitchFamily="34" charset="0"/>
                <a:cs typeface="Arial" panose="020B0604020202020204" pitchFamily="34" charset="0"/>
              </a:rPr>
              <a:t>óptico</a:t>
            </a:r>
            <a:r>
              <a:rPr lang="pt-PT" altLang="pt-BR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905B26E-EE50-EBC4-3A85-6E7A188DEDF1}"/>
              </a:ext>
            </a:extLst>
          </p:cNvPr>
          <p:cNvSpPr/>
          <p:nvPr/>
        </p:nvSpPr>
        <p:spPr>
          <a:xfrm>
            <a:off x="3211949" y="6928994"/>
            <a:ext cx="1863010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7627C69-E1C9-96B2-B388-941642982A74}"/>
              </a:ext>
            </a:extLst>
          </p:cNvPr>
          <p:cNvSpPr txBox="1"/>
          <p:nvPr/>
        </p:nvSpPr>
        <p:spPr>
          <a:xfrm>
            <a:off x="3388931" y="6909815"/>
            <a:ext cx="1509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ACAC02A2-BE5B-AF49-4FC9-82C1DD1A0F91}"/>
              </a:ext>
            </a:extLst>
          </p:cNvPr>
          <p:cNvSpPr/>
          <p:nvPr/>
        </p:nvSpPr>
        <p:spPr>
          <a:xfrm>
            <a:off x="113283" y="6922549"/>
            <a:ext cx="3044072" cy="238643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AF6C125-372D-B153-69DC-F6FD5AA9D960}"/>
              </a:ext>
            </a:extLst>
          </p:cNvPr>
          <p:cNvSpPr txBox="1"/>
          <p:nvPr/>
        </p:nvSpPr>
        <p:spPr>
          <a:xfrm>
            <a:off x="470785" y="690337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EXAMES COMPLEMENTARES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F003B33-9127-40E6-99D9-0874CC7F734D}"/>
              </a:ext>
            </a:extLst>
          </p:cNvPr>
          <p:cNvSpPr txBox="1"/>
          <p:nvPr/>
        </p:nvSpPr>
        <p:spPr>
          <a:xfrm>
            <a:off x="3211949" y="7204347"/>
            <a:ext cx="1731504" cy="21390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rtl="0" fontAlgn="base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Série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Oftalmologia Brasileira - Conselho Brasileiro de Oftalmologia – 3ª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Edição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, 2013; Volume: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Neuroftalmologia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  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Auw-Haedrich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C,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Staubach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F,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Witschel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H.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Optic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disk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drusen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.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Surva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Ophthalmol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. 2002 Nov-Dec;47(6):515-32. PMID: 12504737.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Ahmed H,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Khazaei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L.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Optic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Disc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Drusen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. 2023 May 8. In: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StatPearls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[Internet].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Treasure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Island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(FL):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StatPearls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pt-BR" sz="800" b="0" i="0" u="none" strike="noStrike" dirty="0" err="1">
                <a:effectLst/>
                <a:latin typeface="Arial" panose="020B0604020202020204" pitchFamily="34" charset="0"/>
              </a:rPr>
              <a:t>Publishing</a:t>
            </a:r>
            <a:r>
              <a:rPr lang="pt-BR" sz="800" b="0" i="0" u="none" strike="noStrike" dirty="0">
                <a:effectLst/>
                <a:latin typeface="Arial" panose="020B0604020202020204" pitchFamily="34" charset="0"/>
              </a:rPr>
              <a:t>; 2023 Jan–. PMID: 35593854.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pt-BR" sz="8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D61E8A2-B718-6CB7-CE77-C136D7747731}"/>
              </a:ext>
            </a:extLst>
          </p:cNvPr>
          <p:cNvSpPr txBox="1"/>
          <p:nvPr/>
        </p:nvSpPr>
        <p:spPr>
          <a:xfrm>
            <a:off x="-56854" y="8843085"/>
            <a:ext cx="16157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</a:pPr>
            <a:r>
              <a:rPr lang="pt-BR" sz="600" b="0" i="0" u="none" strike="noStrike" dirty="0">
                <a:effectLst/>
                <a:latin typeface="Arial" panose="020B0604020202020204" pitchFamily="34" charset="0"/>
              </a:rPr>
              <a:t>FIGURA 2: CV 24-2 com defeito arqueado superior em olho direito.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-60008" y="7938899"/>
            <a:ext cx="16157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</a:pPr>
            <a:r>
              <a:rPr lang="pt-BR" sz="600" b="0" i="0" u="none" strike="noStrike" dirty="0">
                <a:effectLst/>
                <a:latin typeface="Arial" panose="020B0604020202020204" pitchFamily="34" charset="0"/>
              </a:rPr>
              <a:t>FIGURA 1: lesões </a:t>
            </a:r>
            <a:r>
              <a:rPr lang="pt-BR" sz="600" b="0" i="0" u="none" strike="noStrike" dirty="0" err="1">
                <a:effectLst/>
                <a:latin typeface="Arial" panose="020B0604020202020204" pitchFamily="34" charset="0"/>
              </a:rPr>
              <a:t>hiperautofluorescentes</a:t>
            </a:r>
            <a:r>
              <a:rPr lang="pt-BR" sz="600" b="0" i="0" u="none" strike="noStrike" dirty="0">
                <a:effectLst/>
                <a:latin typeface="Arial" panose="020B0604020202020204" pitchFamily="34" charset="0"/>
              </a:rPr>
              <a:t> na topografia do disco óptico.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2227D27-3658-D494-BAA7-369458A252EA}"/>
              </a:ext>
            </a:extLst>
          </p:cNvPr>
          <p:cNvSpPr txBox="1"/>
          <p:nvPr/>
        </p:nvSpPr>
        <p:spPr>
          <a:xfrm>
            <a:off x="1494379" y="8847104"/>
            <a:ext cx="16157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</a:pPr>
            <a:r>
              <a:rPr lang="pt-BR" sz="600" b="0" i="0" u="none" strike="noStrike" dirty="0">
                <a:effectLst/>
                <a:latin typeface="Arial" panose="020B0604020202020204" pitchFamily="34" charset="0"/>
              </a:rPr>
              <a:t>FIGURA 4: defeito na camada de fibras nervosas.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C25DC61F-3549-25A9-2D47-27210B1E84F1}"/>
              </a:ext>
            </a:extLst>
          </p:cNvPr>
          <p:cNvSpPr txBox="1"/>
          <p:nvPr/>
        </p:nvSpPr>
        <p:spPr>
          <a:xfrm>
            <a:off x="1541582" y="7942918"/>
            <a:ext cx="16157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</a:pPr>
            <a:r>
              <a:rPr lang="pt-BR" sz="600" b="0" i="0" u="none" strike="noStrike" dirty="0">
                <a:effectLst/>
                <a:latin typeface="Arial" panose="020B0604020202020204" pitchFamily="34" charset="0"/>
              </a:rPr>
              <a:t>FIGURA 3: defeito na camada de células ganglionares.</a:t>
            </a: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450</Words>
  <Application>Microsoft Office PowerPoint</Application>
  <PresentationFormat>Apresentação na tela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Gabriel Mello  Mattos Terra</cp:lastModifiedBy>
  <cp:revision>16</cp:revision>
  <dcterms:created xsi:type="dcterms:W3CDTF">2024-01-09T13:58:08Z</dcterms:created>
  <dcterms:modified xsi:type="dcterms:W3CDTF">2024-01-31T22:18:57Z</dcterms:modified>
</cp:coreProperties>
</file>