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 snapToObjects="1">
      <p:cViewPr varScale="1">
        <p:scale>
          <a:sx n="18" d="100"/>
          <a:sy n="18" d="100"/>
        </p:scale>
        <p:origin x="19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58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18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3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05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67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71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41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1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23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33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D065-414D-EE4E-BCC4-CD584EEAF599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5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855D2F5-D730-C94E-8497-1BD991A52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849" y="18130820"/>
            <a:ext cx="29775586" cy="2073118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0" i="0" dirty="0">
                <a:effectLst/>
                <a:latin typeface="Roboto" panose="02000000000000000000" pitchFamily="2" charset="0"/>
              </a:rPr>
              <a:t>Paciente procurou o pronto-socorro refe</a:t>
            </a:r>
            <a:r>
              <a:rPr lang="pt-BR" dirty="0">
                <a:latin typeface="Roboto" panose="02000000000000000000" pitchFamily="2" charset="0"/>
              </a:rPr>
              <a:t>rindo </a:t>
            </a:r>
            <a:r>
              <a:rPr lang="pt-BR" b="0" i="0" dirty="0">
                <a:effectLst/>
                <a:latin typeface="Roboto" panose="02000000000000000000" pitchFamily="2" charset="0"/>
              </a:rPr>
              <a:t>trauma laboral em plantação de cacau na Bolívia há alguns meses. Queixa de hiperemia ocular e perda progressiva da visão desde então, em ambos os olhos. ​Ao exame, acuidade visual de conta dedos a 30cm em olho direito e percepção luminosa em olho esquerdo. À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biomicroscopia</a:t>
            </a:r>
            <a:r>
              <a:rPr lang="pt-BR" b="0" i="0" dirty="0">
                <a:effectLst/>
                <a:latin typeface="Roboto" panose="02000000000000000000" pitchFamily="2" charset="0"/>
              </a:rPr>
              <a:t> anterior do olho direito, apresentava hiperemia conjuntival 2+, edema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corneano</a:t>
            </a:r>
            <a:r>
              <a:rPr lang="pt-BR" b="0" i="0" dirty="0">
                <a:effectLst/>
                <a:latin typeface="Roboto" panose="02000000000000000000" pitchFamily="2" charset="0"/>
              </a:rPr>
              <a:t> 1+, camada anterior </a:t>
            </a:r>
            <a:r>
              <a:rPr lang="pt-BR" dirty="0">
                <a:latin typeface="Roboto" panose="02000000000000000000" pitchFamily="2" charset="0"/>
              </a:rPr>
              <a:t>formada, com presença </a:t>
            </a:r>
            <a:r>
              <a:rPr lang="pt-BR" b="0" i="0" dirty="0">
                <a:effectLst/>
                <a:latin typeface="Roboto" panose="02000000000000000000" pitchFamily="2" charset="0"/>
              </a:rPr>
              <a:t>de reação de câmara anterior 4+ e material inflamatório, íris trófica em média midríase </a:t>
            </a:r>
            <a:r>
              <a:rPr lang="pt-BR" dirty="0">
                <a:latin typeface="Roboto" panose="02000000000000000000" pitchFamily="2" charset="0"/>
              </a:rPr>
              <a:t>fixa,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fácico</a:t>
            </a:r>
            <a:r>
              <a:rPr lang="pt-BR" b="0" i="0" dirty="0">
                <a:effectLst/>
                <a:latin typeface="Roboto" panose="02000000000000000000" pitchFamily="2" charset="0"/>
              </a:rPr>
              <a:t> com ruptura de cápsula anterior. À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biomicroscopia</a:t>
            </a:r>
            <a:r>
              <a:rPr lang="pt-BR" b="0" i="0" dirty="0">
                <a:effectLst/>
                <a:latin typeface="Roboto" panose="02000000000000000000" pitchFamily="2" charset="0"/>
              </a:rPr>
              <a:t> anterior do olho esquerdo, hiperemia conjuntival 3+, edema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corneano</a:t>
            </a:r>
            <a:r>
              <a:rPr lang="pt-BR" b="0" i="0" dirty="0">
                <a:effectLst/>
                <a:latin typeface="Roboto" panose="02000000000000000000" pitchFamily="2" charset="0"/>
              </a:rPr>
              <a:t> </a:t>
            </a:r>
            <a:r>
              <a:rPr lang="pt-BR" dirty="0">
                <a:latin typeface="Roboto" panose="02000000000000000000" pitchFamily="2" charset="0"/>
              </a:rPr>
              <a:t>2</a:t>
            </a:r>
            <a:r>
              <a:rPr lang="pt-BR" b="0" i="0" dirty="0">
                <a:effectLst/>
                <a:latin typeface="Roboto" panose="02000000000000000000" pitchFamily="2" charset="0"/>
              </a:rPr>
              <a:t>+ e presença de cristalino luxado para CA, com toque endotelial. A pressão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intra-ocular</a:t>
            </a:r>
            <a:r>
              <a:rPr lang="pt-BR" b="0" i="0" dirty="0">
                <a:effectLst/>
                <a:latin typeface="Roboto" panose="02000000000000000000" pitchFamily="2" charset="0"/>
              </a:rPr>
              <a:t> era de 18 mmHg em olho direito e 70 mmHg em olho esquerdo.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Fundoscopia</a:t>
            </a:r>
            <a:r>
              <a:rPr lang="pt-BR" b="0" i="0" dirty="0">
                <a:effectLst/>
                <a:latin typeface="Roboto" panose="02000000000000000000" pitchFamily="2" charset="0"/>
              </a:rPr>
              <a:t> impossível em ambos os olhos. Seguem imagens referentes ao cristalino </a:t>
            </a:r>
            <a:r>
              <a:rPr lang="pt-BR" dirty="0">
                <a:latin typeface="Roboto" panose="02000000000000000000" pitchFamily="2" charset="0"/>
              </a:rPr>
              <a:t>luxado para câmara anterior de olho esquerdo, cursando com glaucoma, do tipo </a:t>
            </a:r>
            <a:r>
              <a:rPr lang="pt-BR" dirty="0" err="1">
                <a:latin typeface="Roboto" panose="02000000000000000000" pitchFamily="2" charset="0"/>
              </a:rPr>
              <a:t>facotópico</a:t>
            </a:r>
            <a:r>
              <a:rPr lang="pt-BR" dirty="0">
                <a:latin typeface="Roboto" panose="02000000000000000000" pitchFamily="2" charset="0"/>
              </a:rPr>
              <a:t>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C78918-5BCB-EB44-9614-618298ED1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293"/>
          <a:stretch/>
        </p:blipFill>
        <p:spPr>
          <a:xfrm>
            <a:off x="-238919" y="-76200"/>
            <a:ext cx="32813349" cy="44958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F54C645-096A-744F-B176-7CE4680DCF77}"/>
              </a:ext>
            </a:extLst>
          </p:cNvPr>
          <p:cNvSpPr/>
          <p:nvPr/>
        </p:nvSpPr>
        <p:spPr>
          <a:xfrm>
            <a:off x="6100005" y="8344853"/>
            <a:ext cx="20199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AUTORES:</a:t>
            </a:r>
          </a:p>
          <a:p>
            <a:pPr algn="ctr" defTabSz="914400">
              <a:defRPr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João Gabriel Alexander</a:t>
            </a:r>
            <a:r>
              <a:rPr lang="pt-BR" altLang="pt-BR" sz="96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>
              <a:defRPr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Luiza Sousa Soares</a:t>
            </a:r>
            <a:endParaRPr lang="en-US" sz="9600" dirty="0">
              <a:solidFill>
                <a:prstClr val="black"/>
              </a:solidFill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301E88-FF46-9B4A-B7BA-CCB70C26648D}"/>
              </a:ext>
            </a:extLst>
          </p:cNvPr>
          <p:cNvSpPr txBox="1"/>
          <p:nvPr/>
        </p:nvSpPr>
        <p:spPr>
          <a:xfrm>
            <a:off x="3302793" y="14972528"/>
            <a:ext cx="25793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54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UNIVERSIDADE FEDERAL DE SÃO PAULO – ESCOLA PAULISTA DE MEDICINA (UNIFESP)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14479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F4F202-660C-324C-A812-39C36687B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293"/>
          <a:stretch/>
        </p:blipFill>
        <p:spPr>
          <a:xfrm>
            <a:off x="-238919" y="-76200"/>
            <a:ext cx="32813349" cy="44958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671E91A-2B7C-2F46-A8C5-DB3A87289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80" b="18738"/>
          <a:stretch/>
        </p:blipFill>
        <p:spPr>
          <a:xfrm>
            <a:off x="7051417" y="5791199"/>
            <a:ext cx="18296454" cy="1785427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B4FD847-40CF-984D-83BD-3FD20FD49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9" t="5555" r="2423" b="39955"/>
          <a:stretch/>
        </p:blipFill>
        <p:spPr>
          <a:xfrm>
            <a:off x="249860" y="24483669"/>
            <a:ext cx="31899568" cy="170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0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194</Words>
  <Application>Microsoft Macintosh PowerPoint</Application>
  <PresentationFormat>Personalizar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Dorcas Eliane Alexander</dc:creator>
  <cp:lastModifiedBy>Dorcas Eliane Alexander</cp:lastModifiedBy>
  <cp:revision>4</cp:revision>
  <dcterms:created xsi:type="dcterms:W3CDTF">2024-01-30T01:57:27Z</dcterms:created>
  <dcterms:modified xsi:type="dcterms:W3CDTF">2024-01-30T20:45:01Z</dcterms:modified>
</cp:coreProperties>
</file>