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51435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385763" y="2840568"/>
            <a:ext cx="4371977" cy="1960036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406300" y="5875866"/>
            <a:ext cx="4371977" cy="1816103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406300" y="3875618"/>
            <a:ext cx="4371977" cy="200025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half" idx="1"/>
          </p:nvPr>
        </p:nvSpPr>
        <p:spPr>
          <a:xfrm>
            <a:off x="257175" y="2133600"/>
            <a:ext cx="2271716" cy="6034619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257175" y="2046814"/>
            <a:ext cx="2272608" cy="85301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/>
          <p:nvPr>
            <p:ph type="body" sz="quarter" idx="21"/>
          </p:nvPr>
        </p:nvSpPr>
        <p:spPr>
          <a:xfrm>
            <a:off x="2612825" y="2046814"/>
            <a:ext cx="2273500" cy="85301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257175" y="364066"/>
            <a:ext cx="1692176" cy="1549401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idx="1"/>
          </p:nvPr>
        </p:nvSpPr>
        <p:spPr>
          <a:xfrm>
            <a:off x="2010966" y="364066"/>
            <a:ext cx="2875359" cy="7804154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/>
          <p:nvPr>
            <p:ph type="body" sz="half" idx="21"/>
          </p:nvPr>
        </p:nvSpPr>
        <p:spPr>
          <a:xfrm>
            <a:off x="257175" y="1913464"/>
            <a:ext cx="1692176" cy="6254757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1008162" y="6400800"/>
            <a:ext cx="3086101" cy="755652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Espaço Reservado para Imagem 2"/>
          <p:cNvSpPr/>
          <p:nvPr>
            <p:ph type="pic" sz="half" idx="21"/>
          </p:nvPr>
        </p:nvSpPr>
        <p:spPr>
          <a:xfrm>
            <a:off x="1008162" y="817032"/>
            <a:ext cx="3086101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1008162" y="7156450"/>
            <a:ext cx="3086101" cy="10731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257175" y="366183"/>
            <a:ext cx="4629150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257175" y="2133600"/>
            <a:ext cx="4629150" cy="6034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4627706" y="8594399"/>
            <a:ext cx="258621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Imagem 5" descr="Imagem 5"/>
          <p:cNvPicPr>
            <a:picLocks noChangeAspect="1"/>
          </p:cNvPicPr>
          <p:nvPr/>
        </p:nvPicPr>
        <p:blipFill>
          <a:blip r:embed="rId2">
            <a:extLst/>
          </a:blip>
          <a:srcRect l="0" t="0" r="0" b="77479"/>
          <a:stretch>
            <a:fillRect/>
          </a:stretch>
        </p:blipFill>
        <p:spPr>
          <a:xfrm>
            <a:off x="0" y="-1"/>
            <a:ext cx="5143499" cy="659108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Retângulo 9"/>
          <p:cNvSpPr txBox="1"/>
          <p:nvPr/>
        </p:nvSpPr>
        <p:spPr>
          <a:xfrm>
            <a:off x="169196" y="659105"/>
            <a:ext cx="4928586" cy="792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Síndrome Bardet-Biedl: uma condição rara</a:t>
            </a:r>
          </a:p>
        </p:txBody>
      </p:sp>
      <p:sp>
        <p:nvSpPr>
          <p:cNvPr id="96" name="Retângulo 10"/>
          <p:cNvSpPr txBox="1"/>
          <p:nvPr/>
        </p:nvSpPr>
        <p:spPr>
          <a:xfrm>
            <a:off x="143461" y="1492047"/>
            <a:ext cx="4856578" cy="696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1100">
                <a:latin typeface="Arial"/>
                <a:ea typeface="Arial"/>
                <a:cs typeface="Arial"/>
                <a:sym typeface="Arial"/>
              </a:defRPr>
            </a:pPr>
            <a:r>
              <a:t>Isabela Rosa Bruzadin, Cristina Carbajo, Ana Carolina Araújo L. Cavalcante, Júlio Abucham, Stela Souza Penã, Vagner Loduca</a:t>
            </a:r>
          </a:p>
          <a:p>
            <a:pPr algn="ctr">
              <a:defRPr sz="1100">
                <a:latin typeface="Arial"/>
                <a:ea typeface="Arial"/>
                <a:cs typeface="Arial"/>
                <a:sym typeface="Arial"/>
              </a:defRPr>
            </a:pPr>
            <a:r>
              <a:t>Departamento de Oftalmologia - Faculdade de Medicina do ABC - Santo André/SP</a:t>
            </a:r>
          </a:p>
        </p:txBody>
      </p:sp>
      <p:sp>
        <p:nvSpPr>
          <p:cNvPr id="97" name="Retângulo 11"/>
          <p:cNvSpPr/>
          <p:nvPr/>
        </p:nvSpPr>
        <p:spPr>
          <a:xfrm>
            <a:off x="0" y="9090248"/>
            <a:ext cx="5143500" cy="53755"/>
          </a:xfrm>
          <a:prstGeom prst="rect">
            <a:avLst/>
          </a:prstGeom>
          <a:solidFill>
            <a:srgbClr val="FF6600"/>
          </a:solidFill>
          <a:ln w="25400">
            <a:solidFill>
              <a:srgbClr val="FF6600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98" name="INTRODUÇÃO"/>
          <p:cNvSpPr txBox="1"/>
          <p:nvPr/>
        </p:nvSpPr>
        <p:spPr>
          <a:xfrm>
            <a:off x="192653" y="2256533"/>
            <a:ext cx="2294640" cy="239266"/>
          </a:xfrm>
          <a:prstGeom prst="rect">
            <a:avLst/>
          </a:prstGeom>
          <a:solidFill>
            <a:srgbClr val="012B4A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INTRODUÇÃO</a:t>
            </a:r>
          </a:p>
        </p:txBody>
      </p:sp>
      <p:sp>
        <p:nvSpPr>
          <p:cNvPr id="99" name="A síndrome Bardet-Biedl é uma doença rara, autossômica recessiva, com pre- valência variando de 1:17.500 a 1:160.000 e consanguinidade em torno de 35%⁴. Resultante de mutações em mais de 20 genes (BBS), seu diagnóstico baseia-se em critérios clínicos e/o"/>
          <p:cNvSpPr txBox="1"/>
          <p:nvPr/>
        </p:nvSpPr>
        <p:spPr>
          <a:xfrm>
            <a:off x="173064" y="2524512"/>
            <a:ext cx="2333819" cy="2754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 defTabSz="457200">
              <a:defRPr sz="900">
                <a:solidFill>
                  <a:srgbClr val="03030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 síndrome Bardet-Biedl é uma doença rara, autossômica recessiva, com pre- valência variando de 1:17.500 a 1:160.000 e consanguinidade em torno de 35%¹. Resultante de mutações em mais de 20 genes (BBS), seu diagnóstico baseia-se em critérios clínicos e/ou testes genéticos. Caracterizada por distrofia retiniana, polidactilia, obesidade, retardo mental, hipogenitalismo e diversos achados secundários². Sintomas podem surgir gradualmente após a primeira década, levando ao diagnóstico tardio. Sua sobreposição de fenótipos complica ainda mais o diagnóstico. A distrofia retiniana, presente na maioria dos casos, inicia na infância, levando à perda visual progressiva e grave. A fundoscopia na SBB revela distrofia retiniana pigmentar atípica, com espículas ósseas difusas³, afetando preco-cemente a visão macular.</a:t>
            </a:r>
          </a:p>
        </p:txBody>
      </p:sp>
      <p:sp>
        <p:nvSpPr>
          <p:cNvPr id="100" name="MÉTODOS"/>
          <p:cNvSpPr txBox="1"/>
          <p:nvPr/>
        </p:nvSpPr>
        <p:spPr>
          <a:xfrm>
            <a:off x="179461" y="5329411"/>
            <a:ext cx="2275116" cy="239266"/>
          </a:xfrm>
          <a:prstGeom prst="rect">
            <a:avLst/>
          </a:prstGeom>
          <a:solidFill>
            <a:srgbClr val="012B4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MÉTODOS</a:t>
            </a:r>
          </a:p>
        </p:txBody>
      </p:sp>
      <p:sp>
        <p:nvSpPr>
          <p:cNvPr id="101" name="Relato de caso atendido em Ambulatório de Oftalmologia associado à revisão da literatura sobre o tema."/>
          <p:cNvSpPr txBox="1"/>
          <p:nvPr/>
        </p:nvSpPr>
        <p:spPr>
          <a:xfrm>
            <a:off x="179461" y="5599796"/>
            <a:ext cx="2275116" cy="468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 defTabSz="457200">
              <a:defRPr sz="9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Relato de caso atendido em Ambulatório de Oftalmologia associado à revisão da literatura sobre o tema.</a:t>
            </a:r>
          </a:p>
        </p:txBody>
      </p:sp>
      <p:sp>
        <p:nvSpPr>
          <p:cNvPr id="102" name="RESULTADOS"/>
          <p:cNvSpPr txBox="1"/>
          <p:nvPr/>
        </p:nvSpPr>
        <p:spPr>
          <a:xfrm>
            <a:off x="182656" y="6104197"/>
            <a:ext cx="2275116" cy="239266"/>
          </a:xfrm>
          <a:prstGeom prst="rect">
            <a:avLst/>
          </a:prstGeom>
          <a:solidFill>
            <a:srgbClr val="012B4A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RESULTADOS</a:t>
            </a:r>
          </a:p>
        </p:txBody>
      </p:sp>
      <p:sp>
        <p:nvSpPr>
          <p:cNvPr id="103" name="F.A.L., 33 anos, masculino, branco, natural e procedente de São Paulo-SP, procurou ambulatório de Oftalmologia, relatando baixa acuidade visual em ambos os olhos desde a infância. Apresentava histórico de correção de polidactilia em mãos e pés aos 6 anos"/>
          <p:cNvSpPr txBox="1"/>
          <p:nvPr/>
        </p:nvSpPr>
        <p:spPr>
          <a:xfrm>
            <a:off x="177771" y="6389077"/>
            <a:ext cx="2278497" cy="2606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 defTabSz="457200">
              <a:defRPr sz="900"/>
            </a:pPr>
            <a:r>
              <a:t>F.A.L., 33 anos, masculino, branco, natural e procedente de São Paulo-SP, procurou ambulatório de Oftalmologia, relatando baixa acuidade visual em ambos os olhos desde a infância. Apresentava histórico de correção de polidactilia em mãos e pés aos 6 anos, retardo mental, </a:t>
            </a:r>
            <a:r>
              <a:rPr>
                <a:latin typeface="Arial"/>
                <a:ea typeface="Arial"/>
                <a:cs typeface="Arial"/>
                <a:sym typeface="Arial"/>
              </a:rPr>
              <a:t>baixa estatura (1,55 metros), sobrepeso (IMC 29), dificuldade de deambulação e o</a:t>
            </a:r>
            <a:r>
              <a:t>steo- porose. Negava antecedentes oftal-  mológicos. A história familiar não </a:t>
            </a:r>
            <a:r>
              <a:rPr>
                <a:latin typeface="Arial"/>
                <a:ea typeface="Arial"/>
                <a:cs typeface="Arial"/>
                <a:sym typeface="Arial"/>
              </a:rPr>
              <a:t>registrava</a:t>
            </a:r>
            <a:r>
              <a:t> pais consanguíneos ou quadro semelhante em outro familiar.</a:t>
            </a:r>
            <a:r>
              <a:rPr>
                <a:latin typeface="Times Roman"/>
                <a:ea typeface="Times Roman"/>
                <a:cs typeface="Times Roman"/>
                <a:sym typeface="Times Roman"/>
              </a:rPr>
              <a:t> </a:t>
            </a:r>
            <a:r>
              <a:t>A melhor acuidade visual corrigida era de movi- mento de mãos em olho direito e percepção luminosa em olho esquerdo. À biomicroscopia, foi evidenciada catarata subcapsular posterior 1+/4+ em ambos os</a:t>
            </a:r>
          </a:p>
        </p:txBody>
      </p:sp>
      <p:sp>
        <p:nvSpPr>
          <p:cNvPr id="104" name="olhos. A fundoscopia apresentou disco óptico grande, pálido, com escavação de 0,4, hipopigmentação macular, espículas ósseas em todo polo posterior e importante es- treitamento arteriolar."/>
          <p:cNvSpPr txBox="1"/>
          <p:nvPr/>
        </p:nvSpPr>
        <p:spPr>
          <a:xfrm>
            <a:off x="2575029" y="2203855"/>
            <a:ext cx="2397153" cy="789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 defTabSz="457200">
              <a:defRPr sz="900"/>
            </a:lvl1pPr>
          </a:lstStyle>
          <a:p>
            <a:pPr/>
            <a:r>
              <a:t>olhos. A fundoscopia apresentou disco óptico grande, pálido, com escavação de 0,4, hipopigmentação macular, espículas ósseas em todo polo posterior e importante es- treitamento arteriolar (figuras 1 e 2).</a:t>
            </a:r>
          </a:p>
        </p:txBody>
      </p:sp>
      <p:sp>
        <p:nvSpPr>
          <p:cNvPr id="105" name="FIGURAS"/>
          <p:cNvSpPr txBox="1"/>
          <p:nvPr/>
        </p:nvSpPr>
        <p:spPr>
          <a:xfrm>
            <a:off x="2626286" y="3021357"/>
            <a:ext cx="2333818" cy="225704"/>
          </a:xfrm>
          <a:prstGeom prst="rect">
            <a:avLst/>
          </a:prstGeom>
          <a:solidFill>
            <a:srgbClr val="012B4A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FIGURAS</a:t>
            </a:r>
          </a:p>
        </p:txBody>
      </p:sp>
      <p:pic>
        <p:nvPicPr>
          <p:cNvPr id="106" name="Captura de Tela 2024-01-31 às 17.44.25.png" descr="Captura de Tela 2024-01-31 às 17.44.2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52882" y="3377534"/>
            <a:ext cx="1287186" cy="8739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Captura de Tela 2024-01-31 às 17.45.17.png" descr="Captura de Tela 2024-01-31 às 17.45.1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815808" y="3669076"/>
            <a:ext cx="1261729" cy="873978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CONCLUSÃO"/>
          <p:cNvSpPr txBox="1"/>
          <p:nvPr/>
        </p:nvSpPr>
        <p:spPr>
          <a:xfrm>
            <a:off x="2638250" y="4662206"/>
            <a:ext cx="2324294" cy="239266"/>
          </a:xfrm>
          <a:prstGeom prst="rect">
            <a:avLst/>
          </a:prstGeom>
          <a:solidFill>
            <a:srgbClr val="012B4A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CONCLUSÃO</a:t>
            </a:r>
          </a:p>
        </p:txBody>
      </p:sp>
      <p:sp>
        <p:nvSpPr>
          <p:cNvPr id="109" name="Nos dias atuais, ainda não há tratamento específico para Síndrome Bardet-Biedl, e seu manejo gira em torno do controle dos sintomas, do suporte ao paciente e de aconselhamento genético¹. É de grande importância um diagnóstico precoce, a fim de bu"/>
          <p:cNvSpPr txBox="1"/>
          <p:nvPr/>
        </p:nvSpPr>
        <p:spPr>
          <a:xfrm>
            <a:off x="2571749" y="4965063"/>
            <a:ext cx="2432039" cy="2390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 defTabSz="457200">
              <a:defRPr sz="900"/>
            </a:pPr>
            <a:r>
              <a:t>Nos dias atuais, ainda não há tratamento específico para Síndrome Bardet-Biedl, e seu manejo gira em torno do controle dos sintomas, do suporte ao paciente e de aconselhamento genético. É de grande importância um diagnóstico precoce, a fim de buscar acompanhamento adequado com uma equipe multidisciplinar, envolvendo avaliações da pressão arterial, monitoramento do peso, exames oftalmológicos, suporte psicológico e controle de outras manifestações⁴. O</a:t>
            </a:r>
            <a:r>
              <a:rPr>
                <a:latin typeface="Arial"/>
                <a:ea typeface="Arial"/>
                <a:cs typeface="Arial"/>
                <a:sym typeface="Arial"/>
              </a:rPr>
              <a:t> oftal-   mologista desempenha um importante papel e o paciente deve realizar consultas periódicas, podendo se beneficiar do uso de auxílios de visão subnormal para melhorar seus desempenhos nas atividades da vida diária.</a:t>
            </a:r>
          </a:p>
        </p:txBody>
      </p:sp>
      <p:sp>
        <p:nvSpPr>
          <p:cNvPr id="110" name="Retinografia"/>
          <p:cNvSpPr txBox="1"/>
          <p:nvPr/>
        </p:nvSpPr>
        <p:spPr>
          <a:xfrm>
            <a:off x="2611677" y="4355629"/>
            <a:ext cx="1169597" cy="19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8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Figuras 1 e 2: Retinografia</a:t>
            </a:r>
          </a:p>
        </p:txBody>
      </p:sp>
      <p:sp>
        <p:nvSpPr>
          <p:cNvPr id="111" name="REFERÊNCIAS BIBLIOGRÁFICAS"/>
          <p:cNvSpPr txBox="1"/>
          <p:nvPr/>
        </p:nvSpPr>
        <p:spPr>
          <a:xfrm>
            <a:off x="2631046" y="7328189"/>
            <a:ext cx="2324294" cy="239266"/>
          </a:xfrm>
          <a:prstGeom prst="rect">
            <a:avLst/>
          </a:prstGeom>
          <a:solidFill>
            <a:srgbClr val="012B4A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REFERÊNCIAS</a:t>
            </a:r>
          </a:p>
        </p:txBody>
      </p:sp>
      <p:sp>
        <p:nvSpPr>
          <p:cNvPr id="112" name="Denniston, Alastair K; Beales, Philip L; et al. (2014). Evaluation of visual function and needs in adult patients with Bardet-Biedl syndrome. Retina, 34(11), 2282-2289. DOI: 10.1097/IAE.0000000000000297.…"/>
          <p:cNvSpPr txBox="1"/>
          <p:nvPr/>
        </p:nvSpPr>
        <p:spPr>
          <a:xfrm>
            <a:off x="2571749" y="7626170"/>
            <a:ext cx="2397153" cy="1358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algn="just" defTabSz="457200">
              <a:buSzPct val="100000"/>
              <a:buAutoNum type="arabicPeriod" startAt="1"/>
              <a:defRPr sz="600">
                <a:latin typeface="Arial"/>
                <a:ea typeface="Arial"/>
                <a:cs typeface="Arial"/>
                <a:sym typeface="Arial"/>
              </a:defRPr>
            </a:pPr>
            <a:r>
              <a:t>Denniston, Alastair K; Beales, Philip L; et al. (2014). Evaluation of visual function and needs in adult patients with Bardet-Biedl syndrome. </a:t>
            </a:r>
            <a:r>
              <a:rPr i="1"/>
              <a:t>Retina</a:t>
            </a:r>
            <a:r>
              <a:t>, 34(11), 2282-2289. DOI: 10.1097/IAE.0000000000000297.</a:t>
            </a:r>
          </a:p>
          <a:p>
            <a:pPr marL="120315" indent="-120315" algn="just" defTabSz="457200">
              <a:buSzPct val="100000"/>
              <a:buAutoNum type="arabicPeriod" startAt="1"/>
              <a:defRPr sz="600">
                <a:latin typeface="Arial"/>
                <a:ea typeface="Arial"/>
                <a:cs typeface="Arial"/>
                <a:sym typeface="Arial"/>
              </a:defRPr>
            </a:pPr>
            <a:r>
              <a:t>Toledo, Nathalia Bufolin; Maimone, Juliana Borges Risolia; Marcos, et al. (2018). Síndrome de Bardet-Biedl: série de caso e revisão da literatura / Bardet-Biedl Syndrome: case series and literature revision. </a:t>
            </a:r>
            <a:r>
              <a:rPr i="1"/>
              <a:t>Revista Brasileira de Oftalmologia</a:t>
            </a:r>
            <a:r>
              <a:t>, 77(6), 360-362</a:t>
            </a:r>
          </a:p>
          <a:p>
            <a:pPr marL="80210" indent="-80210" algn="just" defTabSz="457200">
              <a:buSzPct val="100000"/>
              <a:buAutoNum type="arabicPeriod" startAt="1"/>
              <a:defRPr sz="600">
                <a:latin typeface="Arial"/>
                <a:ea typeface="Arial"/>
                <a:cs typeface="Arial"/>
                <a:sym typeface="Arial"/>
              </a:defRPr>
            </a:pPr>
            <a:r>
              <a:t>Solarat, Carlos;</a:t>
            </a:r>
            <a:r>
              <a:rPr sz="900"/>
              <a:t> </a:t>
            </a:r>
            <a:r>
              <a:t>Valverde, Diana. (2023). Clinical and molecular diagnosis of Bardet-Biedl syndrome (BBS). </a:t>
            </a:r>
            <a:r>
              <a:rPr i="1"/>
              <a:t>Methods in Cell Biology</a:t>
            </a:r>
            <a:r>
              <a:t>, 176, 125-137. DOI: 10.1016/bs.mcb.2022.11.007.</a:t>
            </a:r>
          </a:p>
          <a:p>
            <a:pPr marL="80210" indent="-80210" algn="just" defTabSz="457200">
              <a:buSzPct val="100000"/>
              <a:buAutoNum type="arabicPeriod" startAt="1"/>
              <a:defRPr sz="600">
                <a:latin typeface="Arial"/>
                <a:ea typeface="Arial"/>
                <a:cs typeface="Arial"/>
                <a:sym typeface="Arial"/>
              </a:defRPr>
            </a:pPr>
            <a:r>
              <a:t>Khan, Shahzad Alam; Ahmad Ansari, Muhammad Zubair; Khalid, Muhammad. (2020). Bardet-Biedl syndrome: A rare genetic disorder. </a:t>
            </a:r>
            <a:r>
              <a:rPr i="1"/>
              <a:t>Journal of the Pakistan Medical Association</a:t>
            </a:r>
            <a:r>
              <a:t>, 70(9), 1651-1652. DOI: 10.5455/JPMA.08.2454.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