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0287000" cy="18288000"/>
  <p:notesSz cx="6858000" cy="9144000"/>
  <p:embeddedFontLst>
    <p:embeddedFont>
      <p:font typeface="Arial" panose="020B0604020202020204" pitchFamily="34" charset="0"/>
      <p:regular r:id="rId3"/>
    </p:embeddedFont>
    <p:embeddedFont>
      <p:font typeface="Arial Bold" panose="020B0802020202020204"/>
      <p:regular r:id="rId4"/>
    </p:embeddedFont>
    <p:embeddedFont>
      <p:font typeface="Arial Bold Italics" panose="020B0802020202090204" pitchFamily="34" charset="77"/>
      <p:regular r:id="rId5"/>
    </p:embeddedFont>
    <p:embeddedFont>
      <p:font typeface="Arial Italics" panose="020B0502020202090204" pitchFamily="34" charset="77"/>
      <p:regular r:id="rId6"/>
    </p:embeddedFont>
    <p:embeddedFont>
      <p:font typeface="Arimo" panose="020B0604020202020204" pitchFamily="34" charset="0"/>
      <p:regular r:id="rId7"/>
    </p:embeddedFont>
    <p:embeddedFont>
      <p:font typeface="Arimo Bold" panose="020B0704020202020204" pitchFamily="34" charset="0"/>
      <p:regular r:id="rId8"/>
    </p:embeddedFont>
    <p:embeddedFont>
      <p:font typeface="Arimo Bold Italics" panose="020B0704020202090204" pitchFamily="34" charset="0"/>
      <p:regular r:id="rId9"/>
    </p:embeddedFont>
    <p:embeddedFont>
      <p:font typeface="Arimo Italics" panose="020B0604020202090204" pitchFamily="34" charset="0"/>
      <p:regular r:id="rId10"/>
    </p:embeddedFont>
    <p:embeddedFont>
      <p:font typeface="Open Sans" panose="020B0606030504020204" pitchFamily="34" charset="0"/>
      <p:regular r:id="rId11"/>
    </p:embeddedFont>
    <p:embeddedFont>
      <p:font typeface="Open Sans Bold" panose="020B0806030504020204" pitchFamily="34" charset="0"/>
      <p:regular r:id="rId12"/>
    </p:embeddedFont>
    <p:embeddedFont>
      <p:font typeface="Open Sans Bold Italics" panose="020B0806030504020204" pitchFamily="34" charset="0"/>
      <p:regular r:id="rId13"/>
    </p:embeddedFont>
    <p:embeddedFont>
      <p:font typeface="Open Sans Italics" panose="020B0606030504020204" pitchFamily="34" charset="0"/>
      <p:regular r:id="rId14"/>
    </p:embeddedFont>
    <p:embeddedFont>
      <p:font typeface="Open Sans Light" panose="020B0606030504020204" pitchFamily="34" charset="0"/>
      <p:regular r:id="rId15"/>
    </p:embeddedFont>
    <p:embeddedFont>
      <p:font typeface="Open Sans Light Italics" panose="020B0306030504020204" pitchFamily="34" charset="0"/>
      <p:regular r:id="rId16"/>
    </p:embeddedFont>
    <p:embeddedFont>
      <p:font typeface="Open Sans Ultra-Bold" pitchFamily="2" charset="0"/>
      <p:regular r:id="rId17"/>
    </p:embeddedFont>
    <p:embeddedFont>
      <p:font typeface="Open Sans Ultra-Bold Italics"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font" Target="fonts/font16.fntdata"/><Relationship Id="rId3" Type="http://schemas.openxmlformats.org/officeDocument/2006/relationships/font" Target="fonts/font1.fntdata"/><Relationship Id="rId21" Type="http://schemas.openxmlformats.org/officeDocument/2006/relationships/theme" Target="theme/theme1.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286998" cy="1318212"/>
          </a:xfrm>
          <a:custGeom>
            <a:avLst/>
            <a:gdLst/>
            <a:ahLst/>
            <a:cxnLst/>
            <a:rect l="l" t="t" r="r" b="b"/>
            <a:pathLst>
              <a:path w="10286998" h="1318212">
                <a:moveTo>
                  <a:pt x="0" y="0"/>
                </a:moveTo>
                <a:lnTo>
                  <a:pt x="10286998" y="0"/>
                </a:lnTo>
                <a:lnTo>
                  <a:pt x="10286998" y="1318212"/>
                </a:lnTo>
                <a:lnTo>
                  <a:pt x="0" y="1318212"/>
                </a:lnTo>
                <a:lnTo>
                  <a:pt x="0" y="0"/>
                </a:lnTo>
                <a:close/>
              </a:path>
            </a:pathLst>
          </a:custGeom>
          <a:blipFill>
            <a:blip r:embed="rId2"/>
            <a:stretch>
              <a:fillRect r="-1154" b="-344030"/>
            </a:stretch>
          </a:blipFill>
        </p:spPr>
      </p:sp>
      <p:grpSp>
        <p:nvGrpSpPr>
          <p:cNvPr id="3" name="Group 3"/>
          <p:cNvGrpSpPr/>
          <p:nvPr/>
        </p:nvGrpSpPr>
        <p:grpSpPr>
          <a:xfrm>
            <a:off x="-25400" y="18155096"/>
            <a:ext cx="10337800" cy="158304"/>
            <a:chOff x="0" y="0"/>
            <a:chExt cx="13783733" cy="211072"/>
          </a:xfrm>
        </p:grpSpPr>
        <p:sp>
          <p:nvSpPr>
            <p:cNvPr id="4" name="Freeform 4"/>
            <p:cNvSpPr/>
            <p:nvPr/>
          </p:nvSpPr>
          <p:spPr>
            <a:xfrm>
              <a:off x="33909" y="33909"/>
              <a:ext cx="13716001" cy="143256"/>
            </a:xfrm>
            <a:custGeom>
              <a:avLst/>
              <a:gdLst/>
              <a:ahLst/>
              <a:cxnLst/>
              <a:rect l="l" t="t" r="r" b="b"/>
              <a:pathLst>
                <a:path w="13716001" h="143256">
                  <a:moveTo>
                    <a:pt x="0" y="0"/>
                  </a:moveTo>
                  <a:lnTo>
                    <a:pt x="13716001" y="0"/>
                  </a:lnTo>
                  <a:lnTo>
                    <a:pt x="13716001" y="143256"/>
                  </a:lnTo>
                  <a:lnTo>
                    <a:pt x="0" y="143256"/>
                  </a:lnTo>
                  <a:close/>
                </a:path>
              </a:pathLst>
            </a:custGeom>
            <a:solidFill>
              <a:srgbClr val="FF6600"/>
            </a:solidFill>
          </p:spPr>
        </p:sp>
        <p:sp>
          <p:nvSpPr>
            <p:cNvPr id="5" name="Freeform 5"/>
            <p:cNvSpPr/>
            <p:nvPr/>
          </p:nvSpPr>
          <p:spPr>
            <a:xfrm>
              <a:off x="0" y="0"/>
              <a:ext cx="13783818" cy="211074"/>
            </a:xfrm>
            <a:custGeom>
              <a:avLst/>
              <a:gdLst/>
              <a:ahLst/>
              <a:cxnLst/>
              <a:rect l="l" t="t" r="r" b="b"/>
              <a:pathLst>
                <a:path w="13783818" h="211074">
                  <a:moveTo>
                    <a:pt x="33909" y="0"/>
                  </a:moveTo>
                  <a:lnTo>
                    <a:pt x="13749910" y="0"/>
                  </a:lnTo>
                  <a:cubicBezTo>
                    <a:pt x="13768578" y="0"/>
                    <a:pt x="13783818" y="15113"/>
                    <a:pt x="13783818" y="33909"/>
                  </a:cubicBezTo>
                  <a:lnTo>
                    <a:pt x="13783818" y="177165"/>
                  </a:lnTo>
                  <a:cubicBezTo>
                    <a:pt x="13783818" y="195834"/>
                    <a:pt x="13768705" y="211074"/>
                    <a:pt x="13749910" y="211074"/>
                  </a:cubicBezTo>
                  <a:lnTo>
                    <a:pt x="33909" y="211074"/>
                  </a:lnTo>
                  <a:cubicBezTo>
                    <a:pt x="15113" y="211074"/>
                    <a:pt x="0" y="195961"/>
                    <a:pt x="0" y="177165"/>
                  </a:cubicBezTo>
                  <a:lnTo>
                    <a:pt x="0" y="33909"/>
                  </a:lnTo>
                  <a:cubicBezTo>
                    <a:pt x="0" y="15113"/>
                    <a:pt x="15113" y="0"/>
                    <a:pt x="33909" y="0"/>
                  </a:cubicBezTo>
                  <a:moveTo>
                    <a:pt x="33909" y="67691"/>
                  </a:moveTo>
                  <a:lnTo>
                    <a:pt x="33909" y="33909"/>
                  </a:lnTo>
                  <a:lnTo>
                    <a:pt x="67691" y="33909"/>
                  </a:lnTo>
                  <a:lnTo>
                    <a:pt x="67691" y="177165"/>
                  </a:lnTo>
                  <a:lnTo>
                    <a:pt x="33909" y="177165"/>
                  </a:lnTo>
                  <a:lnTo>
                    <a:pt x="33909" y="143383"/>
                  </a:lnTo>
                  <a:lnTo>
                    <a:pt x="13749910" y="143383"/>
                  </a:lnTo>
                  <a:lnTo>
                    <a:pt x="13749910" y="177292"/>
                  </a:lnTo>
                  <a:lnTo>
                    <a:pt x="13716000" y="177292"/>
                  </a:lnTo>
                  <a:lnTo>
                    <a:pt x="13716000" y="33909"/>
                  </a:lnTo>
                  <a:lnTo>
                    <a:pt x="13749910" y="33909"/>
                  </a:lnTo>
                  <a:lnTo>
                    <a:pt x="13749910" y="67691"/>
                  </a:lnTo>
                  <a:lnTo>
                    <a:pt x="33909" y="67691"/>
                  </a:lnTo>
                  <a:close/>
                </a:path>
              </a:pathLst>
            </a:custGeom>
            <a:solidFill>
              <a:srgbClr val="FF6600"/>
            </a:solidFill>
          </p:spPr>
        </p:sp>
      </p:grpSp>
      <p:grpSp>
        <p:nvGrpSpPr>
          <p:cNvPr id="6" name="Group 6"/>
          <p:cNvGrpSpPr/>
          <p:nvPr/>
        </p:nvGrpSpPr>
        <p:grpSpPr>
          <a:xfrm>
            <a:off x="193720" y="16919254"/>
            <a:ext cx="2215871" cy="421393"/>
            <a:chOff x="0" y="0"/>
            <a:chExt cx="583604" cy="110984"/>
          </a:xfrm>
        </p:grpSpPr>
        <p:sp>
          <p:nvSpPr>
            <p:cNvPr id="7" name="Freeform 7"/>
            <p:cNvSpPr/>
            <p:nvPr/>
          </p:nvSpPr>
          <p:spPr>
            <a:xfrm>
              <a:off x="0" y="0"/>
              <a:ext cx="583604" cy="110984"/>
            </a:xfrm>
            <a:custGeom>
              <a:avLst/>
              <a:gdLst/>
              <a:ahLst/>
              <a:cxnLst/>
              <a:rect l="l" t="t" r="r" b="b"/>
              <a:pathLst>
                <a:path w="583604" h="110984">
                  <a:moveTo>
                    <a:pt x="0" y="0"/>
                  </a:moveTo>
                  <a:lnTo>
                    <a:pt x="583604" y="0"/>
                  </a:lnTo>
                  <a:lnTo>
                    <a:pt x="583604" y="110984"/>
                  </a:lnTo>
                  <a:lnTo>
                    <a:pt x="0" y="110984"/>
                  </a:lnTo>
                  <a:close/>
                </a:path>
              </a:pathLst>
            </a:custGeom>
            <a:solidFill>
              <a:srgbClr val="F3C876"/>
            </a:solidFill>
          </p:spPr>
        </p:sp>
        <p:sp>
          <p:nvSpPr>
            <p:cNvPr id="8" name="TextBox 8"/>
            <p:cNvSpPr txBox="1"/>
            <p:nvPr/>
          </p:nvSpPr>
          <p:spPr>
            <a:xfrm>
              <a:off x="0" y="-38100"/>
              <a:ext cx="583604" cy="149084"/>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74671" y="15006997"/>
            <a:ext cx="2234920" cy="1912257"/>
          </a:xfrm>
          <a:custGeom>
            <a:avLst/>
            <a:gdLst/>
            <a:ahLst/>
            <a:cxnLst/>
            <a:rect l="l" t="t" r="r" b="b"/>
            <a:pathLst>
              <a:path w="2234920" h="1912257">
                <a:moveTo>
                  <a:pt x="0" y="0"/>
                </a:moveTo>
                <a:lnTo>
                  <a:pt x="2234920" y="0"/>
                </a:lnTo>
                <a:lnTo>
                  <a:pt x="2234920" y="1912257"/>
                </a:lnTo>
                <a:lnTo>
                  <a:pt x="0" y="1912257"/>
                </a:lnTo>
                <a:lnTo>
                  <a:pt x="0" y="0"/>
                </a:lnTo>
                <a:close/>
              </a:path>
            </a:pathLst>
          </a:custGeom>
          <a:blipFill>
            <a:blip r:embed="rId3"/>
            <a:stretch>
              <a:fillRect l="-25596" r="-26514"/>
            </a:stretch>
          </a:blipFill>
        </p:spPr>
      </p:sp>
      <p:sp>
        <p:nvSpPr>
          <p:cNvPr id="10" name="AutoShape 10"/>
          <p:cNvSpPr/>
          <p:nvPr/>
        </p:nvSpPr>
        <p:spPr>
          <a:xfrm flipV="1">
            <a:off x="174671" y="14987946"/>
            <a:ext cx="0" cy="2366436"/>
          </a:xfrm>
          <a:prstGeom prst="line">
            <a:avLst/>
          </a:prstGeom>
          <a:ln w="38100" cap="flat">
            <a:solidFill>
              <a:srgbClr val="0069A4"/>
            </a:solidFill>
            <a:prstDash val="solid"/>
            <a:headEnd type="none" w="sm" len="sm"/>
            <a:tailEnd type="none" w="sm" len="sm"/>
          </a:ln>
        </p:spPr>
      </p:sp>
      <p:sp>
        <p:nvSpPr>
          <p:cNvPr id="11" name="AutoShape 11"/>
          <p:cNvSpPr/>
          <p:nvPr/>
        </p:nvSpPr>
        <p:spPr>
          <a:xfrm flipH="1">
            <a:off x="174671" y="15006812"/>
            <a:ext cx="2234920" cy="1"/>
          </a:xfrm>
          <a:prstGeom prst="line">
            <a:avLst/>
          </a:prstGeom>
          <a:ln w="38100" cap="flat">
            <a:solidFill>
              <a:srgbClr val="0069A4"/>
            </a:solidFill>
            <a:prstDash val="solid"/>
            <a:headEnd type="none" w="sm" len="sm"/>
            <a:tailEnd type="none" w="sm" len="sm"/>
          </a:ln>
        </p:spPr>
      </p:sp>
      <p:sp>
        <p:nvSpPr>
          <p:cNvPr id="12" name="AutoShape 12"/>
          <p:cNvSpPr/>
          <p:nvPr/>
        </p:nvSpPr>
        <p:spPr>
          <a:xfrm flipH="1">
            <a:off x="184235" y="16919254"/>
            <a:ext cx="2234842" cy="1501"/>
          </a:xfrm>
          <a:prstGeom prst="line">
            <a:avLst/>
          </a:prstGeom>
          <a:ln w="38100" cap="flat">
            <a:solidFill>
              <a:srgbClr val="0069A4"/>
            </a:solidFill>
            <a:prstDash val="solid"/>
            <a:headEnd type="none" w="sm" len="sm"/>
            <a:tailEnd type="none" w="sm" len="sm"/>
          </a:ln>
        </p:spPr>
      </p:sp>
      <p:sp>
        <p:nvSpPr>
          <p:cNvPr id="13" name="AutoShape 13"/>
          <p:cNvSpPr/>
          <p:nvPr/>
        </p:nvSpPr>
        <p:spPr>
          <a:xfrm flipH="1">
            <a:off x="155661" y="17340647"/>
            <a:ext cx="2253930" cy="0"/>
          </a:xfrm>
          <a:prstGeom prst="line">
            <a:avLst/>
          </a:prstGeom>
          <a:ln w="38100" cap="flat">
            <a:solidFill>
              <a:srgbClr val="0069A4"/>
            </a:solidFill>
            <a:prstDash val="solid"/>
            <a:headEnd type="none" w="sm" len="sm"/>
            <a:tailEnd type="none" w="sm" len="sm"/>
          </a:ln>
        </p:spPr>
      </p:sp>
      <p:sp>
        <p:nvSpPr>
          <p:cNvPr id="14" name="AutoShape 14"/>
          <p:cNvSpPr/>
          <p:nvPr/>
        </p:nvSpPr>
        <p:spPr>
          <a:xfrm flipV="1">
            <a:off x="2409591" y="14987946"/>
            <a:ext cx="0" cy="2366436"/>
          </a:xfrm>
          <a:prstGeom prst="line">
            <a:avLst/>
          </a:prstGeom>
          <a:ln w="38100" cap="flat">
            <a:solidFill>
              <a:srgbClr val="0069A4"/>
            </a:solidFill>
            <a:prstDash val="solid"/>
            <a:headEnd type="none" w="sm" len="sm"/>
            <a:tailEnd type="none" w="sm" len="sm"/>
          </a:ln>
        </p:spPr>
      </p:sp>
      <p:grpSp>
        <p:nvGrpSpPr>
          <p:cNvPr id="15" name="Group 15"/>
          <p:cNvGrpSpPr/>
          <p:nvPr/>
        </p:nvGrpSpPr>
        <p:grpSpPr>
          <a:xfrm>
            <a:off x="2800115" y="16919439"/>
            <a:ext cx="2215871" cy="421393"/>
            <a:chOff x="0" y="0"/>
            <a:chExt cx="583604" cy="110984"/>
          </a:xfrm>
        </p:grpSpPr>
        <p:sp>
          <p:nvSpPr>
            <p:cNvPr id="16" name="Freeform 16"/>
            <p:cNvSpPr/>
            <p:nvPr/>
          </p:nvSpPr>
          <p:spPr>
            <a:xfrm>
              <a:off x="0" y="0"/>
              <a:ext cx="583604" cy="110984"/>
            </a:xfrm>
            <a:custGeom>
              <a:avLst/>
              <a:gdLst/>
              <a:ahLst/>
              <a:cxnLst/>
              <a:rect l="l" t="t" r="r" b="b"/>
              <a:pathLst>
                <a:path w="583604" h="110984">
                  <a:moveTo>
                    <a:pt x="0" y="0"/>
                  </a:moveTo>
                  <a:lnTo>
                    <a:pt x="583604" y="0"/>
                  </a:lnTo>
                  <a:lnTo>
                    <a:pt x="583604" y="110984"/>
                  </a:lnTo>
                  <a:lnTo>
                    <a:pt x="0" y="110984"/>
                  </a:lnTo>
                  <a:close/>
                </a:path>
              </a:pathLst>
            </a:custGeom>
            <a:solidFill>
              <a:srgbClr val="F3C876"/>
            </a:solidFill>
          </p:spPr>
        </p:sp>
        <p:sp>
          <p:nvSpPr>
            <p:cNvPr id="17" name="TextBox 17"/>
            <p:cNvSpPr txBox="1"/>
            <p:nvPr/>
          </p:nvSpPr>
          <p:spPr>
            <a:xfrm>
              <a:off x="0" y="-38100"/>
              <a:ext cx="583604" cy="149084"/>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2781066" y="16076202"/>
            <a:ext cx="2244406" cy="843052"/>
          </a:xfrm>
          <a:custGeom>
            <a:avLst/>
            <a:gdLst/>
            <a:ahLst/>
            <a:cxnLst/>
            <a:rect l="l" t="t" r="r" b="b"/>
            <a:pathLst>
              <a:path w="2244406" h="843052">
                <a:moveTo>
                  <a:pt x="0" y="0"/>
                </a:moveTo>
                <a:lnTo>
                  <a:pt x="2244406" y="0"/>
                </a:lnTo>
                <a:lnTo>
                  <a:pt x="2244406" y="843052"/>
                </a:lnTo>
                <a:lnTo>
                  <a:pt x="0" y="843052"/>
                </a:lnTo>
                <a:lnTo>
                  <a:pt x="0" y="0"/>
                </a:lnTo>
                <a:close/>
              </a:path>
            </a:pathLst>
          </a:custGeom>
          <a:blipFill>
            <a:blip r:embed="rId4"/>
            <a:stretch>
              <a:fillRect l="-19572" r="-7708"/>
            </a:stretch>
          </a:blipFill>
        </p:spPr>
      </p:sp>
      <p:sp>
        <p:nvSpPr>
          <p:cNvPr id="19" name="AutoShape 19"/>
          <p:cNvSpPr/>
          <p:nvPr/>
        </p:nvSpPr>
        <p:spPr>
          <a:xfrm flipV="1">
            <a:off x="2781066" y="14988131"/>
            <a:ext cx="0" cy="2366436"/>
          </a:xfrm>
          <a:prstGeom prst="line">
            <a:avLst/>
          </a:prstGeom>
          <a:ln w="38100" cap="flat">
            <a:solidFill>
              <a:srgbClr val="0069A4"/>
            </a:solidFill>
            <a:prstDash val="solid"/>
            <a:headEnd type="none" w="sm" len="sm"/>
            <a:tailEnd type="none" w="sm" len="sm"/>
          </a:ln>
        </p:spPr>
      </p:sp>
      <p:sp>
        <p:nvSpPr>
          <p:cNvPr id="20" name="AutoShape 20"/>
          <p:cNvSpPr/>
          <p:nvPr/>
        </p:nvSpPr>
        <p:spPr>
          <a:xfrm flipH="1">
            <a:off x="2781066" y="15006996"/>
            <a:ext cx="2234920" cy="1"/>
          </a:xfrm>
          <a:prstGeom prst="line">
            <a:avLst/>
          </a:prstGeom>
          <a:ln w="38100" cap="flat">
            <a:solidFill>
              <a:srgbClr val="0069A4"/>
            </a:solidFill>
            <a:prstDash val="solid"/>
            <a:headEnd type="none" w="sm" len="sm"/>
            <a:tailEnd type="none" w="sm" len="sm"/>
          </a:ln>
        </p:spPr>
      </p:sp>
      <p:sp>
        <p:nvSpPr>
          <p:cNvPr id="21" name="AutoShape 21"/>
          <p:cNvSpPr/>
          <p:nvPr/>
        </p:nvSpPr>
        <p:spPr>
          <a:xfrm flipH="1">
            <a:off x="2790630" y="16919439"/>
            <a:ext cx="2234842" cy="1501"/>
          </a:xfrm>
          <a:prstGeom prst="line">
            <a:avLst/>
          </a:prstGeom>
          <a:ln w="38100" cap="flat">
            <a:solidFill>
              <a:srgbClr val="0069A4"/>
            </a:solidFill>
            <a:prstDash val="solid"/>
            <a:headEnd type="none" w="sm" len="sm"/>
            <a:tailEnd type="none" w="sm" len="sm"/>
          </a:ln>
        </p:spPr>
      </p:sp>
      <p:sp>
        <p:nvSpPr>
          <p:cNvPr id="22" name="AutoShape 22"/>
          <p:cNvSpPr/>
          <p:nvPr/>
        </p:nvSpPr>
        <p:spPr>
          <a:xfrm flipH="1">
            <a:off x="2762057" y="17340832"/>
            <a:ext cx="2253930" cy="0"/>
          </a:xfrm>
          <a:prstGeom prst="line">
            <a:avLst/>
          </a:prstGeom>
          <a:ln w="38100" cap="flat">
            <a:solidFill>
              <a:srgbClr val="0069A4"/>
            </a:solidFill>
            <a:prstDash val="solid"/>
            <a:headEnd type="none" w="sm" len="sm"/>
            <a:tailEnd type="none" w="sm" len="sm"/>
          </a:ln>
        </p:spPr>
      </p:sp>
      <p:sp>
        <p:nvSpPr>
          <p:cNvPr id="23" name="Freeform 23"/>
          <p:cNvSpPr/>
          <p:nvPr/>
        </p:nvSpPr>
        <p:spPr>
          <a:xfrm>
            <a:off x="2801256" y="15031055"/>
            <a:ext cx="2214730" cy="1031419"/>
          </a:xfrm>
          <a:custGeom>
            <a:avLst/>
            <a:gdLst/>
            <a:ahLst/>
            <a:cxnLst/>
            <a:rect l="l" t="t" r="r" b="b"/>
            <a:pathLst>
              <a:path w="2214730" h="1031419">
                <a:moveTo>
                  <a:pt x="0" y="0"/>
                </a:moveTo>
                <a:lnTo>
                  <a:pt x="2214730" y="0"/>
                </a:lnTo>
                <a:lnTo>
                  <a:pt x="2214730" y="1031419"/>
                </a:lnTo>
                <a:lnTo>
                  <a:pt x="0" y="1031419"/>
                </a:lnTo>
                <a:lnTo>
                  <a:pt x="0" y="0"/>
                </a:lnTo>
                <a:close/>
              </a:path>
            </a:pathLst>
          </a:custGeom>
          <a:blipFill>
            <a:blip r:embed="rId5"/>
            <a:stretch>
              <a:fillRect l="-65164" t="-4590" r="-14328" b="-4590"/>
            </a:stretch>
          </a:blipFill>
        </p:spPr>
      </p:sp>
      <p:sp>
        <p:nvSpPr>
          <p:cNvPr id="24" name="AutoShape 24"/>
          <p:cNvSpPr/>
          <p:nvPr/>
        </p:nvSpPr>
        <p:spPr>
          <a:xfrm flipV="1">
            <a:off x="5015986" y="14988131"/>
            <a:ext cx="0" cy="2366436"/>
          </a:xfrm>
          <a:prstGeom prst="line">
            <a:avLst/>
          </a:prstGeom>
          <a:ln w="38100" cap="flat">
            <a:solidFill>
              <a:srgbClr val="0069A4"/>
            </a:solidFill>
            <a:prstDash val="solid"/>
            <a:headEnd type="none" w="sm" len="sm"/>
            <a:tailEnd type="none" w="sm" len="sm"/>
          </a:ln>
        </p:spPr>
      </p:sp>
      <p:grpSp>
        <p:nvGrpSpPr>
          <p:cNvPr id="25" name="Group 25"/>
          <p:cNvGrpSpPr/>
          <p:nvPr/>
        </p:nvGrpSpPr>
        <p:grpSpPr>
          <a:xfrm>
            <a:off x="5436762" y="3795656"/>
            <a:ext cx="4589986" cy="1973494"/>
            <a:chOff x="0" y="0"/>
            <a:chExt cx="1208885" cy="519768"/>
          </a:xfrm>
        </p:grpSpPr>
        <p:sp>
          <p:nvSpPr>
            <p:cNvPr id="26" name="Freeform 26"/>
            <p:cNvSpPr/>
            <p:nvPr/>
          </p:nvSpPr>
          <p:spPr>
            <a:xfrm>
              <a:off x="0" y="0"/>
              <a:ext cx="1208885" cy="519768"/>
            </a:xfrm>
            <a:custGeom>
              <a:avLst/>
              <a:gdLst/>
              <a:ahLst/>
              <a:cxnLst/>
              <a:rect l="l" t="t" r="r" b="b"/>
              <a:pathLst>
                <a:path w="1208885" h="519768">
                  <a:moveTo>
                    <a:pt x="0" y="0"/>
                  </a:moveTo>
                  <a:lnTo>
                    <a:pt x="1208885" y="0"/>
                  </a:lnTo>
                  <a:lnTo>
                    <a:pt x="1208885" y="519768"/>
                  </a:lnTo>
                  <a:lnTo>
                    <a:pt x="0" y="519768"/>
                  </a:lnTo>
                  <a:close/>
                </a:path>
              </a:pathLst>
            </a:custGeom>
            <a:solidFill>
              <a:srgbClr val="000000"/>
            </a:solidFill>
          </p:spPr>
        </p:sp>
        <p:sp>
          <p:nvSpPr>
            <p:cNvPr id="27" name="TextBox 27"/>
            <p:cNvSpPr txBox="1"/>
            <p:nvPr/>
          </p:nvSpPr>
          <p:spPr>
            <a:xfrm>
              <a:off x="0" y="-38100"/>
              <a:ext cx="1208885" cy="557868"/>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5436762" y="5755238"/>
            <a:ext cx="4589986" cy="1973494"/>
            <a:chOff x="0" y="0"/>
            <a:chExt cx="1208885" cy="519768"/>
          </a:xfrm>
        </p:grpSpPr>
        <p:sp>
          <p:nvSpPr>
            <p:cNvPr id="29" name="Freeform 29"/>
            <p:cNvSpPr/>
            <p:nvPr/>
          </p:nvSpPr>
          <p:spPr>
            <a:xfrm>
              <a:off x="0" y="0"/>
              <a:ext cx="1208885" cy="519768"/>
            </a:xfrm>
            <a:custGeom>
              <a:avLst/>
              <a:gdLst/>
              <a:ahLst/>
              <a:cxnLst/>
              <a:rect l="l" t="t" r="r" b="b"/>
              <a:pathLst>
                <a:path w="1208885" h="519768">
                  <a:moveTo>
                    <a:pt x="0" y="0"/>
                  </a:moveTo>
                  <a:lnTo>
                    <a:pt x="1208885" y="0"/>
                  </a:lnTo>
                  <a:lnTo>
                    <a:pt x="1208885" y="519768"/>
                  </a:lnTo>
                  <a:lnTo>
                    <a:pt x="0" y="519768"/>
                  </a:lnTo>
                  <a:close/>
                </a:path>
              </a:pathLst>
            </a:custGeom>
            <a:solidFill>
              <a:srgbClr val="000000"/>
            </a:solidFill>
          </p:spPr>
        </p:sp>
        <p:sp>
          <p:nvSpPr>
            <p:cNvPr id="30" name="TextBox 30"/>
            <p:cNvSpPr txBox="1"/>
            <p:nvPr/>
          </p:nvSpPr>
          <p:spPr>
            <a:xfrm>
              <a:off x="0" y="-38100"/>
              <a:ext cx="1208885" cy="557868"/>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5455732" y="7677736"/>
            <a:ext cx="4571015" cy="760928"/>
            <a:chOff x="0" y="0"/>
            <a:chExt cx="1203889" cy="200409"/>
          </a:xfrm>
        </p:grpSpPr>
        <p:sp>
          <p:nvSpPr>
            <p:cNvPr id="32" name="Freeform 32"/>
            <p:cNvSpPr/>
            <p:nvPr/>
          </p:nvSpPr>
          <p:spPr>
            <a:xfrm>
              <a:off x="0" y="0"/>
              <a:ext cx="1203889" cy="200409"/>
            </a:xfrm>
            <a:custGeom>
              <a:avLst/>
              <a:gdLst/>
              <a:ahLst/>
              <a:cxnLst/>
              <a:rect l="l" t="t" r="r" b="b"/>
              <a:pathLst>
                <a:path w="1203889" h="200409">
                  <a:moveTo>
                    <a:pt x="0" y="0"/>
                  </a:moveTo>
                  <a:lnTo>
                    <a:pt x="1203889" y="0"/>
                  </a:lnTo>
                  <a:lnTo>
                    <a:pt x="1203889" y="200409"/>
                  </a:lnTo>
                  <a:lnTo>
                    <a:pt x="0" y="200409"/>
                  </a:lnTo>
                  <a:close/>
                </a:path>
              </a:pathLst>
            </a:custGeom>
            <a:solidFill>
              <a:srgbClr val="F3C876"/>
            </a:solidFill>
          </p:spPr>
        </p:sp>
        <p:sp>
          <p:nvSpPr>
            <p:cNvPr id="33" name="TextBox 33"/>
            <p:cNvSpPr txBox="1"/>
            <p:nvPr/>
          </p:nvSpPr>
          <p:spPr>
            <a:xfrm>
              <a:off x="0" y="-38100"/>
              <a:ext cx="1203889" cy="238509"/>
            </a:xfrm>
            <a:prstGeom prst="rect">
              <a:avLst/>
            </a:prstGeom>
          </p:spPr>
          <p:txBody>
            <a:bodyPr lIns="50800" tIns="50800" rIns="50800" bIns="50800" rtlCol="0" anchor="ctr"/>
            <a:lstStyle/>
            <a:p>
              <a:pPr algn="ctr">
                <a:lnSpc>
                  <a:spcPts val="2659"/>
                </a:lnSpc>
                <a:spcBef>
                  <a:spcPct val="0"/>
                </a:spcBef>
              </a:pPr>
              <a:endParaRPr/>
            </a:p>
          </p:txBody>
        </p:sp>
      </p:grpSp>
      <p:sp>
        <p:nvSpPr>
          <p:cNvPr id="34" name="AutoShape 34"/>
          <p:cNvSpPr/>
          <p:nvPr/>
        </p:nvSpPr>
        <p:spPr>
          <a:xfrm flipV="1">
            <a:off x="7753328" y="5736631"/>
            <a:ext cx="0" cy="1970725"/>
          </a:xfrm>
          <a:prstGeom prst="line">
            <a:avLst/>
          </a:prstGeom>
          <a:ln w="38100" cap="flat">
            <a:solidFill>
              <a:srgbClr val="0069A4"/>
            </a:solidFill>
            <a:prstDash val="solid"/>
            <a:headEnd type="none" w="sm" len="sm"/>
            <a:tailEnd type="none" w="sm" len="sm"/>
          </a:ln>
        </p:spPr>
      </p:sp>
      <p:sp>
        <p:nvSpPr>
          <p:cNvPr id="35" name="AutoShape 35"/>
          <p:cNvSpPr/>
          <p:nvPr/>
        </p:nvSpPr>
        <p:spPr>
          <a:xfrm flipV="1">
            <a:off x="5436683" y="5736815"/>
            <a:ext cx="0" cy="2720899"/>
          </a:xfrm>
          <a:prstGeom prst="line">
            <a:avLst/>
          </a:prstGeom>
          <a:ln w="38100" cap="flat">
            <a:solidFill>
              <a:srgbClr val="0069A4"/>
            </a:solidFill>
            <a:prstDash val="solid"/>
            <a:headEnd type="none" w="sm" len="sm"/>
            <a:tailEnd type="none" w="sm" len="sm"/>
          </a:ln>
        </p:spPr>
      </p:sp>
      <p:sp>
        <p:nvSpPr>
          <p:cNvPr id="36" name="AutoShape 36"/>
          <p:cNvSpPr/>
          <p:nvPr/>
        </p:nvSpPr>
        <p:spPr>
          <a:xfrm flipV="1">
            <a:off x="10026747" y="5755681"/>
            <a:ext cx="0" cy="2702033"/>
          </a:xfrm>
          <a:prstGeom prst="line">
            <a:avLst/>
          </a:prstGeom>
          <a:ln w="38100" cap="flat">
            <a:solidFill>
              <a:srgbClr val="0069A4"/>
            </a:solidFill>
            <a:prstDash val="solid"/>
            <a:headEnd type="none" w="sm" len="sm"/>
            <a:tailEnd type="none" w="sm" len="sm"/>
          </a:ln>
        </p:spPr>
      </p:sp>
      <p:sp>
        <p:nvSpPr>
          <p:cNvPr id="37" name="AutoShape 37"/>
          <p:cNvSpPr/>
          <p:nvPr/>
        </p:nvSpPr>
        <p:spPr>
          <a:xfrm flipH="1">
            <a:off x="5436683" y="5736999"/>
            <a:ext cx="4609114" cy="18682"/>
          </a:xfrm>
          <a:prstGeom prst="line">
            <a:avLst/>
          </a:prstGeom>
          <a:ln w="38100" cap="flat">
            <a:solidFill>
              <a:srgbClr val="0069A4"/>
            </a:solidFill>
            <a:prstDash val="solid"/>
            <a:headEnd type="none" w="sm" len="sm"/>
            <a:tailEnd type="none" w="sm" len="sm"/>
          </a:ln>
        </p:spPr>
      </p:sp>
      <p:sp>
        <p:nvSpPr>
          <p:cNvPr id="38" name="AutoShape 38"/>
          <p:cNvSpPr/>
          <p:nvPr/>
        </p:nvSpPr>
        <p:spPr>
          <a:xfrm flipH="1" flipV="1">
            <a:off x="5436762" y="7698200"/>
            <a:ext cx="4609036" cy="9157"/>
          </a:xfrm>
          <a:prstGeom prst="line">
            <a:avLst/>
          </a:prstGeom>
          <a:ln w="38100" cap="flat">
            <a:solidFill>
              <a:srgbClr val="0069A4"/>
            </a:solidFill>
            <a:prstDash val="solid"/>
            <a:headEnd type="none" w="sm" len="sm"/>
            <a:tailEnd type="none" w="sm" len="sm"/>
          </a:ln>
        </p:spPr>
      </p:sp>
      <p:sp>
        <p:nvSpPr>
          <p:cNvPr id="39" name="AutoShape 39"/>
          <p:cNvSpPr/>
          <p:nvPr/>
        </p:nvSpPr>
        <p:spPr>
          <a:xfrm flipH="1">
            <a:off x="5417730" y="8457714"/>
            <a:ext cx="4628067" cy="0"/>
          </a:xfrm>
          <a:prstGeom prst="line">
            <a:avLst/>
          </a:prstGeom>
          <a:ln w="38100" cap="flat">
            <a:solidFill>
              <a:srgbClr val="0069A4"/>
            </a:solidFill>
            <a:prstDash val="solid"/>
            <a:headEnd type="none" w="sm" len="sm"/>
            <a:tailEnd type="none" w="sm" len="sm"/>
          </a:ln>
        </p:spPr>
      </p:sp>
      <p:grpSp>
        <p:nvGrpSpPr>
          <p:cNvPr id="40" name="Group 40"/>
          <p:cNvGrpSpPr/>
          <p:nvPr/>
        </p:nvGrpSpPr>
        <p:grpSpPr>
          <a:xfrm>
            <a:off x="98077" y="9344025"/>
            <a:ext cx="4954817" cy="449227"/>
            <a:chOff x="0" y="0"/>
            <a:chExt cx="1304972" cy="118315"/>
          </a:xfrm>
        </p:grpSpPr>
        <p:sp>
          <p:nvSpPr>
            <p:cNvPr id="41" name="Freeform 41"/>
            <p:cNvSpPr/>
            <p:nvPr/>
          </p:nvSpPr>
          <p:spPr>
            <a:xfrm>
              <a:off x="0" y="0"/>
              <a:ext cx="1304972" cy="118315"/>
            </a:xfrm>
            <a:custGeom>
              <a:avLst/>
              <a:gdLst/>
              <a:ahLst/>
              <a:cxnLst/>
              <a:rect l="l" t="t" r="r" b="b"/>
              <a:pathLst>
                <a:path w="1304972" h="118315">
                  <a:moveTo>
                    <a:pt x="0" y="0"/>
                  </a:moveTo>
                  <a:lnTo>
                    <a:pt x="1304972" y="0"/>
                  </a:lnTo>
                  <a:lnTo>
                    <a:pt x="1304972" y="118315"/>
                  </a:lnTo>
                  <a:lnTo>
                    <a:pt x="0" y="118315"/>
                  </a:lnTo>
                  <a:close/>
                </a:path>
              </a:pathLst>
            </a:custGeom>
            <a:solidFill>
              <a:srgbClr val="F3C876"/>
            </a:solidFill>
          </p:spPr>
        </p:sp>
        <p:sp>
          <p:nvSpPr>
            <p:cNvPr id="42" name="TextBox 42"/>
            <p:cNvSpPr txBox="1"/>
            <p:nvPr/>
          </p:nvSpPr>
          <p:spPr>
            <a:xfrm>
              <a:off x="0" y="-38100"/>
              <a:ext cx="1304972" cy="156415"/>
            </a:xfrm>
            <a:prstGeom prst="rect">
              <a:avLst/>
            </a:prstGeom>
          </p:spPr>
          <p:txBody>
            <a:bodyPr lIns="50800" tIns="50800" rIns="50800" bIns="50800" rtlCol="0" anchor="ctr"/>
            <a:lstStyle/>
            <a:p>
              <a:pPr algn="ctr">
                <a:lnSpc>
                  <a:spcPts val="2659"/>
                </a:lnSpc>
                <a:spcBef>
                  <a:spcPct val="0"/>
                </a:spcBef>
              </a:pPr>
              <a:endParaRPr/>
            </a:p>
          </p:txBody>
        </p:sp>
      </p:grpSp>
      <p:grpSp>
        <p:nvGrpSpPr>
          <p:cNvPr id="43" name="Group 43"/>
          <p:cNvGrpSpPr/>
          <p:nvPr/>
        </p:nvGrpSpPr>
        <p:grpSpPr>
          <a:xfrm>
            <a:off x="98077" y="3583474"/>
            <a:ext cx="4954817" cy="449227"/>
            <a:chOff x="0" y="0"/>
            <a:chExt cx="1304972" cy="118315"/>
          </a:xfrm>
        </p:grpSpPr>
        <p:sp>
          <p:nvSpPr>
            <p:cNvPr id="44" name="Freeform 44"/>
            <p:cNvSpPr/>
            <p:nvPr/>
          </p:nvSpPr>
          <p:spPr>
            <a:xfrm>
              <a:off x="0" y="0"/>
              <a:ext cx="1304972" cy="118315"/>
            </a:xfrm>
            <a:custGeom>
              <a:avLst/>
              <a:gdLst/>
              <a:ahLst/>
              <a:cxnLst/>
              <a:rect l="l" t="t" r="r" b="b"/>
              <a:pathLst>
                <a:path w="1304972" h="118315">
                  <a:moveTo>
                    <a:pt x="0" y="0"/>
                  </a:moveTo>
                  <a:lnTo>
                    <a:pt x="1304972" y="0"/>
                  </a:lnTo>
                  <a:lnTo>
                    <a:pt x="1304972" y="118315"/>
                  </a:lnTo>
                  <a:lnTo>
                    <a:pt x="0" y="118315"/>
                  </a:lnTo>
                  <a:close/>
                </a:path>
              </a:pathLst>
            </a:custGeom>
            <a:solidFill>
              <a:srgbClr val="F3C876"/>
            </a:solidFill>
          </p:spPr>
        </p:sp>
        <p:sp>
          <p:nvSpPr>
            <p:cNvPr id="45" name="TextBox 45"/>
            <p:cNvSpPr txBox="1"/>
            <p:nvPr/>
          </p:nvSpPr>
          <p:spPr>
            <a:xfrm>
              <a:off x="0" y="-38100"/>
              <a:ext cx="1304972" cy="156415"/>
            </a:xfrm>
            <a:prstGeom prst="rect">
              <a:avLst/>
            </a:prstGeom>
          </p:spPr>
          <p:txBody>
            <a:bodyPr lIns="50800" tIns="50800" rIns="50800" bIns="50800" rtlCol="0" anchor="ctr"/>
            <a:lstStyle/>
            <a:p>
              <a:pPr algn="ctr">
                <a:lnSpc>
                  <a:spcPts val="2659"/>
                </a:lnSpc>
                <a:spcBef>
                  <a:spcPct val="0"/>
                </a:spcBef>
              </a:pPr>
              <a:endParaRPr/>
            </a:p>
          </p:txBody>
        </p:sp>
      </p:grpSp>
      <p:grpSp>
        <p:nvGrpSpPr>
          <p:cNvPr id="46" name="Group 46"/>
          <p:cNvGrpSpPr/>
          <p:nvPr/>
        </p:nvGrpSpPr>
        <p:grpSpPr>
          <a:xfrm>
            <a:off x="98077" y="7566319"/>
            <a:ext cx="4954817" cy="449227"/>
            <a:chOff x="0" y="0"/>
            <a:chExt cx="1304972" cy="118315"/>
          </a:xfrm>
        </p:grpSpPr>
        <p:sp>
          <p:nvSpPr>
            <p:cNvPr id="47" name="Freeform 47"/>
            <p:cNvSpPr/>
            <p:nvPr/>
          </p:nvSpPr>
          <p:spPr>
            <a:xfrm>
              <a:off x="0" y="0"/>
              <a:ext cx="1304972" cy="118315"/>
            </a:xfrm>
            <a:custGeom>
              <a:avLst/>
              <a:gdLst/>
              <a:ahLst/>
              <a:cxnLst/>
              <a:rect l="l" t="t" r="r" b="b"/>
              <a:pathLst>
                <a:path w="1304972" h="118315">
                  <a:moveTo>
                    <a:pt x="0" y="0"/>
                  </a:moveTo>
                  <a:lnTo>
                    <a:pt x="1304972" y="0"/>
                  </a:lnTo>
                  <a:lnTo>
                    <a:pt x="1304972" y="118315"/>
                  </a:lnTo>
                  <a:lnTo>
                    <a:pt x="0" y="118315"/>
                  </a:lnTo>
                  <a:close/>
                </a:path>
              </a:pathLst>
            </a:custGeom>
            <a:solidFill>
              <a:srgbClr val="F3C876"/>
            </a:solidFill>
          </p:spPr>
        </p:sp>
        <p:sp>
          <p:nvSpPr>
            <p:cNvPr id="48" name="TextBox 48"/>
            <p:cNvSpPr txBox="1"/>
            <p:nvPr/>
          </p:nvSpPr>
          <p:spPr>
            <a:xfrm>
              <a:off x="0" y="-38100"/>
              <a:ext cx="1304972" cy="156415"/>
            </a:xfrm>
            <a:prstGeom prst="rect">
              <a:avLst/>
            </a:prstGeom>
          </p:spPr>
          <p:txBody>
            <a:bodyPr lIns="50800" tIns="50800" rIns="50800" bIns="50800" rtlCol="0" anchor="ctr"/>
            <a:lstStyle/>
            <a:p>
              <a:pPr algn="ctr">
                <a:lnSpc>
                  <a:spcPts val="2659"/>
                </a:lnSpc>
                <a:spcBef>
                  <a:spcPct val="0"/>
                </a:spcBef>
              </a:pPr>
              <a:endParaRPr/>
            </a:p>
          </p:txBody>
        </p:sp>
      </p:grpSp>
      <p:grpSp>
        <p:nvGrpSpPr>
          <p:cNvPr id="49" name="Group 49"/>
          <p:cNvGrpSpPr/>
          <p:nvPr/>
        </p:nvGrpSpPr>
        <p:grpSpPr>
          <a:xfrm>
            <a:off x="5194971" y="15251670"/>
            <a:ext cx="4954817" cy="449227"/>
            <a:chOff x="0" y="0"/>
            <a:chExt cx="1304972" cy="118315"/>
          </a:xfrm>
        </p:grpSpPr>
        <p:sp>
          <p:nvSpPr>
            <p:cNvPr id="50" name="Freeform 50"/>
            <p:cNvSpPr/>
            <p:nvPr/>
          </p:nvSpPr>
          <p:spPr>
            <a:xfrm>
              <a:off x="0" y="0"/>
              <a:ext cx="1304972" cy="118315"/>
            </a:xfrm>
            <a:custGeom>
              <a:avLst/>
              <a:gdLst/>
              <a:ahLst/>
              <a:cxnLst/>
              <a:rect l="l" t="t" r="r" b="b"/>
              <a:pathLst>
                <a:path w="1304972" h="118315">
                  <a:moveTo>
                    <a:pt x="0" y="0"/>
                  </a:moveTo>
                  <a:lnTo>
                    <a:pt x="1304972" y="0"/>
                  </a:lnTo>
                  <a:lnTo>
                    <a:pt x="1304972" y="118315"/>
                  </a:lnTo>
                  <a:lnTo>
                    <a:pt x="0" y="118315"/>
                  </a:lnTo>
                  <a:close/>
                </a:path>
              </a:pathLst>
            </a:custGeom>
            <a:solidFill>
              <a:srgbClr val="F3C876"/>
            </a:solidFill>
          </p:spPr>
        </p:sp>
        <p:sp>
          <p:nvSpPr>
            <p:cNvPr id="51" name="TextBox 51"/>
            <p:cNvSpPr txBox="1"/>
            <p:nvPr/>
          </p:nvSpPr>
          <p:spPr>
            <a:xfrm>
              <a:off x="0" y="-38100"/>
              <a:ext cx="1304972" cy="156415"/>
            </a:xfrm>
            <a:prstGeom prst="rect">
              <a:avLst/>
            </a:prstGeom>
          </p:spPr>
          <p:txBody>
            <a:bodyPr lIns="50800" tIns="50800" rIns="50800" bIns="50800" rtlCol="0" anchor="ctr"/>
            <a:lstStyle/>
            <a:p>
              <a:pPr algn="ctr">
                <a:lnSpc>
                  <a:spcPts val="2659"/>
                </a:lnSpc>
                <a:spcBef>
                  <a:spcPct val="0"/>
                </a:spcBef>
              </a:pPr>
              <a:endParaRPr/>
            </a:p>
          </p:txBody>
        </p:sp>
      </p:grpSp>
      <p:grpSp>
        <p:nvGrpSpPr>
          <p:cNvPr id="52" name="Group 52"/>
          <p:cNvGrpSpPr/>
          <p:nvPr/>
        </p:nvGrpSpPr>
        <p:grpSpPr>
          <a:xfrm>
            <a:off x="5143500" y="9846459"/>
            <a:ext cx="4954817" cy="449227"/>
            <a:chOff x="0" y="0"/>
            <a:chExt cx="1304972" cy="118315"/>
          </a:xfrm>
        </p:grpSpPr>
        <p:sp>
          <p:nvSpPr>
            <p:cNvPr id="53" name="Freeform 53"/>
            <p:cNvSpPr/>
            <p:nvPr/>
          </p:nvSpPr>
          <p:spPr>
            <a:xfrm>
              <a:off x="0" y="0"/>
              <a:ext cx="1304972" cy="118315"/>
            </a:xfrm>
            <a:custGeom>
              <a:avLst/>
              <a:gdLst/>
              <a:ahLst/>
              <a:cxnLst/>
              <a:rect l="l" t="t" r="r" b="b"/>
              <a:pathLst>
                <a:path w="1304972" h="118315">
                  <a:moveTo>
                    <a:pt x="0" y="0"/>
                  </a:moveTo>
                  <a:lnTo>
                    <a:pt x="1304972" y="0"/>
                  </a:lnTo>
                  <a:lnTo>
                    <a:pt x="1304972" y="118315"/>
                  </a:lnTo>
                  <a:lnTo>
                    <a:pt x="0" y="118315"/>
                  </a:lnTo>
                  <a:close/>
                </a:path>
              </a:pathLst>
            </a:custGeom>
            <a:solidFill>
              <a:srgbClr val="F3C876"/>
            </a:solidFill>
          </p:spPr>
        </p:sp>
        <p:sp>
          <p:nvSpPr>
            <p:cNvPr id="54" name="TextBox 54"/>
            <p:cNvSpPr txBox="1"/>
            <p:nvPr/>
          </p:nvSpPr>
          <p:spPr>
            <a:xfrm>
              <a:off x="0" y="-38100"/>
              <a:ext cx="1304972" cy="156415"/>
            </a:xfrm>
            <a:prstGeom prst="rect">
              <a:avLst/>
            </a:prstGeom>
          </p:spPr>
          <p:txBody>
            <a:bodyPr lIns="50800" tIns="50800" rIns="50800" bIns="50800" rtlCol="0" anchor="ctr"/>
            <a:lstStyle/>
            <a:p>
              <a:pPr algn="ctr">
                <a:lnSpc>
                  <a:spcPts val="2659"/>
                </a:lnSpc>
                <a:spcBef>
                  <a:spcPct val="0"/>
                </a:spcBef>
              </a:pPr>
              <a:endParaRPr/>
            </a:p>
          </p:txBody>
        </p:sp>
      </p:grpSp>
      <p:sp>
        <p:nvSpPr>
          <p:cNvPr id="55" name="Freeform 55"/>
          <p:cNvSpPr/>
          <p:nvPr/>
        </p:nvSpPr>
        <p:spPr>
          <a:xfrm rot="-1075300">
            <a:off x="7774859" y="5833938"/>
            <a:ext cx="2185735" cy="1871811"/>
          </a:xfrm>
          <a:custGeom>
            <a:avLst/>
            <a:gdLst/>
            <a:ahLst/>
            <a:cxnLst/>
            <a:rect l="l" t="t" r="r" b="b"/>
            <a:pathLst>
              <a:path w="2185735" h="1871811">
                <a:moveTo>
                  <a:pt x="0" y="0"/>
                </a:moveTo>
                <a:lnTo>
                  <a:pt x="2185735" y="0"/>
                </a:lnTo>
                <a:lnTo>
                  <a:pt x="2185735" y="1871811"/>
                </a:lnTo>
                <a:lnTo>
                  <a:pt x="0" y="1871811"/>
                </a:lnTo>
                <a:lnTo>
                  <a:pt x="0" y="0"/>
                </a:lnTo>
                <a:close/>
              </a:path>
            </a:pathLst>
          </a:custGeom>
          <a:blipFill>
            <a:blip r:embed="rId6"/>
            <a:stretch>
              <a:fillRect/>
            </a:stretch>
          </a:blipFill>
        </p:spPr>
      </p:sp>
      <p:sp>
        <p:nvSpPr>
          <p:cNvPr id="56" name="AutoShape 56"/>
          <p:cNvSpPr/>
          <p:nvPr/>
        </p:nvSpPr>
        <p:spPr>
          <a:xfrm flipV="1">
            <a:off x="7753328" y="3777049"/>
            <a:ext cx="0" cy="1970725"/>
          </a:xfrm>
          <a:prstGeom prst="line">
            <a:avLst/>
          </a:prstGeom>
          <a:ln w="38100" cap="flat">
            <a:solidFill>
              <a:srgbClr val="0069A4"/>
            </a:solidFill>
            <a:prstDash val="solid"/>
            <a:headEnd type="none" w="sm" len="sm"/>
            <a:tailEnd type="none" w="sm" len="sm"/>
          </a:ln>
        </p:spPr>
      </p:sp>
      <p:sp>
        <p:nvSpPr>
          <p:cNvPr id="57" name="AutoShape 57"/>
          <p:cNvSpPr/>
          <p:nvPr/>
        </p:nvSpPr>
        <p:spPr>
          <a:xfrm flipV="1">
            <a:off x="5436683" y="3777233"/>
            <a:ext cx="0" cy="2720899"/>
          </a:xfrm>
          <a:prstGeom prst="line">
            <a:avLst/>
          </a:prstGeom>
          <a:ln w="38100" cap="flat">
            <a:solidFill>
              <a:srgbClr val="0069A4"/>
            </a:solidFill>
            <a:prstDash val="solid"/>
            <a:headEnd type="none" w="sm" len="sm"/>
            <a:tailEnd type="none" w="sm" len="sm"/>
          </a:ln>
        </p:spPr>
      </p:sp>
      <p:sp>
        <p:nvSpPr>
          <p:cNvPr id="58" name="AutoShape 58"/>
          <p:cNvSpPr/>
          <p:nvPr/>
        </p:nvSpPr>
        <p:spPr>
          <a:xfrm flipV="1">
            <a:off x="10026747" y="3796099"/>
            <a:ext cx="0" cy="2702033"/>
          </a:xfrm>
          <a:prstGeom prst="line">
            <a:avLst/>
          </a:prstGeom>
          <a:ln w="38100" cap="flat">
            <a:solidFill>
              <a:srgbClr val="0069A4"/>
            </a:solidFill>
            <a:prstDash val="solid"/>
            <a:headEnd type="none" w="sm" len="sm"/>
            <a:tailEnd type="none" w="sm" len="sm"/>
          </a:ln>
        </p:spPr>
      </p:sp>
      <p:sp>
        <p:nvSpPr>
          <p:cNvPr id="59" name="AutoShape 59"/>
          <p:cNvSpPr/>
          <p:nvPr/>
        </p:nvSpPr>
        <p:spPr>
          <a:xfrm flipH="1">
            <a:off x="5436683" y="3777417"/>
            <a:ext cx="4609114" cy="18682"/>
          </a:xfrm>
          <a:prstGeom prst="line">
            <a:avLst/>
          </a:prstGeom>
          <a:ln w="38100" cap="flat">
            <a:solidFill>
              <a:srgbClr val="0069A4"/>
            </a:solidFill>
            <a:prstDash val="solid"/>
            <a:headEnd type="none" w="sm" len="sm"/>
            <a:tailEnd type="none" w="sm" len="sm"/>
          </a:ln>
        </p:spPr>
      </p:sp>
      <p:sp>
        <p:nvSpPr>
          <p:cNvPr id="60" name="Freeform 60"/>
          <p:cNvSpPr/>
          <p:nvPr/>
        </p:nvSpPr>
        <p:spPr>
          <a:xfrm rot="-1090753">
            <a:off x="5370904" y="3980804"/>
            <a:ext cx="2225903" cy="1747485"/>
          </a:xfrm>
          <a:custGeom>
            <a:avLst/>
            <a:gdLst/>
            <a:ahLst/>
            <a:cxnLst/>
            <a:rect l="l" t="t" r="r" b="b"/>
            <a:pathLst>
              <a:path w="2225903" h="1747485">
                <a:moveTo>
                  <a:pt x="0" y="0"/>
                </a:moveTo>
                <a:lnTo>
                  <a:pt x="2225903" y="0"/>
                </a:lnTo>
                <a:lnTo>
                  <a:pt x="2225903" y="1747484"/>
                </a:lnTo>
                <a:lnTo>
                  <a:pt x="0" y="1747484"/>
                </a:lnTo>
                <a:lnTo>
                  <a:pt x="0" y="0"/>
                </a:lnTo>
                <a:close/>
              </a:path>
            </a:pathLst>
          </a:custGeom>
          <a:blipFill>
            <a:blip r:embed="rId7"/>
            <a:stretch>
              <a:fillRect/>
            </a:stretch>
          </a:blipFill>
        </p:spPr>
      </p:sp>
      <p:sp>
        <p:nvSpPr>
          <p:cNvPr id="61" name="Freeform 61"/>
          <p:cNvSpPr/>
          <p:nvPr/>
        </p:nvSpPr>
        <p:spPr>
          <a:xfrm rot="-1347659">
            <a:off x="7800794" y="3910203"/>
            <a:ext cx="2062894" cy="1775382"/>
          </a:xfrm>
          <a:custGeom>
            <a:avLst/>
            <a:gdLst/>
            <a:ahLst/>
            <a:cxnLst/>
            <a:rect l="l" t="t" r="r" b="b"/>
            <a:pathLst>
              <a:path w="2062894" h="1775382">
                <a:moveTo>
                  <a:pt x="0" y="0"/>
                </a:moveTo>
                <a:lnTo>
                  <a:pt x="2062893" y="0"/>
                </a:lnTo>
                <a:lnTo>
                  <a:pt x="2062893" y="1775382"/>
                </a:lnTo>
                <a:lnTo>
                  <a:pt x="0" y="1775382"/>
                </a:lnTo>
                <a:lnTo>
                  <a:pt x="0" y="0"/>
                </a:lnTo>
                <a:close/>
              </a:path>
            </a:pathLst>
          </a:custGeom>
          <a:blipFill>
            <a:blip r:embed="rId8"/>
            <a:stretch>
              <a:fillRect/>
            </a:stretch>
          </a:blipFill>
        </p:spPr>
      </p:sp>
      <p:sp>
        <p:nvSpPr>
          <p:cNvPr id="62" name="Freeform 62"/>
          <p:cNvSpPr/>
          <p:nvPr/>
        </p:nvSpPr>
        <p:spPr>
          <a:xfrm rot="-1348896">
            <a:off x="5603726" y="5739970"/>
            <a:ext cx="2243589" cy="1892708"/>
          </a:xfrm>
          <a:custGeom>
            <a:avLst/>
            <a:gdLst/>
            <a:ahLst/>
            <a:cxnLst/>
            <a:rect l="l" t="t" r="r" b="b"/>
            <a:pathLst>
              <a:path w="2243589" h="1892708">
                <a:moveTo>
                  <a:pt x="0" y="0"/>
                </a:moveTo>
                <a:lnTo>
                  <a:pt x="2243589" y="0"/>
                </a:lnTo>
                <a:lnTo>
                  <a:pt x="2243589" y="1892708"/>
                </a:lnTo>
                <a:lnTo>
                  <a:pt x="0" y="1892708"/>
                </a:lnTo>
                <a:lnTo>
                  <a:pt x="0" y="0"/>
                </a:lnTo>
                <a:close/>
              </a:path>
            </a:pathLst>
          </a:custGeom>
          <a:blipFill>
            <a:blip r:embed="rId9"/>
            <a:stretch>
              <a:fillRect/>
            </a:stretch>
          </a:blipFill>
        </p:spPr>
      </p:sp>
      <p:sp>
        <p:nvSpPr>
          <p:cNvPr id="63" name="AutoShape 63"/>
          <p:cNvSpPr/>
          <p:nvPr/>
        </p:nvSpPr>
        <p:spPr>
          <a:xfrm flipH="1">
            <a:off x="2800115" y="16086532"/>
            <a:ext cx="2234920" cy="1"/>
          </a:xfrm>
          <a:prstGeom prst="line">
            <a:avLst/>
          </a:prstGeom>
          <a:ln w="38100" cap="flat">
            <a:solidFill>
              <a:srgbClr val="0069A4"/>
            </a:solidFill>
            <a:prstDash val="solid"/>
            <a:headEnd type="none" w="sm" len="sm"/>
            <a:tailEnd type="none" w="sm" len="sm"/>
          </a:ln>
        </p:spPr>
      </p:sp>
      <p:sp>
        <p:nvSpPr>
          <p:cNvPr id="64" name="TextBox 64"/>
          <p:cNvSpPr txBox="1"/>
          <p:nvPr/>
        </p:nvSpPr>
        <p:spPr>
          <a:xfrm>
            <a:off x="338398" y="2214753"/>
            <a:ext cx="9713146" cy="1290320"/>
          </a:xfrm>
          <a:prstGeom prst="rect">
            <a:avLst/>
          </a:prstGeom>
        </p:spPr>
        <p:txBody>
          <a:bodyPr lIns="0" tIns="0" rIns="0" bIns="0" rtlCol="0" anchor="t">
            <a:spAutoFit/>
          </a:bodyPr>
          <a:lstStyle/>
          <a:p>
            <a:pPr algn="ctr">
              <a:lnSpc>
                <a:spcPts val="2659"/>
              </a:lnSpc>
            </a:pPr>
            <a:r>
              <a:rPr lang="en-US" sz="1899">
                <a:solidFill>
                  <a:srgbClr val="000000"/>
                </a:solidFill>
                <a:latin typeface="Arial Bold"/>
              </a:rPr>
              <a:t>¹Arthur Garbinato Guidi; ¹Henrique de Rocco Echeverria; ²Larissa Bowens; ²Willian Ribeiro; ²Igor Carvalho Araújo; ²Gustavo da Silva Lima.</a:t>
            </a:r>
          </a:p>
          <a:p>
            <a:pPr algn="ctr">
              <a:lnSpc>
                <a:spcPts val="2279"/>
              </a:lnSpc>
            </a:pPr>
            <a:r>
              <a:rPr lang="en-US" sz="1899">
                <a:solidFill>
                  <a:srgbClr val="000000"/>
                </a:solidFill>
                <a:latin typeface="Arial"/>
              </a:rPr>
              <a:t>¹Acadêmico da Universidade do Vale do Itajaí/UNIVALI; </a:t>
            </a:r>
          </a:p>
          <a:p>
            <a:pPr algn="ctr">
              <a:lnSpc>
                <a:spcPts val="2279"/>
              </a:lnSpc>
            </a:pPr>
            <a:r>
              <a:rPr lang="en-US" sz="1899">
                <a:solidFill>
                  <a:srgbClr val="000000"/>
                </a:solidFill>
                <a:latin typeface="Arial"/>
              </a:rPr>
              <a:t>²Oftalmologista em Oftalmos - Balneário Camboriú </a:t>
            </a:r>
          </a:p>
        </p:txBody>
      </p:sp>
      <p:sp>
        <p:nvSpPr>
          <p:cNvPr id="65" name="TextBox 65"/>
          <p:cNvSpPr txBox="1"/>
          <p:nvPr/>
        </p:nvSpPr>
        <p:spPr>
          <a:xfrm>
            <a:off x="149430" y="9313827"/>
            <a:ext cx="3386939" cy="479425"/>
          </a:xfrm>
          <a:prstGeom prst="rect">
            <a:avLst/>
          </a:prstGeom>
        </p:spPr>
        <p:txBody>
          <a:bodyPr lIns="0" tIns="0" rIns="0" bIns="0" rtlCol="0" anchor="t">
            <a:spAutoFit/>
          </a:bodyPr>
          <a:lstStyle/>
          <a:p>
            <a:pPr algn="just">
              <a:lnSpc>
                <a:spcPts val="3500"/>
              </a:lnSpc>
            </a:pPr>
            <a:r>
              <a:rPr lang="en-US" sz="2500">
                <a:solidFill>
                  <a:srgbClr val="000000"/>
                </a:solidFill>
                <a:latin typeface="Arial"/>
              </a:rPr>
              <a:t>RESULTADOS</a:t>
            </a:r>
          </a:p>
        </p:txBody>
      </p:sp>
      <p:sp>
        <p:nvSpPr>
          <p:cNvPr id="66" name="TextBox 66"/>
          <p:cNvSpPr txBox="1"/>
          <p:nvPr/>
        </p:nvSpPr>
        <p:spPr>
          <a:xfrm>
            <a:off x="139072" y="7563144"/>
            <a:ext cx="4274665" cy="479425"/>
          </a:xfrm>
          <a:prstGeom prst="rect">
            <a:avLst/>
          </a:prstGeom>
        </p:spPr>
        <p:txBody>
          <a:bodyPr lIns="0" tIns="0" rIns="0" bIns="0" rtlCol="0" anchor="t">
            <a:spAutoFit/>
          </a:bodyPr>
          <a:lstStyle/>
          <a:p>
            <a:pPr algn="just">
              <a:lnSpc>
                <a:spcPts val="3500"/>
              </a:lnSpc>
            </a:pPr>
            <a:r>
              <a:rPr lang="en-US" sz="2500">
                <a:solidFill>
                  <a:srgbClr val="000000"/>
                </a:solidFill>
                <a:latin typeface="Arial"/>
              </a:rPr>
              <a:t>MÉTODOS</a:t>
            </a:r>
          </a:p>
        </p:txBody>
      </p:sp>
      <p:sp>
        <p:nvSpPr>
          <p:cNvPr id="67" name="TextBox 67"/>
          <p:cNvSpPr txBox="1"/>
          <p:nvPr/>
        </p:nvSpPr>
        <p:spPr>
          <a:xfrm>
            <a:off x="155661" y="1251537"/>
            <a:ext cx="10039899" cy="1038225"/>
          </a:xfrm>
          <a:prstGeom prst="rect">
            <a:avLst/>
          </a:prstGeom>
        </p:spPr>
        <p:txBody>
          <a:bodyPr lIns="0" tIns="0" rIns="0" bIns="0" rtlCol="0" anchor="t">
            <a:spAutoFit/>
          </a:bodyPr>
          <a:lstStyle/>
          <a:p>
            <a:pPr algn="ctr">
              <a:lnSpc>
                <a:spcPts val="3840"/>
              </a:lnSpc>
            </a:pPr>
            <a:r>
              <a:rPr lang="en-US" sz="3200">
                <a:solidFill>
                  <a:srgbClr val="000000"/>
                </a:solidFill>
                <a:latin typeface="Arial Bold"/>
              </a:rPr>
              <a:t>OCLUSÃO ARTERIAL DA RETINA APÓS IMPLANTE HORMONAL SUBDÉRMICO: RELATO DE CASO</a:t>
            </a:r>
          </a:p>
        </p:txBody>
      </p:sp>
      <p:sp>
        <p:nvSpPr>
          <p:cNvPr id="68" name="TextBox 68"/>
          <p:cNvSpPr txBox="1"/>
          <p:nvPr/>
        </p:nvSpPr>
        <p:spPr>
          <a:xfrm>
            <a:off x="5266847" y="15221290"/>
            <a:ext cx="4546092" cy="479607"/>
          </a:xfrm>
          <a:prstGeom prst="rect">
            <a:avLst/>
          </a:prstGeom>
        </p:spPr>
        <p:txBody>
          <a:bodyPr lIns="0" tIns="0" rIns="0" bIns="0" rtlCol="0" anchor="t">
            <a:spAutoFit/>
          </a:bodyPr>
          <a:lstStyle/>
          <a:p>
            <a:pPr algn="just">
              <a:lnSpc>
                <a:spcPts val="3500"/>
              </a:lnSpc>
            </a:pPr>
            <a:r>
              <a:rPr lang="en-US" sz="2500">
                <a:solidFill>
                  <a:srgbClr val="000000"/>
                </a:solidFill>
                <a:latin typeface="Arial"/>
              </a:rPr>
              <a:t>REFERÊNCIAS</a:t>
            </a:r>
          </a:p>
        </p:txBody>
      </p:sp>
      <p:sp>
        <p:nvSpPr>
          <p:cNvPr id="69" name="TextBox 69"/>
          <p:cNvSpPr txBox="1"/>
          <p:nvPr/>
        </p:nvSpPr>
        <p:spPr>
          <a:xfrm>
            <a:off x="5143500" y="9816261"/>
            <a:ext cx="4424323" cy="479425"/>
          </a:xfrm>
          <a:prstGeom prst="rect">
            <a:avLst/>
          </a:prstGeom>
        </p:spPr>
        <p:txBody>
          <a:bodyPr lIns="0" tIns="0" rIns="0" bIns="0" rtlCol="0" anchor="t">
            <a:spAutoFit/>
          </a:bodyPr>
          <a:lstStyle/>
          <a:p>
            <a:pPr algn="just">
              <a:lnSpc>
                <a:spcPts val="3500"/>
              </a:lnSpc>
            </a:pPr>
            <a:r>
              <a:rPr lang="en-US" sz="2500">
                <a:solidFill>
                  <a:srgbClr val="000000"/>
                </a:solidFill>
                <a:latin typeface="Arial"/>
              </a:rPr>
              <a:t>CONCLUSÕES</a:t>
            </a:r>
          </a:p>
        </p:txBody>
      </p:sp>
      <p:sp>
        <p:nvSpPr>
          <p:cNvPr id="70" name="TextBox 70"/>
          <p:cNvSpPr txBox="1"/>
          <p:nvPr/>
        </p:nvSpPr>
        <p:spPr>
          <a:xfrm>
            <a:off x="193720" y="14637032"/>
            <a:ext cx="755303" cy="257175"/>
          </a:xfrm>
          <a:prstGeom prst="rect">
            <a:avLst/>
          </a:prstGeom>
        </p:spPr>
        <p:txBody>
          <a:bodyPr lIns="0" tIns="0" rIns="0" bIns="0" rtlCol="0" anchor="t">
            <a:spAutoFit/>
          </a:bodyPr>
          <a:lstStyle/>
          <a:p>
            <a:pPr algn="ctr">
              <a:lnSpc>
                <a:spcPts val="2100"/>
              </a:lnSpc>
            </a:pPr>
            <a:r>
              <a:rPr lang="en-US" sz="1500">
                <a:solidFill>
                  <a:srgbClr val="000000"/>
                </a:solidFill>
                <a:latin typeface="Open Sans Bold"/>
              </a:rPr>
              <a:t>Figura 1</a:t>
            </a:r>
          </a:p>
        </p:txBody>
      </p:sp>
      <p:sp>
        <p:nvSpPr>
          <p:cNvPr id="71" name="TextBox 71"/>
          <p:cNvSpPr txBox="1"/>
          <p:nvPr/>
        </p:nvSpPr>
        <p:spPr>
          <a:xfrm>
            <a:off x="2781066" y="14637032"/>
            <a:ext cx="755303" cy="257175"/>
          </a:xfrm>
          <a:prstGeom prst="rect">
            <a:avLst/>
          </a:prstGeom>
        </p:spPr>
        <p:txBody>
          <a:bodyPr lIns="0" tIns="0" rIns="0" bIns="0" rtlCol="0" anchor="t">
            <a:spAutoFit/>
          </a:bodyPr>
          <a:lstStyle/>
          <a:p>
            <a:pPr algn="ctr">
              <a:lnSpc>
                <a:spcPts val="2100"/>
              </a:lnSpc>
            </a:pPr>
            <a:r>
              <a:rPr lang="en-US" sz="1500">
                <a:solidFill>
                  <a:srgbClr val="000000"/>
                </a:solidFill>
                <a:latin typeface="Open Sans Bold"/>
              </a:rPr>
              <a:t>Figura 2</a:t>
            </a:r>
          </a:p>
        </p:txBody>
      </p:sp>
      <p:sp>
        <p:nvSpPr>
          <p:cNvPr id="72" name="TextBox 72"/>
          <p:cNvSpPr txBox="1"/>
          <p:nvPr/>
        </p:nvSpPr>
        <p:spPr>
          <a:xfrm>
            <a:off x="5417730" y="3477888"/>
            <a:ext cx="755303" cy="257175"/>
          </a:xfrm>
          <a:prstGeom prst="rect">
            <a:avLst/>
          </a:prstGeom>
        </p:spPr>
        <p:txBody>
          <a:bodyPr lIns="0" tIns="0" rIns="0" bIns="0" rtlCol="0" anchor="t">
            <a:spAutoFit/>
          </a:bodyPr>
          <a:lstStyle/>
          <a:p>
            <a:pPr algn="ctr">
              <a:lnSpc>
                <a:spcPts val="2100"/>
              </a:lnSpc>
            </a:pPr>
            <a:r>
              <a:rPr lang="en-US" sz="1500">
                <a:solidFill>
                  <a:srgbClr val="000000"/>
                </a:solidFill>
                <a:latin typeface="Open Sans Bold"/>
              </a:rPr>
              <a:t>Figura 3</a:t>
            </a:r>
          </a:p>
        </p:txBody>
      </p:sp>
      <p:sp>
        <p:nvSpPr>
          <p:cNvPr id="73" name="TextBox 73"/>
          <p:cNvSpPr txBox="1"/>
          <p:nvPr/>
        </p:nvSpPr>
        <p:spPr>
          <a:xfrm>
            <a:off x="5477684" y="7747782"/>
            <a:ext cx="4492653" cy="645795"/>
          </a:xfrm>
          <a:prstGeom prst="rect">
            <a:avLst/>
          </a:prstGeom>
        </p:spPr>
        <p:txBody>
          <a:bodyPr lIns="0" tIns="0" rIns="0" bIns="0" rtlCol="0" anchor="t">
            <a:spAutoFit/>
          </a:bodyPr>
          <a:lstStyle/>
          <a:p>
            <a:pPr>
              <a:lnSpc>
                <a:spcPts val="1679"/>
              </a:lnSpc>
            </a:pPr>
            <a:r>
              <a:rPr lang="en-US" sz="1199">
                <a:solidFill>
                  <a:srgbClr val="000000"/>
                </a:solidFill>
                <a:latin typeface="Arial"/>
              </a:rPr>
              <a:t>Angiofluoresceinografia de olho direito. Fase arterial (A), fase arterio-venosa precoce(B), fase arterio-venosa tardia (C) e fase tardia (D).</a:t>
            </a:r>
          </a:p>
        </p:txBody>
      </p:sp>
      <p:sp>
        <p:nvSpPr>
          <p:cNvPr id="74" name="TextBox 74"/>
          <p:cNvSpPr txBox="1"/>
          <p:nvPr/>
        </p:nvSpPr>
        <p:spPr>
          <a:xfrm>
            <a:off x="234022" y="16906546"/>
            <a:ext cx="1956494" cy="400685"/>
          </a:xfrm>
          <a:prstGeom prst="rect">
            <a:avLst/>
          </a:prstGeom>
        </p:spPr>
        <p:txBody>
          <a:bodyPr lIns="0" tIns="0" rIns="0" bIns="0" rtlCol="0" anchor="t">
            <a:spAutoFit/>
          </a:bodyPr>
          <a:lstStyle/>
          <a:p>
            <a:pPr>
              <a:lnSpc>
                <a:spcPts val="1539"/>
              </a:lnSpc>
            </a:pPr>
            <a:r>
              <a:rPr lang="en-US" sz="1099">
                <a:solidFill>
                  <a:srgbClr val="000000"/>
                </a:solidFill>
                <a:latin typeface="Arial"/>
              </a:rPr>
              <a:t>Fundoscopia de olho direito exibindo exsudato algodonoso</a:t>
            </a:r>
          </a:p>
        </p:txBody>
      </p:sp>
      <p:sp>
        <p:nvSpPr>
          <p:cNvPr id="75" name="TextBox 75"/>
          <p:cNvSpPr txBox="1"/>
          <p:nvPr/>
        </p:nvSpPr>
        <p:spPr>
          <a:xfrm>
            <a:off x="2810742" y="16923576"/>
            <a:ext cx="1895792" cy="210185"/>
          </a:xfrm>
          <a:prstGeom prst="rect">
            <a:avLst/>
          </a:prstGeom>
        </p:spPr>
        <p:txBody>
          <a:bodyPr lIns="0" tIns="0" rIns="0" bIns="0" rtlCol="0" anchor="t">
            <a:spAutoFit/>
          </a:bodyPr>
          <a:lstStyle/>
          <a:p>
            <a:pPr>
              <a:lnSpc>
                <a:spcPts val="1539"/>
              </a:lnSpc>
            </a:pPr>
            <a:r>
              <a:rPr lang="en-US" sz="1099">
                <a:solidFill>
                  <a:srgbClr val="000000"/>
                </a:solidFill>
                <a:latin typeface="Arial"/>
              </a:rPr>
              <a:t>OCT de olho direito</a:t>
            </a:r>
          </a:p>
        </p:txBody>
      </p:sp>
      <p:sp>
        <p:nvSpPr>
          <p:cNvPr id="76" name="TextBox 76"/>
          <p:cNvSpPr txBox="1"/>
          <p:nvPr/>
        </p:nvSpPr>
        <p:spPr>
          <a:xfrm>
            <a:off x="139072" y="3515988"/>
            <a:ext cx="4645153" cy="479425"/>
          </a:xfrm>
          <a:prstGeom prst="rect">
            <a:avLst/>
          </a:prstGeom>
        </p:spPr>
        <p:txBody>
          <a:bodyPr lIns="0" tIns="0" rIns="0" bIns="0" rtlCol="0" anchor="t">
            <a:spAutoFit/>
          </a:bodyPr>
          <a:lstStyle/>
          <a:p>
            <a:pPr algn="just">
              <a:lnSpc>
                <a:spcPts val="3500"/>
              </a:lnSpc>
            </a:pPr>
            <a:r>
              <a:rPr lang="en-US" sz="2500">
                <a:solidFill>
                  <a:srgbClr val="000000"/>
                </a:solidFill>
                <a:latin typeface="Arial"/>
              </a:rPr>
              <a:t>INTRODUÇÃO </a:t>
            </a:r>
          </a:p>
        </p:txBody>
      </p:sp>
      <p:sp>
        <p:nvSpPr>
          <p:cNvPr id="77" name="TextBox 77"/>
          <p:cNvSpPr txBox="1"/>
          <p:nvPr/>
        </p:nvSpPr>
        <p:spPr>
          <a:xfrm>
            <a:off x="5172919" y="10251805"/>
            <a:ext cx="4954817" cy="5212709"/>
          </a:xfrm>
          <a:prstGeom prst="rect">
            <a:avLst/>
          </a:prstGeom>
        </p:spPr>
        <p:txBody>
          <a:bodyPr lIns="0" tIns="0" rIns="0" bIns="0" rtlCol="0" anchor="t">
            <a:spAutoFit/>
          </a:bodyPr>
          <a:lstStyle/>
          <a:p>
            <a:pPr algn="just">
              <a:lnSpc>
                <a:spcPts val="1679"/>
              </a:lnSpc>
            </a:pPr>
            <a:r>
              <a:rPr lang="en-US" sz="1200" dirty="0">
                <a:solidFill>
                  <a:srgbClr val="000000"/>
                </a:solidFill>
                <a:latin typeface="Arial"/>
              </a:rPr>
              <a:t> As </a:t>
            </a:r>
            <a:r>
              <a:rPr lang="en-US" sz="1200" dirty="0" err="1">
                <a:solidFill>
                  <a:srgbClr val="000000"/>
                </a:solidFill>
                <a:latin typeface="Arial"/>
              </a:rPr>
              <a:t>lesões</a:t>
            </a:r>
            <a:r>
              <a:rPr lang="en-US" sz="1200" dirty="0">
                <a:solidFill>
                  <a:srgbClr val="000000"/>
                </a:solidFill>
                <a:latin typeface="Arial"/>
              </a:rPr>
              <a:t> </a:t>
            </a:r>
            <a:r>
              <a:rPr lang="en-US" sz="1200" dirty="0" err="1">
                <a:solidFill>
                  <a:srgbClr val="000000"/>
                </a:solidFill>
                <a:latin typeface="Arial"/>
              </a:rPr>
              <a:t>vasculares</a:t>
            </a:r>
            <a:r>
              <a:rPr lang="en-US" sz="1200" dirty="0">
                <a:solidFill>
                  <a:srgbClr val="000000"/>
                </a:solidFill>
                <a:latin typeface="Arial"/>
              </a:rPr>
              <a:t> da retina </a:t>
            </a:r>
            <a:r>
              <a:rPr lang="en-US" sz="1200" dirty="0" err="1">
                <a:solidFill>
                  <a:srgbClr val="000000"/>
                </a:solidFill>
                <a:latin typeface="Arial"/>
              </a:rPr>
              <a:t>dividem</a:t>
            </a:r>
            <a:r>
              <a:rPr lang="en-US" sz="1200" dirty="0">
                <a:solidFill>
                  <a:srgbClr val="000000"/>
                </a:solidFill>
                <a:latin typeface="Arial"/>
              </a:rPr>
              <a:t> os </a:t>
            </a:r>
            <a:r>
              <a:rPr lang="en-US" sz="1200" dirty="0" err="1">
                <a:solidFill>
                  <a:srgbClr val="000000"/>
                </a:solidFill>
                <a:latin typeface="Arial"/>
              </a:rPr>
              <a:t>fatores</a:t>
            </a:r>
            <a:r>
              <a:rPr lang="en-US" sz="1200" dirty="0">
                <a:solidFill>
                  <a:srgbClr val="000000"/>
                </a:solidFill>
                <a:latin typeface="Arial"/>
              </a:rPr>
              <a:t> de </a:t>
            </a:r>
            <a:r>
              <a:rPr lang="en-US" sz="1200" dirty="0" err="1">
                <a:solidFill>
                  <a:srgbClr val="000000"/>
                </a:solidFill>
                <a:latin typeface="Arial"/>
              </a:rPr>
              <a:t>risco</a:t>
            </a:r>
            <a:r>
              <a:rPr lang="en-US" sz="1200" dirty="0">
                <a:solidFill>
                  <a:srgbClr val="000000"/>
                </a:solidFill>
                <a:latin typeface="Arial"/>
              </a:rPr>
              <a:t> </a:t>
            </a:r>
            <a:r>
              <a:rPr lang="en-US" sz="1200" dirty="0" err="1">
                <a:solidFill>
                  <a:srgbClr val="000000"/>
                </a:solidFill>
                <a:latin typeface="Arial"/>
              </a:rPr>
              <a:t>semelhantes</a:t>
            </a:r>
            <a:r>
              <a:rPr lang="en-US" sz="1200" dirty="0">
                <a:solidFill>
                  <a:srgbClr val="000000"/>
                </a:solidFill>
                <a:latin typeface="Arial"/>
              </a:rPr>
              <a:t> </a:t>
            </a:r>
            <a:r>
              <a:rPr lang="en-US" sz="1200" dirty="0" err="1">
                <a:solidFill>
                  <a:srgbClr val="000000"/>
                </a:solidFill>
                <a:latin typeface="Arial"/>
              </a:rPr>
              <a:t>às</a:t>
            </a:r>
            <a:r>
              <a:rPr lang="en-US" sz="1200" dirty="0">
                <a:solidFill>
                  <a:srgbClr val="000000"/>
                </a:solidFill>
                <a:latin typeface="Arial"/>
              </a:rPr>
              <a:t> </a:t>
            </a:r>
            <a:r>
              <a:rPr lang="en-US" sz="1200" dirty="0" err="1">
                <a:solidFill>
                  <a:srgbClr val="000000"/>
                </a:solidFill>
                <a:latin typeface="Arial"/>
              </a:rPr>
              <a:t>doenças</a:t>
            </a:r>
            <a:r>
              <a:rPr lang="en-US" sz="1200" dirty="0">
                <a:solidFill>
                  <a:srgbClr val="000000"/>
                </a:solidFill>
                <a:latin typeface="Arial"/>
              </a:rPr>
              <a:t> </a:t>
            </a:r>
            <a:r>
              <a:rPr lang="en-US" sz="1200" dirty="0" err="1">
                <a:solidFill>
                  <a:srgbClr val="000000"/>
                </a:solidFill>
                <a:latin typeface="Arial"/>
              </a:rPr>
              <a:t>cardiovasculares</a:t>
            </a:r>
            <a:r>
              <a:rPr lang="en-US" sz="1200" dirty="0">
                <a:solidFill>
                  <a:srgbClr val="000000"/>
                </a:solidFill>
                <a:latin typeface="Arial"/>
              </a:rPr>
              <a:t> e </a:t>
            </a:r>
            <a:r>
              <a:rPr lang="en-US" sz="1200" dirty="0" err="1">
                <a:solidFill>
                  <a:srgbClr val="000000"/>
                </a:solidFill>
                <a:latin typeface="Arial"/>
              </a:rPr>
              <a:t>cerebrovasculares</a:t>
            </a:r>
            <a:r>
              <a:rPr lang="en-US" sz="1200" dirty="0">
                <a:solidFill>
                  <a:srgbClr val="000000"/>
                </a:solidFill>
                <a:latin typeface="Arial"/>
              </a:rPr>
              <a:t>; </a:t>
            </a:r>
            <a:r>
              <a:rPr lang="en-US" sz="1200" dirty="0" err="1">
                <a:solidFill>
                  <a:srgbClr val="000000"/>
                </a:solidFill>
                <a:latin typeface="Arial"/>
              </a:rPr>
              <a:t>portanto</a:t>
            </a:r>
            <a:r>
              <a:rPr lang="en-US" sz="1200" dirty="0">
                <a:solidFill>
                  <a:srgbClr val="000000"/>
                </a:solidFill>
                <a:latin typeface="Arial"/>
              </a:rPr>
              <a:t>, é </a:t>
            </a:r>
            <a:r>
              <a:rPr lang="en-US" sz="1200" dirty="0" err="1">
                <a:solidFill>
                  <a:srgbClr val="000000"/>
                </a:solidFill>
                <a:latin typeface="Arial"/>
              </a:rPr>
              <a:t>razoável</a:t>
            </a:r>
            <a:r>
              <a:rPr lang="en-US" sz="1200" dirty="0">
                <a:solidFill>
                  <a:srgbClr val="000000"/>
                </a:solidFill>
                <a:latin typeface="Arial"/>
              </a:rPr>
              <a:t> </a:t>
            </a:r>
            <a:r>
              <a:rPr lang="en-US" sz="1200" dirty="0" err="1">
                <a:solidFill>
                  <a:srgbClr val="000000"/>
                </a:solidFill>
                <a:latin typeface="Arial"/>
              </a:rPr>
              <a:t>associar</a:t>
            </a:r>
            <a:r>
              <a:rPr lang="en-US" sz="1200" dirty="0">
                <a:solidFill>
                  <a:srgbClr val="000000"/>
                </a:solidFill>
                <a:latin typeface="Arial"/>
              </a:rPr>
              <a:t> a </a:t>
            </a:r>
            <a:r>
              <a:rPr lang="en-US" sz="1200" dirty="0" err="1">
                <a:solidFill>
                  <a:srgbClr val="000000"/>
                </a:solidFill>
                <a:latin typeface="Arial"/>
              </a:rPr>
              <a:t>reposição</a:t>
            </a:r>
            <a:r>
              <a:rPr lang="en-US" sz="1200" dirty="0">
                <a:solidFill>
                  <a:srgbClr val="000000"/>
                </a:solidFill>
                <a:latin typeface="Arial"/>
              </a:rPr>
              <a:t> hormonal a </a:t>
            </a:r>
            <a:r>
              <a:rPr lang="en-US" sz="1200" dirty="0" err="1">
                <a:solidFill>
                  <a:srgbClr val="000000"/>
                </a:solidFill>
                <a:latin typeface="Arial"/>
              </a:rPr>
              <a:t>essas</a:t>
            </a:r>
            <a:r>
              <a:rPr lang="en-US" sz="1200" dirty="0">
                <a:solidFill>
                  <a:srgbClr val="000000"/>
                </a:solidFill>
                <a:latin typeface="Arial"/>
              </a:rPr>
              <a:t> </a:t>
            </a:r>
            <a:r>
              <a:rPr lang="en-US" sz="1200" dirty="0" err="1">
                <a:solidFill>
                  <a:srgbClr val="000000"/>
                </a:solidFill>
                <a:latin typeface="Arial"/>
              </a:rPr>
              <a:t>lesões</a:t>
            </a:r>
            <a:r>
              <a:rPr lang="en-US" sz="1200" dirty="0">
                <a:solidFill>
                  <a:srgbClr val="000000"/>
                </a:solidFill>
                <a:latin typeface="Arial"/>
              </a:rPr>
              <a:t> </a:t>
            </a:r>
            <a:r>
              <a:rPr lang="en-US" sz="1200" baseline="30000" dirty="0">
                <a:solidFill>
                  <a:srgbClr val="000000"/>
                </a:solidFill>
                <a:latin typeface="Arial"/>
              </a:rPr>
              <a:t>1</a:t>
            </a:r>
            <a:r>
              <a:rPr lang="en-US" sz="1200" dirty="0">
                <a:solidFill>
                  <a:srgbClr val="000000"/>
                </a:solidFill>
                <a:latin typeface="Arial"/>
              </a:rPr>
              <a:t>. Em todo o </a:t>
            </a:r>
            <a:r>
              <a:rPr lang="en-US" sz="1200" dirty="0" err="1">
                <a:solidFill>
                  <a:srgbClr val="000000"/>
                </a:solidFill>
                <a:latin typeface="Arial"/>
              </a:rPr>
              <a:t>mundo</a:t>
            </a:r>
            <a:r>
              <a:rPr lang="en-US" sz="1200" dirty="0">
                <a:solidFill>
                  <a:srgbClr val="000000"/>
                </a:solidFill>
                <a:latin typeface="Arial"/>
              </a:rPr>
              <a:t>, </a:t>
            </a:r>
            <a:r>
              <a:rPr lang="en-US" sz="1200" dirty="0" err="1">
                <a:solidFill>
                  <a:srgbClr val="000000"/>
                </a:solidFill>
                <a:latin typeface="Arial"/>
              </a:rPr>
              <a:t>centenas</a:t>
            </a:r>
            <a:r>
              <a:rPr lang="en-US" sz="1200" dirty="0">
                <a:solidFill>
                  <a:srgbClr val="000000"/>
                </a:solidFill>
                <a:latin typeface="Arial"/>
              </a:rPr>
              <a:t> de </a:t>
            </a:r>
            <a:r>
              <a:rPr lang="en-US" sz="1200" dirty="0" err="1">
                <a:solidFill>
                  <a:srgbClr val="000000"/>
                </a:solidFill>
                <a:latin typeface="Arial"/>
              </a:rPr>
              <a:t>milhões</a:t>
            </a:r>
            <a:r>
              <a:rPr lang="en-US" sz="1200" dirty="0">
                <a:solidFill>
                  <a:srgbClr val="000000"/>
                </a:solidFill>
                <a:latin typeface="Arial"/>
              </a:rPr>
              <a:t> de </a:t>
            </a:r>
            <a:r>
              <a:rPr lang="en-US" sz="1200" dirty="0" err="1">
                <a:solidFill>
                  <a:srgbClr val="000000"/>
                </a:solidFill>
                <a:latin typeface="Arial"/>
              </a:rPr>
              <a:t>mulheres</a:t>
            </a:r>
            <a:r>
              <a:rPr lang="en-US" sz="1200" dirty="0">
                <a:solidFill>
                  <a:srgbClr val="000000"/>
                </a:solidFill>
                <a:latin typeface="Arial"/>
              </a:rPr>
              <a:t> </a:t>
            </a:r>
            <a:r>
              <a:rPr lang="en-US" sz="1200" dirty="0" err="1">
                <a:solidFill>
                  <a:srgbClr val="000000"/>
                </a:solidFill>
                <a:latin typeface="Arial"/>
              </a:rPr>
              <a:t>usam</a:t>
            </a:r>
            <a:r>
              <a:rPr lang="en-US" sz="1200" dirty="0">
                <a:solidFill>
                  <a:srgbClr val="000000"/>
                </a:solidFill>
                <a:latin typeface="Arial"/>
              </a:rPr>
              <a:t> </a:t>
            </a:r>
            <a:r>
              <a:rPr lang="en-US" sz="1200" dirty="0" err="1">
                <a:solidFill>
                  <a:srgbClr val="000000"/>
                </a:solidFill>
                <a:latin typeface="Arial"/>
              </a:rPr>
              <a:t>estrogênios</a:t>
            </a:r>
            <a:r>
              <a:rPr lang="en-US" sz="1200" dirty="0">
                <a:solidFill>
                  <a:srgbClr val="000000"/>
                </a:solidFill>
                <a:latin typeface="Arial"/>
              </a:rPr>
              <a:t> </a:t>
            </a:r>
            <a:r>
              <a:rPr lang="en-US" sz="1200" dirty="0" err="1">
                <a:solidFill>
                  <a:srgbClr val="000000"/>
                </a:solidFill>
                <a:latin typeface="Arial"/>
              </a:rPr>
              <a:t>exógenos</a:t>
            </a:r>
            <a:r>
              <a:rPr lang="en-US" sz="1200" dirty="0">
                <a:solidFill>
                  <a:srgbClr val="000000"/>
                </a:solidFill>
                <a:latin typeface="Arial"/>
              </a:rPr>
              <a:t> </a:t>
            </a:r>
            <a:r>
              <a:rPr lang="en-US" sz="1200" dirty="0" err="1">
                <a:solidFill>
                  <a:srgbClr val="000000"/>
                </a:solidFill>
                <a:latin typeface="Arial"/>
              </a:rPr>
              <a:t>como</a:t>
            </a:r>
            <a:r>
              <a:rPr lang="en-US" sz="1200" dirty="0">
                <a:solidFill>
                  <a:srgbClr val="000000"/>
                </a:solidFill>
                <a:latin typeface="Arial"/>
              </a:rPr>
              <a:t> </a:t>
            </a:r>
            <a:r>
              <a:rPr lang="en-US" sz="1200" dirty="0" err="1">
                <a:solidFill>
                  <a:srgbClr val="000000"/>
                </a:solidFill>
                <a:latin typeface="Arial"/>
              </a:rPr>
              <a:t>contraceptivos</a:t>
            </a:r>
            <a:r>
              <a:rPr lang="en-US" sz="1200" dirty="0">
                <a:solidFill>
                  <a:srgbClr val="000000"/>
                </a:solidFill>
                <a:latin typeface="Arial"/>
              </a:rPr>
              <a:t> </a:t>
            </a:r>
            <a:r>
              <a:rPr lang="en-US" sz="1200" dirty="0" err="1">
                <a:solidFill>
                  <a:srgbClr val="000000"/>
                </a:solidFill>
                <a:latin typeface="Arial"/>
              </a:rPr>
              <a:t>ou</a:t>
            </a:r>
            <a:r>
              <a:rPr lang="en-US" sz="1200" dirty="0">
                <a:solidFill>
                  <a:srgbClr val="000000"/>
                </a:solidFill>
                <a:latin typeface="Arial"/>
              </a:rPr>
              <a:t> </a:t>
            </a:r>
            <a:r>
              <a:rPr lang="en-US" sz="1200" dirty="0" err="1">
                <a:solidFill>
                  <a:srgbClr val="000000"/>
                </a:solidFill>
                <a:latin typeface="Arial"/>
              </a:rPr>
              <a:t>como</a:t>
            </a:r>
            <a:r>
              <a:rPr lang="en-US" sz="1200" dirty="0">
                <a:solidFill>
                  <a:srgbClr val="000000"/>
                </a:solidFill>
                <a:latin typeface="Arial"/>
              </a:rPr>
              <a:t> </a:t>
            </a:r>
            <a:r>
              <a:rPr lang="en-US" sz="1200" dirty="0" err="1">
                <a:solidFill>
                  <a:srgbClr val="000000"/>
                </a:solidFill>
                <a:latin typeface="Arial"/>
              </a:rPr>
              <a:t>reposição</a:t>
            </a:r>
            <a:r>
              <a:rPr lang="en-US" sz="1200" dirty="0">
                <a:solidFill>
                  <a:srgbClr val="000000"/>
                </a:solidFill>
                <a:latin typeface="Arial"/>
              </a:rPr>
              <a:t> hormonal </a:t>
            </a:r>
            <a:r>
              <a:rPr lang="en-US" sz="1200" dirty="0" err="1">
                <a:solidFill>
                  <a:srgbClr val="000000"/>
                </a:solidFill>
                <a:latin typeface="Arial"/>
              </a:rPr>
              <a:t>pós-menopausa</a:t>
            </a:r>
            <a:r>
              <a:rPr lang="en-US" sz="1200" dirty="0">
                <a:solidFill>
                  <a:srgbClr val="000000"/>
                </a:solidFill>
                <a:latin typeface="Arial"/>
              </a:rPr>
              <a:t>. Há </a:t>
            </a:r>
            <a:r>
              <a:rPr lang="en-US" sz="1200" dirty="0" err="1">
                <a:solidFill>
                  <a:srgbClr val="000000"/>
                </a:solidFill>
                <a:latin typeface="Arial"/>
              </a:rPr>
              <a:t>evidências</a:t>
            </a:r>
            <a:r>
              <a:rPr lang="en-US" sz="1200" dirty="0">
                <a:solidFill>
                  <a:srgbClr val="000000"/>
                </a:solidFill>
                <a:latin typeface="Arial"/>
              </a:rPr>
              <a:t> </a:t>
            </a:r>
            <a:r>
              <a:rPr lang="en-US" sz="1200" dirty="0" err="1">
                <a:solidFill>
                  <a:srgbClr val="000000"/>
                </a:solidFill>
                <a:latin typeface="Arial"/>
              </a:rPr>
              <a:t>significativas</a:t>
            </a:r>
            <a:r>
              <a:rPr lang="en-US" sz="1200" dirty="0">
                <a:solidFill>
                  <a:srgbClr val="000000"/>
                </a:solidFill>
                <a:latin typeface="Arial"/>
              </a:rPr>
              <a:t> de </a:t>
            </a:r>
            <a:r>
              <a:rPr lang="en-US" sz="1200" dirty="0" err="1">
                <a:solidFill>
                  <a:srgbClr val="000000"/>
                </a:solidFill>
                <a:latin typeface="Arial"/>
              </a:rPr>
              <a:t>que</a:t>
            </a:r>
            <a:r>
              <a:rPr lang="en-US" sz="1200" dirty="0">
                <a:solidFill>
                  <a:srgbClr val="000000"/>
                </a:solidFill>
                <a:latin typeface="Arial"/>
              </a:rPr>
              <a:t> o </a:t>
            </a:r>
            <a:r>
              <a:rPr lang="en-US" sz="1200" dirty="0" err="1">
                <a:solidFill>
                  <a:srgbClr val="000000"/>
                </a:solidFill>
                <a:latin typeface="Arial"/>
              </a:rPr>
              <a:t>uso</a:t>
            </a:r>
            <a:r>
              <a:rPr lang="en-US" sz="1200" dirty="0">
                <a:solidFill>
                  <a:srgbClr val="000000"/>
                </a:solidFill>
                <a:latin typeface="Arial"/>
              </a:rPr>
              <a:t> de </a:t>
            </a:r>
            <a:r>
              <a:rPr lang="en-US" sz="1200" dirty="0" err="1">
                <a:solidFill>
                  <a:srgbClr val="000000"/>
                </a:solidFill>
                <a:latin typeface="Arial"/>
              </a:rPr>
              <a:t>estrogênio</a:t>
            </a:r>
            <a:r>
              <a:rPr lang="en-US" sz="1200" dirty="0">
                <a:solidFill>
                  <a:srgbClr val="000000"/>
                </a:solidFill>
                <a:latin typeface="Arial"/>
              </a:rPr>
              <a:t> em </a:t>
            </a:r>
            <a:r>
              <a:rPr lang="en-US" sz="1200" dirty="0" err="1">
                <a:solidFill>
                  <a:srgbClr val="000000"/>
                </a:solidFill>
                <a:latin typeface="Arial"/>
              </a:rPr>
              <a:t>ambas</a:t>
            </a:r>
            <a:r>
              <a:rPr lang="en-US" sz="1200" dirty="0">
                <a:solidFill>
                  <a:srgbClr val="000000"/>
                </a:solidFill>
                <a:latin typeface="Arial"/>
              </a:rPr>
              <a:t> as </a:t>
            </a:r>
            <a:r>
              <a:rPr lang="en-US" sz="1200" dirty="0" err="1">
                <a:solidFill>
                  <a:srgbClr val="000000"/>
                </a:solidFill>
                <a:latin typeface="Arial"/>
              </a:rPr>
              <a:t>situações</a:t>
            </a:r>
            <a:r>
              <a:rPr lang="en-US" sz="1200" dirty="0">
                <a:solidFill>
                  <a:srgbClr val="000000"/>
                </a:solidFill>
                <a:latin typeface="Arial"/>
              </a:rPr>
              <a:t> </a:t>
            </a:r>
            <a:r>
              <a:rPr lang="en-US" sz="1200" dirty="0" err="1">
                <a:solidFill>
                  <a:srgbClr val="000000"/>
                </a:solidFill>
                <a:latin typeface="Arial"/>
              </a:rPr>
              <a:t>está</a:t>
            </a:r>
            <a:r>
              <a:rPr lang="en-US" sz="1200" dirty="0">
                <a:solidFill>
                  <a:srgbClr val="000000"/>
                </a:solidFill>
                <a:latin typeface="Arial"/>
              </a:rPr>
              <a:t> </a:t>
            </a:r>
            <a:r>
              <a:rPr lang="en-US" sz="1200" dirty="0" err="1">
                <a:solidFill>
                  <a:srgbClr val="000000"/>
                </a:solidFill>
                <a:latin typeface="Arial"/>
              </a:rPr>
              <a:t>associado</a:t>
            </a:r>
            <a:r>
              <a:rPr lang="en-US" sz="1200" dirty="0">
                <a:solidFill>
                  <a:srgbClr val="000000"/>
                </a:solidFill>
                <a:latin typeface="Arial"/>
              </a:rPr>
              <a:t> a um </a:t>
            </a:r>
            <a:r>
              <a:rPr lang="en-US" sz="1200" dirty="0" err="1">
                <a:solidFill>
                  <a:srgbClr val="000000"/>
                </a:solidFill>
                <a:latin typeface="Arial"/>
              </a:rPr>
              <a:t>risco</a:t>
            </a:r>
            <a:r>
              <a:rPr lang="en-US" sz="1200" dirty="0">
                <a:solidFill>
                  <a:srgbClr val="000000"/>
                </a:solidFill>
                <a:latin typeface="Arial"/>
              </a:rPr>
              <a:t> </a:t>
            </a:r>
            <a:r>
              <a:rPr lang="en-US" sz="1200" dirty="0" err="1">
                <a:solidFill>
                  <a:srgbClr val="000000"/>
                </a:solidFill>
                <a:latin typeface="Arial"/>
              </a:rPr>
              <a:t>aumentado</a:t>
            </a:r>
            <a:r>
              <a:rPr lang="en-US" sz="1200" dirty="0">
                <a:solidFill>
                  <a:srgbClr val="000000"/>
                </a:solidFill>
                <a:latin typeface="Arial"/>
              </a:rPr>
              <a:t> de </a:t>
            </a:r>
            <a:r>
              <a:rPr lang="en-US" sz="1200" dirty="0" err="1">
                <a:solidFill>
                  <a:srgbClr val="000000"/>
                </a:solidFill>
                <a:latin typeface="Arial"/>
              </a:rPr>
              <a:t>trombose</a:t>
            </a:r>
            <a:r>
              <a:rPr lang="en-US" sz="1200" dirty="0">
                <a:solidFill>
                  <a:srgbClr val="000000"/>
                </a:solidFill>
                <a:latin typeface="Arial"/>
              </a:rPr>
              <a:t>, </a:t>
            </a:r>
            <a:r>
              <a:rPr lang="en-US" sz="1200" dirty="0" err="1">
                <a:solidFill>
                  <a:srgbClr val="000000"/>
                </a:solidFill>
                <a:latin typeface="Arial"/>
              </a:rPr>
              <a:t>tanto</a:t>
            </a:r>
            <a:r>
              <a:rPr lang="en-US" sz="1200" dirty="0">
                <a:solidFill>
                  <a:srgbClr val="000000"/>
                </a:solidFill>
                <a:latin typeface="Arial"/>
              </a:rPr>
              <a:t> arterial </a:t>
            </a:r>
            <a:r>
              <a:rPr lang="en-US" sz="1200" dirty="0" err="1">
                <a:solidFill>
                  <a:srgbClr val="000000"/>
                </a:solidFill>
                <a:latin typeface="Arial"/>
              </a:rPr>
              <a:t>quanto</a:t>
            </a:r>
            <a:r>
              <a:rPr lang="en-US" sz="1200" dirty="0">
                <a:solidFill>
                  <a:srgbClr val="000000"/>
                </a:solidFill>
                <a:latin typeface="Arial"/>
              </a:rPr>
              <a:t> </a:t>
            </a:r>
            <a:r>
              <a:rPr lang="en-US" sz="1200" dirty="0" err="1">
                <a:solidFill>
                  <a:srgbClr val="000000"/>
                </a:solidFill>
                <a:latin typeface="Arial"/>
              </a:rPr>
              <a:t>venosa</a:t>
            </a:r>
            <a:r>
              <a:rPr lang="en-US" sz="1200" dirty="0">
                <a:solidFill>
                  <a:srgbClr val="000000"/>
                </a:solidFill>
                <a:latin typeface="Arial"/>
              </a:rPr>
              <a:t>. O </a:t>
            </a:r>
            <a:r>
              <a:rPr lang="en-US" sz="1200" dirty="0" err="1">
                <a:solidFill>
                  <a:srgbClr val="000000"/>
                </a:solidFill>
                <a:latin typeface="Arial"/>
              </a:rPr>
              <a:t>estrogênio</a:t>
            </a:r>
            <a:r>
              <a:rPr lang="en-US" sz="1200" dirty="0">
                <a:solidFill>
                  <a:srgbClr val="000000"/>
                </a:solidFill>
                <a:latin typeface="Arial"/>
              </a:rPr>
              <a:t> </a:t>
            </a:r>
            <a:r>
              <a:rPr lang="en-US" sz="1200" dirty="0" err="1">
                <a:solidFill>
                  <a:srgbClr val="000000"/>
                </a:solidFill>
                <a:latin typeface="Arial"/>
              </a:rPr>
              <a:t>também</a:t>
            </a:r>
            <a:r>
              <a:rPr lang="en-US" sz="1200" dirty="0">
                <a:solidFill>
                  <a:srgbClr val="000000"/>
                </a:solidFill>
                <a:latin typeface="Arial"/>
              </a:rPr>
              <a:t> </a:t>
            </a:r>
            <a:r>
              <a:rPr lang="en-US" sz="1200" dirty="0" err="1">
                <a:solidFill>
                  <a:srgbClr val="000000"/>
                </a:solidFill>
                <a:latin typeface="Arial"/>
              </a:rPr>
              <a:t>tem</a:t>
            </a:r>
            <a:r>
              <a:rPr lang="en-US" sz="1200" dirty="0">
                <a:solidFill>
                  <a:srgbClr val="000000"/>
                </a:solidFill>
                <a:latin typeface="Arial"/>
              </a:rPr>
              <a:t> </a:t>
            </a:r>
            <a:r>
              <a:rPr lang="en-US" sz="1200" dirty="0" err="1">
                <a:solidFill>
                  <a:srgbClr val="000000"/>
                </a:solidFill>
                <a:latin typeface="Arial"/>
              </a:rPr>
              <a:t>sido</a:t>
            </a:r>
            <a:r>
              <a:rPr lang="en-US" sz="1200" dirty="0">
                <a:solidFill>
                  <a:srgbClr val="000000"/>
                </a:solidFill>
                <a:latin typeface="Arial"/>
              </a:rPr>
              <a:t> </a:t>
            </a:r>
            <a:r>
              <a:rPr lang="en-US" sz="1200" dirty="0" err="1">
                <a:solidFill>
                  <a:srgbClr val="000000"/>
                </a:solidFill>
                <a:latin typeface="Arial"/>
              </a:rPr>
              <a:t>associado</a:t>
            </a:r>
            <a:r>
              <a:rPr lang="en-US" sz="1200" dirty="0">
                <a:solidFill>
                  <a:srgbClr val="000000"/>
                </a:solidFill>
                <a:latin typeface="Arial"/>
              </a:rPr>
              <a:t> </a:t>
            </a:r>
            <a:r>
              <a:rPr lang="en-US" sz="1200" dirty="0" err="1">
                <a:solidFill>
                  <a:srgbClr val="000000"/>
                </a:solidFill>
                <a:latin typeface="Arial"/>
              </a:rPr>
              <a:t>ao</a:t>
            </a:r>
            <a:r>
              <a:rPr lang="en-US" sz="1200" dirty="0">
                <a:solidFill>
                  <a:srgbClr val="000000"/>
                </a:solidFill>
                <a:latin typeface="Arial"/>
              </a:rPr>
              <a:t> </a:t>
            </a:r>
            <a:r>
              <a:rPr lang="en-US" sz="1200" dirty="0" err="1">
                <a:solidFill>
                  <a:srgbClr val="000000"/>
                </a:solidFill>
                <a:latin typeface="Arial"/>
              </a:rPr>
              <a:t>aumento</a:t>
            </a:r>
            <a:r>
              <a:rPr lang="en-US" sz="1200" dirty="0">
                <a:solidFill>
                  <a:srgbClr val="000000"/>
                </a:solidFill>
                <a:latin typeface="Arial"/>
              </a:rPr>
              <a:t> do </a:t>
            </a:r>
            <a:r>
              <a:rPr lang="en-US" sz="1200" dirty="0" err="1">
                <a:solidFill>
                  <a:srgbClr val="000000"/>
                </a:solidFill>
                <a:latin typeface="Arial"/>
              </a:rPr>
              <a:t>risco</a:t>
            </a:r>
            <a:r>
              <a:rPr lang="en-US" sz="1200" dirty="0">
                <a:solidFill>
                  <a:srgbClr val="000000"/>
                </a:solidFill>
                <a:latin typeface="Arial"/>
              </a:rPr>
              <a:t> de </a:t>
            </a:r>
            <a:r>
              <a:rPr lang="en-US" sz="1200" dirty="0" err="1">
                <a:solidFill>
                  <a:srgbClr val="000000"/>
                </a:solidFill>
                <a:latin typeface="Arial"/>
              </a:rPr>
              <a:t>tromboses</a:t>
            </a:r>
            <a:r>
              <a:rPr lang="en-US" sz="1200" dirty="0">
                <a:solidFill>
                  <a:srgbClr val="000000"/>
                </a:solidFill>
                <a:latin typeface="Arial"/>
              </a:rPr>
              <a:t> de "local </a:t>
            </a:r>
            <a:r>
              <a:rPr lang="en-US" sz="1200" dirty="0" err="1">
                <a:solidFill>
                  <a:srgbClr val="000000"/>
                </a:solidFill>
                <a:latin typeface="Arial"/>
              </a:rPr>
              <a:t>incomum</a:t>
            </a:r>
            <a:r>
              <a:rPr lang="en-US" sz="1200" dirty="0">
                <a:solidFill>
                  <a:srgbClr val="000000"/>
                </a:solidFill>
                <a:latin typeface="Arial"/>
              </a:rPr>
              <a:t>” </a:t>
            </a:r>
            <a:r>
              <a:rPr lang="en-US" sz="1200" baseline="30000" dirty="0">
                <a:solidFill>
                  <a:srgbClr val="000000"/>
                </a:solidFill>
                <a:latin typeface="Arial"/>
              </a:rPr>
              <a:t>4</a:t>
            </a:r>
            <a:r>
              <a:rPr lang="en-US" sz="1200" dirty="0">
                <a:solidFill>
                  <a:srgbClr val="000000"/>
                </a:solidFill>
                <a:latin typeface="Arial"/>
              </a:rPr>
              <a:t>. </a:t>
            </a:r>
            <a:r>
              <a:rPr lang="en-US" sz="1200" dirty="0" err="1">
                <a:solidFill>
                  <a:srgbClr val="000000"/>
                </a:solidFill>
                <a:latin typeface="Arial"/>
              </a:rPr>
              <a:t>Assim</a:t>
            </a:r>
            <a:r>
              <a:rPr lang="en-US" sz="1200" dirty="0">
                <a:solidFill>
                  <a:srgbClr val="000000"/>
                </a:solidFill>
                <a:latin typeface="Arial"/>
              </a:rPr>
              <a:t> </a:t>
            </a:r>
            <a:r>
              <a:rPr lang="en-US" sz="1200" dirty="0" err="1">
                <a:solidFill>
                  <a:srgbClr val="000000"/>
                </a:solidFill>
                <a:latin typeface="Arial"/>
              </a:rPr>
              <a:t>como</a:t>
            </a:r>
            <a:r>
              <a:rPr lang="en-US" sz="1200" dirty="0">
                <a:solidFill>
                  <a:srgbClr val="000000"/>
                </a:solidFill>
                <a:latin typeface="Arial"/>
              </a:rPr>
              <a:t> o </a:t>
            </a:r>
            <a:r>
              <a:rPr lang="en-US" sz="1200" dirty="0" err="1">
                <a:solidFill>
                  <a:srgbClr val="000000"/>
                </a:solidFill>
                <a:latin typeface="Arial"/>
              </a:rPr>
              <a:t>estrogênio</a:t>
            </a:r>
            <a:r>
              <a:rPr lang="en-US" sz="1200" dirty="0">
                <a:solidFill>
                  <a:srgbClr val="000000"/>
                </a:solidFill>
                <a:latin typeface="Arial"/>
              </a:rPr>
              <a:t>, a </a:t>
            </a:r>
            <a:r>
              <a:rPr lang="en-US" sz="1200" dirty="0" err="1">
                <a:solidFill>
                  <a:srgbClr val="000000"/>
                </a:solidFill>
                <a:latin typeface="Arial"/>
              </a:rPr>
              <a:t>suplementação</a:t>
            </a:r>
            <a:r>
              <a:rPr lang="en-US" sz="1200" dirty="0">
                <a:solidFill>
                  <a:srgbClr val="000000"/>
                </a:solidFill>
                <a:latin typeface="Arial"/>
              </a:rPr>
              <a:t> de </a:t>
            </a:r>
            <a:r>
              <a:rPr lang="en-US" sz="1200" dirty="0" err="1">
                <a:solidFill>
                  <a:srgbClr val="000000"/>
                </a:solidFill>
                <a:latin typeface="Arial"/>
              </a:rPr>
              <a:t>testosterona</a:t>
            </a:r>
            <a:r>
              <a:rPr lang="en-US" sz="1200" dirty="0">
                <a:solidFill>
                  <a:srgbClr val="000000"/>
                </a:solidFill>
                <a:latin typeface="Arial"/>
              </a:rPr>
              <a:t> em </a:t>
            </a:r>
            <a:r>
              <a:rPr lang="en-US" sz="1200" dirty="0" err="1">
                <a:solidFill>
                  <a:srgbClr val="000000"/>
                </a:solidFill>
                <a:latin typeface="Arial"/>
              </a:rPr>
              <a:t>homens</a:t>
            </a:r>
            <a:r>
              <a:rPr lang="en-US" sz="1200" dirty="0">
                <a:solidFill>
                  <a:srgbClr val="000000"/>
                </a:solidFill>
                <a:latin typeface="Arial"/>
              </a:rPr>
              <a:t> </a:t>
            </a:r>
            <a:r>
              <a:rPr lang="en-US" sz="1200" dirty="0" err="1">
                <a:solidFill>
                  <a:srgbClr val="000000"/>
                </a:solidFill>
                <a:latin typeface="Arial"/>
              </a:rPr>
              <a:t>demonstrou</a:t>
            </a:r>
            <a:r>
              <a:rPr lang="en-US" sz="1200" dirty="0">
                <a:solidFill>
                  <a:srgbClr val="000000"/>
                </a:solidFill>
                <a:latin typeface="Arial"/>
              </a:rPr>
              <a:t> </a:t>
            </a:r>
            <a:r>
              <a:rPr lang="en-US" sz="1200" dirty="0" err="1">
                <a:solidFill>
                  <a:srgbClr val="000000"/>
                </a:solidFill>
                <a:latin typeface="Arial"/>
              </a:rPr>
              <a:t>conferir</a:t>
            </a:r>
            <a:r>
              <a:rPr lang="en-US" sz="1200" dirty="0">
                <a:solidFill>
                  <a:srgbClr val="000000"/>
                </a:solidFill>
                <a:latin typeface="Arial"/>
              </a:rPr>
              <a:t> um </a:t>
            </a:r>
            <a:r>
              <a:rPr lang="en-US" sz="1200" dirty="0" err="1">
                <a:solidFill>
                  <a:srgbClr val="000000"/>
                </a:solidFill>
                <a:latin typeface="Arial"/>
              </a:rPr>
              <a:t>risco</a:t>
            </a:r>
            <a:r>
              <a:rPr lang="en-US" sz="1200" dirty="0">
                <a:solidFill>
                  <a:srgbClr val="000000"/>
                </a:solidFill>
                <a:latin typeface="Arial"/>
              </a:rPr>
              <a:t> </a:t>
            </a:r>
            <a:r>
              <a:rPr lang="en-US" sz="1200" dirty="0" err="1">
                <a:solidFill>
                  <a:srgbClr val="000000"/>
                </a:solidFill>
                <a:latin typeface="Arial"/>
              </a:rPr>
              <a:t>adicional</a:t>
            </a:r>
            <a:r>
              <a:rPr lang="en-US" sz="1200" dirty="0">
                <a:solidFill>
                  <a:srgbClr val="000000"/>
                </a:solidFill>
                <a:latin typeface="Arial"/>
              </a:rPr>
              <a:t> de 43% no </a:t>
            </a:r>
            <a:r>
              <a:rPr lang="en-US" sz="1200" dirty="0" err="1">
                <a:solidFill>
                  <a:srgbClr val="000000"/>
                </a:solidFill>
                <a:latin typeface="Arial"/>
              </a:rPr>
              <a:t>desenvolvimento</a:t>
            </a:r>
            <a:r>
              <a:rPr lang="en-US" sz="1200" dirty="0">
                <a:solidFill>
                  <a:srgbClr val="000000"/>
                </a:solidFill>
                <a:latin typeface="Arial"/>
              </a:rPr>
              <a:t> de </a:t>
            </a:r>
            <a:r>
              <a:rPr lang="en-US" sz="1200" dirty="0" err="1">
                <a:solidFill>
                  <a:srgbClr val="000000"/>
                </a:solidFill>
                <a:latin typeface="Arial"/>
              </a:rPr>
              <a:t>oclusão</a:t>
            </a:r>
            <a:r>
              <a:rPr lang="en-US" sz="1200" dirty="0">
                <a:solidFill>
                  <a:srgbClr val="000000"/>
                </a:solidFill>
                <a:latin typeface="Arial"/>
              </a:rPr>
              <a:t> arterial da retina, </a:t>
            </a:r>
            <a:r>
              <a:rPr lang="en-US" sz="1200" dirty="0" err="1">
                <a:solidFill>
                  <a:srgbClr val="000000"/>
                </a:solidFill>
                <a:latin typeface="Arial"/>
              </a:rPr>
              <a:t>entretanto</a:t>
            </a:r>
            <a:r>
              <a:rPr lang="en-US" sz="1200" dirty="0">
                <a:solidFill>
                  <a:srgbClr val="000000"/>
                </a:solidFill>
                <a:latin typeface="Arial"/>
              </a:rPr>
              <a:t>, </a:t>
            </a:r>
            <a:r>
              <a:rPr lang="en-US" sz="1200" dirty="0" err="1">
                <a:solidFill>
                  <a:srgbClr val="000000"/>
                </a:solidFill>
                <a:latin typeface="Arial"/>
              </a:rPr>
              <a:t>sem</a:t>
            </a:r>
            <a:r>
              <a:rPr lang="en-US" sz="1200" dirty="0">
                <a:solidFill>
                  <a:srgbClr val="000000"/>
                </a:solidFill>
                <a:latin typeface="Arial"/>
              </a:rPr>
              <a:t> </a:t>
            </a:r>
            <a:r>
              <a:rPr lang="en-US" sz="1200" dirty="0" err="1">
                <a:solidFill>
                  <a:srgbClr val="000000"/>
                </a:solidFill>
                <a:latin typeface="Arial"/>
              </a:rPr>
              <a:t>risco</a:t>
            </a:r>
            <a:r>
              <a:rPr lang="en-US" sz="1200" dirty="0">
                <a:solidFill>
                  <a:srgbClr val="000000"/>
                </a:solidFill>
                <a:latin typeface="Arial"/>
              </a:rPr>
              <a:t> </a:t>
            </a:r>
            <a:r>
              <a:rPr lang="en-US" sz="1200" dirty="0" err="1">
                <a:solidFill>
                  <a:srgbClr val="000000"/>
                </a:solidFill>
                <a:latin typeface="Arial"/>
              </a:rPr>
              <a:t>adicional</a:t>
            </a:r>
            <a:r>
              <a:rPr lang="en-US" sz="1200" dirty="0">
                <a:solidFill>
                  <a:srgbClr val="000000"/>
                </a:solidFill>
                <a:latin typeface="Arial"/>
              </a:rPr>
              <a:t> de </a:t>
            </a:r>
            <a:r>
              <a:rPr lang="en-US" sz="1200" dirty="0" err="1">
                <a:solidFill>
                  <a:srgbClr val="000000"/>
                </a:solidFill>
                <a:latin typeface="Arial"/>
              </a:rPr>
              <a:t>oclusão</a:t>
            </a:r>
            <a:r>
              <a:rPr lang="en-US" sz="1200" dirty="0">
                <a:solidFill>
                  <a:srgbClr val="000000"/>
                </a:solidFill>
                <a:latin typeface="Arial"/>
              </a:rPr>
              <a:t> </a:t>
            </a:r>
            <a:r>
              <a:rPr lang="en-US" sz="1200" dirty="0" err="1">
                <a:solidFill>
                  <a:srgbClr val="000000"/>
                </a:solidFill>
                <a:latin typeface="Arial"/>
              </a:rPr>
              <a:t>venosa</a:t>
            </a:r>
            <a:r>
              <a:rPr lang="en-US" sz="1200" dirty="0">
                <a:solidFill>
                  <a:srgbClr val="000000"/>
                </a:solidFill>
                <a:latin typeface="Arial"/>
              </a:rPr>
              <a:t> </a:t>
            </a:r>
            <a:r>
              <a:rPr lang="en-US" sz="1200" baseline="30000" dirty="0">
                <a:solidFill>
                  <a:srgbClr val="000000"/>
                </a:solidFill>
                <a:latin typeface="Arial"/>
              </a:rPr>
              <a:t>2</a:t>
            </a:r>
            <a:r>
              <a:rPr lang="en-US" sz="1200" dirty="0">
                <a:solidFill>
                  <a:srgbClr val="000000"/>
                </a:solidFill>
                <a:latin typeface="Arial"/>
              </a:rPr>
              <a:t>. </a:t>
            </a:r>
            <a:r>
              <a:rPr lang="en-US" sz="1200" dirty="0" err="1">
                <a:solidFill>
                  <a:srgbClr val="000000"/>
                </a:solidFill>
                <a:latin typeface="Arial"/>
              </a:rPr>
              <a:t>Por</a:t>
            </a:r>
            <a:r>
              <a:rPr lang="en-US" sz="1200" dirty="0">
                <a:solidFill>
                  <a:srgbClr val="000000"/>
                </a:solidFill>
                <a:latin typeface="Arial"/>
              </a:rPr>
              <a:t> </a:t>
            </a:r>
            <a:r>
              <a:rPr lang="en-US" sz="1200" dirty="0" err="1">
                <a:solidFill>
                  <a:srgbClr val="000000"/>
                </a:solidFill>
                <a:latin typeface="Arial"/>
              </a:rPr>
              <a:t>outro</a:t>
            </a:r>
            <a:r>
              <a:rPr lang="en-US" sz="1200" dirty="0">
                <a:solidFill>
                  <a:srgbClr val="000000"/>
                </a:solidFill>
                <a:latin typeface="Arial"/>
              </a:rPr>
              <a:t> </a:t>
            </a:r>
            <a:r>
              <a:rPr lang="en-US" sz="1200" dirty="0" err="1">
                <a:solidFill>
                  <a:srgbClr val="000000"/>
                </a:solidFill>
                <a:latin typeface="Arial"/>
              </a:rPr>
              <a:t>lado</a:t>
            </a:r>
            <a:r>
              <a:rPr lang="en-US" sz="1200" dirty="0">
                <a:solidFill>
                  <a:srgbClr val="000000"/>
                </a:solidFill>
                <a:latin typeface="Arial"/>
              </a:rPr>
              <a:t>, </a:t>
            </a:r>
            <a:r>
              <a:rPr lang="en-US" sz="1200" dirty="0" err="1">
                <a:solidFill>
                  <a:srgbClr val="000000"/>
                </a:solidFill>
                <a:latin typeface="Arial"/>
              </a:rPr>
              <a:t>dentre</a:t>
            </a:r>
            <a:r>
              <a:rPr lang="en-US" sz="1200" dirty="0">
                <a:solidFill>
                  <a:srgbClr val="000000"/>
                </a:solidFill>
                <a:latin typeface="Arial"/>
              </a:rPr>
              <a:t> </a:t>
            </a:r>
            <a:r>
              <a:rPr lang="en-US" sz="1200" dirty="0" err="1">
                <a:solidFill>
                  <a:srgbClr val="000000"/>
                </a:solidFill>
                <a:latin typeface="Arial"/>
              </a:rPr>
              <a:t>mulheres</a:t>
            </a:r>
            <a:r>
              <a:rPr lang="en-US" sz="1200" dirty="0">
                <a:solidFill>
                  <a:srgbClr val="000000"/>
                </a:solidFill>
                <a:latin typeface="Arial"/>
              </a:rPr>
              <a:t> com </a:t>
            </a:r>
            <a:r>
              <a:rPr lang="en-US" sz="1200" dirty="0" err="1">
                <a:solidFill>
                  <a:srgbClr val="000000"/>
                </a:solidFill>
                <a:latin typeface="Arial"/>
              </a:rPr>
              <a:t>quadro</a:t>
            </a:r>
            <a:r>
              <a:rPr lang="en-US" sz="1200" dirty="0">
                <a:solidFill>
                  <a:srgbClr val="000000"/>
                </a:solidFill>
                <a:latin typeface="Arial"/>
              </a:rPr>
              <a:t> de </a:t>
            </a:r>
            <a:r>
              <a:rPr lang="en-US" sz="1200" dirty="0" err="1">
                <a:solidFill>
                  <a:srgbClr val="000000"/>
                </a:solidFill>
                <a:latin typeface="Arial"/>
              </a:rPr>
              <a:t>oclusão</a:t>
            </a:r>
            <a:r>
              <a:rPr lang="en-US" sz="1200" dirty="0">
                <a:solidFill>
                  <a:srgbClr val="000000"/>
                </a:solidFill>
                <a:latin typeface="Arial"/>
              </a:rPr>
              <a:t> </a:t>
            </a:r>
            <a:r>
              <a:rPr lang="en-US" sz="1200" dirty="0" err="1">
                <a:solidFill>
                  <a:srgbClr val="000000"/>
                </a:solidFill>
                <a:latin typeface="Arial"/>
              </a:rPr>
              <a:t>venosa</a:t>
            </a:r>
            <a:r>
              <a:rPr lang="en-US" sz="1200" dirty="0">
                <a:solidFill>
                  <a:srgbClr val="000000"/>
                </a:solidFill>
                <a:latin typeface="Arial"/>
              </a:rPr>
              <a:t>, </a:t>
            </a:r>
            <a:r>
              <a:rPr lang="en-US" sz="1200" dirty="0" err="1">
                <a:solidFill>
                  <a:srgbClr val="000000"/>
                </a:solidFill>
                <a:latin typeface="Arial"/>
              </a:rPr>
              <a:t>aquelas</a:t>
            </a:r>
            <a:r>
              <a:rPr lang="en-US" sz="1200" dirty="0">
                <a:solidFill>
                  <a:srgbClr val="000000"/>
                </a:solidFill>
                <a:latin typeface="Arial"/>
              </a:rPr>
              <a:t> </a:t>
            </a:r>
            <a:r>
              <a:rPr lang="en-US" sz="1200" dirty="0" err="1">
                <a:solidFill>
                  <a:srgbClr val="000000"/>
                </a:solidFill>
                <a:latin typeface="Arial"/>
              </a:rPr>
              <a:t>que</a:t>
            </a:r>
            <a:r>
              <a:rPr lang="en-US" sz="1200" dirty="0">
                <a:solidFill>
                  <a:srgbClr val="000000"/>
                </a:solidFill>
                <a:latin typeface="Arial"/>
              </a:rPr>
              <a:t> </a:t>
            </a:r>
            <a:r>
              <a:rPr lang="en-US" sz="1200" dirty="0" err="1">
                <a:solidFill>
                  <a:srgbClr val="000000"/>
                </a:solidFill>
                <a:latin typeface="Arial"/>
              </a:rPr>
              <a:t>desenvolveram</a:t>
            </a:r>
            <a:r>
              <a:rPr lang="en-US" sz="1200" dirty="0">
                <a:solidFill>
                  <a:srgbClr val="000000"/>
                </a:solidFill>
                <a:latin typeface="Arial"/>
              </a:rPr>
              <a:t> o </a:t>
            </a:r>
            <a:r>
              <a:rPr lang="en-US" sz="1200" dirty="0" err="1">
                <a:solidFill>
                  <a:srgbClr val="000000"/>
                </a:solidFill>
                <a:latin typeface="Arial"/>
              </a:rPr>
              <a:t>quadro</a:t>
            </a:r>
            <a:r>
              <a:rPr lang="en-US" sz="1200" dirty="0">
                <a:solidFill>
                  <a:srgbClr val="000000"/>
                </a:solidFill>
                <a:latin typeface="Arial"/>
              </a:rPr>
              <a:t> em </a:t>
            </a:r>
            <a:r>
              <a:rPr lang="en-US" sz="1200" dirty="0" err="1">
                <a:solidFill>
                  <a:srgbClr val="000000"/>
                </a:solidFill>
                <a:latin typeface="Arial"/>
              </a:rPr>
              <a:t>uso</a:t>
            </a:r>
            <a:r>
              <a:rPr lang="en-US" sz="1200" dirty="0">
                <a:solidFill>
                  <a:srgbClr val="000000"/>
                </a:solidFill>
                <a:latin typeface="Arial"/>
              </a:rPr>
              <a:t> de </a:t>
            </a:r>
            <a:r>
              <a:rPr lang="en-US" sz="1200" dirty="0" err="1">
                <a:solidFill>
                  <a:srgbClr val="000000"/>
                </a:solidFill>
                <a:latin typeface="Arial"/>
              </a:rPr>
              <a:t>terapia</a:t>
            </a:r>
            <a:r>
              <a:rPr lang="en-US" sz="1200" dirty="0">
                <a:solidFill>
                  <a:srgbClr val="000000"/>
                </a:solidFill>
                <a:latin typeface="Arial"/>
              </a:rPr>
              <a:t> hormonal, </a:t>
            </a:r>
            <a:r>
              <a:rPr lang="en-US" sz="1200" dirty="0" err="1">
                <a:solidFill>
                  <a:srgbClr val="000000"/>
                </a:solidFill>
                <a:latin typeface="Arial"/>
              </a:rPr>
              <a:t>mais</a:t>
            </a:r>
            <a:r>
              <a:rPr lang="en-US" sz="1200" dirty="0">
                <a:solidFill>
                  <a:srgbClr val="000000"/>
                </a:solidFill>
                <a:latin typeface="Arial"/>
              </a:rPr>
              <a:t> da </a:t>
            </a:r>
            <a:r>
              <a:rPr lang="en-US" sz="1200" dirty="0" err="1">
                <a:solidFill>
                  <a:srgbClr val="000000"/>
                </a:solidFill>
                <a:latin typeface="Arial"/>
              </a:rPr>
              <a:t>metade</a:t>
            </a:r>
            <a:r>
              <a:rPr lang="en-US" sz="1200" dirty="0">
                <a:solidFill>
                  <a:srgbClr val="000000"/>
                </a:solidFill>
                <a:latin typeface="Arial"/>
              </a:rPr>
              <a:t> </a:t>
            </a:r>
            <a:r>
              <a:rPr lang="en-US" sz="1200" dirty="0" err="1">
                <a:solidFill>
                  <a:srgbClr val="000000"/>
                </a:solidFill>
                <a:latin typeface="Arial"/>
              </a:rPr>
              <a:t>tinham</a:t>
            </a:r>
            <a:r>
              <a:rPr lang="en-US" sz="1200" dirty="0">
                <a:solidFill>
                  <a:srgbClr val="000000"/>
                </a:solidFill>
                <a:latin typeface="Arial"/>
              </a:rPr>
              <a:t> um </a:t>
            </a:r>
            <a:r>
              <a:rPr lang="en-US" sz="1200" dirty="0" err="1">
                <a:solidFill>
                  <a:srgbClr val="000000"/>
                </a:solidFill>
                <a:latin typeface="Arial"/>
              </a:rPr>
              <a:t>diagnóstico</a:t>
            </a:r>
            <a:r>
              <a:rPr lang="en-US" sz="1200" dirty="0">
                <a:solidFill>
                  <a:srgbClr val="000000"/>
                </a:solidFill>
                <a:latin typeface="Arial"/>
              </a:rPr>
              <a:t> </a:t>
            </a:r>
            <a:r>
              <a:rPr lang="en-US" sz="1200" dirty="0" err="1">
                <a:solidFill>
                  <a:srgbClr val="000000"/>
                </a:solidFill>
                <a:latin typeface="Arial"/>
              </a:rPr>
              <a:t>previamente</a:t>
            </a:r>
            <a:r>
              <a:rPr lang="en-US" sz="1200" dirty="0">
                <a:solidFill>
                  <a:srgbClr val="000000"/>
                </a:solidFill>
                <a:latin typeface="Arial"/>
              </a:rPr>
              <a:t> </a:t>
            </a:r>
            <a:r>
              <a:rPr lang="en-US" sz="1200" dirty="0" err="1">
                <a:solidFill>
                  <a:srgbClr val="000000"/>
                </a:solidFill>
                <a:latin typeface="Arial"/>
              </a:rPr>
              <a:t>desconhecido</a:t>
            </a:r>
            <a:r>
              <a:rPr lang="en-US" sz="1200" dirty="0">
                <a:solidFill>
                  <a:srgbClr val="000000"/>
                </a:solidFill>
                <a:latin typeface="Arial"/>
              </a:rPr>
              <a:t> de </a:t>
            </a:r>
            <a:r>
              <a:rPr lang="en-US" sz="1200" dirty="0" err="1">
                <a:solidFill>
                  <a:srgbClr val="000000"/>
                </a:solidFill>
                <a:latin typeface="Arial"/>
              </a:rPr>
              <a:t>alguma</a:t>
            </a:r>
            <a:r>
              <a:rPr lang="en-US" sz="1200" dirty="0">
                <a:solidFill>
                  <a:srgbClr val="000000"/>
                </a:solidFill>
                <a:latin typeface="Arial"/>
              </a:rPr>
              <a:t> </a:t>
            </a:r>
            <a:r>
              <a:rPr lang="en-US" sz="1200" dirty="0" err="1">
                <a:solidFill>
                  <a:srgbClr val="000000"/>
                </a:solidFill>
                <a:latin typeface="Arial"/>
              </a:rPr>
              <a:t>trombofilia</a:t>
            </a:r>
            <a:r>
              <a:rPr lang="en-US" sz="1200" dirty="0">
                <a:solidFill>
                  <a:srgbClr val="000000"/>
                </a:solidFill>
                <a:latin typeface="Arial"/>
              </a:rPr>
              <a:t>, </a:t>
            </a:r>
            <a:r>
              <a:rPr lang="en-US" sz="1200" dirty="0" err="1">
                <a:solidFill>
                  <a:srgbClr val="000000"/>
                </a:solidFill>
                <a:latin typeface="Arial"/>
              </a:rPr>
              <a:t>sendo</a:t>
            </a:r>
            <a:r>
              <a:rPr lang="en-US" sz="1200" dirty="0">
                <a:solidFill>
                  <a:srgbClr val="000000"/>
                </a:solidFill>
                <a:latin typeface="Arial"/>
              </a:rPr>
              <a:t> a </a:t>
            </a:r>
            <a:r>
              <a:rPr lang="en-US" sz="1200" dirty="0" err="1">
                <a:solidFill>
                  <a:srgbClr val="000000"/>
                </a:solidFill>
                <a:latin typeface="Arial"/>
              </a:rPr>
              <a:t>lesão</a:t>
            </a:r>
            <a:r>
              <a:rPr lang="en-US" sz="1200" dirty="0">
                <a:solidFill>
                  <a:srgbClr val="000000"/>
                </a:solidFill>
                <a:latin typeface="Arial"/>
              </a:rPr>
              <a:t> </a:t>
            </a:r>
            <a:r>
              <a:rPr lang="en-US" sz="1200" dirty="0" err="1">
                <a:solidFill>
                  <a:srgbClr val="000000"/>
                </a:solidFill>
                <a:latin typeface="Arial"/>
              </a:rPr>
              <a:t>retiniana</a:t>
            </a:r>
            <a:r>
              <a:rPr lang="en-US" sz="1200" dirty="0">
                <a:solidFill>
                  <a:srgbClr val="000000"/>
                </a:solidFill>
                <a:latin typeface="Arial"/>
              </a:rPr>
              <a:t>, o </a:t>
            </a:r>
            <a:r>
              <a:rPr lang="en-US" sz="1200" dirty="0" err="1">
                <a:solidFill>
                  <a:srgbClr val="000000"/>
                </a:solidFill>
                <a:latin typeface="Arial"/>
              </a:rPr>
              <a:t>primeiro</a:t>
            </a:r>
            <a:r>
              <a:rPr lang="en-US" sz="1200" dirty="0">
                <a:solidFill>
                  <a:srgbClr val="000000"/>
                </a:solidFill>
                <a:latin typeface="Arial"/>
              </a:rPr>
              <a:t> </a:t>
            </a:r>
            <a:r>
              <a:rPr lang="en-US" sz="1200" dirty="0" err="1">
                <a:solidFill>
                  <a:srgbClr val="000000"/>
                </a:solidFill>
                <a:latin typeface="Arial"/>
              </a:rPr>
              <a:t>evento</a:t>
            </a:r>
            <a:r>
              <a:rPr lang="en-US" sz="1200" dirty="0">
                <a:solidFill>
                  <a:srgbClr val="000000"/>
                </a:solidFill>
                <a:latin typeface="Arial"/>
              </a:rPr>
              <a:t> </a:t>
            </a:r>
            <a:r>
              <a:rPr lang="en-US" sz="1200" dirty="0" err="1">
                <a:solidFill>
                  <a:srgbClr val="000000"/>
                </a:solidFill>
                <a:latin typeface="Arial"/>
              </a:rPr>
              <a:t>trombótico</a:t>
            </a:r>
            <a:r>
              <a:rPr lang="en-US" sz="1200" baseline="30000" dirty="0" err="1">
                <a:solidFill>
                  <a:srgbClr val="000000"/>
                </a:solidFill>
                <a:latin typeface="Arial"/>
              </a:rPr>
              <a:t>5</a:t>
            </a:r>
            <a:r>
              <a:rPr lang="en-US" sz="1200" dirty="0">
                <a:solidFill>
                  <a:srgbClr val="000000"/>
                </a:solidFill>
                <a:latin typeface="Arial"/>
              </a:rPr>
              <a:t>.</a:t>
            </a:r>
          </a:p>
          <a:p>
            <a:pPr algn="just">
              <a:lnSpc>
                <a:spcPts val="1679"/>
              </a:lnSpc>
            </a:pPr>
            <a:r>
              <a:rPr lang="en-US" sz="1200" dirty="0">
                <a:solidFill>
                  <a:srgbClr val="000000"/>
                </a:solidFill>
                <a:latin typeface="Arial"/>
              </a:rPr>
              <a:t> Há um </a:t>
            </a:r>
            <a:r>
              <a:rPr lang="en-US" sz="1200" dirty="0" err="1">
                <a:solidFill>
                  <a:srgbClr val="000000"/>
                </a:solidFill>
                <a:latin typeface="Arial"/>
              </a:rPr>
              <a:t>único</a:t>
            </a:r>
            <a:r>
              <a:rPr lang="en-US" sz="1200" dirty="0">
                <a:solidFill>
                  <a:srgbClr val="000000"/>
                </a:solidFill>
                <a:latin typeface="Arial"/>
              </a:rPr>
              <a:t> </a:t>
            </a:r>
            <a:r>
              <a:rPr lang="en-US" sz="1200" dirty="0" err="1">
                <a:solidFill>
                  <a:srgbClr val="000000"/>
                </a:solidFill>
                <a:latin typeface="Arial"/>
              </a:rPr>
              <a:t>caso</a:t>
            </a:r>
            <a:r>
              <a:rPr lang="en-US" sz="1200" dirty="0">
                <a:solidFill>
                  <a:srgbClr val="000000"/>
                </a:solidFill>
                <a:latin typeface="Arial"/>
              </a:rPr>
              <a:t> </a:t>
            </a:r>
            <a:r>
              <a:rPr lang="en-US" sz="1200" dirty="0" err="1">
                <a:solidFill>
                  <a:srgbClr val="000000"/>
                </a:solidFill>
                <a:latin typeface="Arial"/>
              </a:rPr>
              <a:t>relatado</a:t>
            </a:r>
            <a:r>
              <a:rPr lang="en-US" sz="1200" dirty="0">
                <a:solidFill>
                  <a:srgbClr val="000000"/>
                </a:solidFill>
                <a:latin typeface="Arial"/>
              </a:rPr>
              <a:t> de </a:t>
            </a:r>
            <a:r>
              <a:rPr lang="en-US" sz="1200" dirty="0" err="1">
                <a:solidFill>
                  <a:srgbClr val="000000"/>
                </a:solidFill>
                <a:latin typeface="Arial"/>
              </a:rPr>
              <a:t>oclusão</a:t>
            </a:r>
            <a:r>
              <a:rPr lang="en-US" sz="1200" dirty="0">
                <a:solidFill>
                  <a:srgbClr val="000000"/>
                </a:solidFill>
                <a:latin typeface="Arial"/>
              </a:rPr>
              <a:t> </a:t>
            </a:r>
            <a:r>
              <a:rPr lang="en-US" sz="1200" dirty="0" err="1">
                <a:solidFill>
                  <a:srgbClr val="000000"/>
                </a:solidFill>
                <a:latin typeface="Arial"/>
              </a:rPr>
              <a:t>venosa</a:t>
            </a:r>
            <a:r>
              <a:rPr lang="en-US" sz="1200" dirty="0">
                <a:solidFill>
                  <a:srgbClr val="000000"/>
                </a:solidFill>
                <a:latin typeface="Arial"/>
              </a:rPr>
              <a:t> </a:t>
            </a:r>
            <a:r>
              <a:rPr lang="en-US" sz="1200" dirty="0" err="1">
                <a:solidFill>
                  <a:srgbClr val="000000"/>
                </a:solidFill>
                <a:latin typeface="Arial"/>
              </a:rPr>
              <a:t>associada</a:t>
            </a:r>
            <a:r>
              <a:rPr lang="en-US" sz="1200" dirty="0">
                <a:solidFill>
                  <a:srgbClr val="000000"/>
                </a:solidFill>
                <a:latin typeface="Arial"/>
              </a:rPr>
              <a:t> </a:t>
            </a:r>
            <a:r>
              <a:rPr lang="en-US" sz="1200" dirty="0" err="1">
                <a:solidFill>
                  <a:srgbClr val="000000"/>
                </a:solidFill>
                <a:latin typeface="Arial"/>
              </a:rPr>
              <a:t>ao</a:t>
            </a:r>
            <a:r>
              <a:rPr lang="en-US" sz="1200" dirty="0">
                <a:solidFill>
                  <a:srgbClr val="000000"/>
                </a:solidFill>
                <a:latin typeface="Arial"/>
              </a:rPr>
              <a:t> </a:t>
            </a:r>
            <a:r>
              <a:rPr lang="en-US" sz="1200" dirty="0" err="1">
                <a:solidFill>
                  <a:srgbClr val="000000"/>
                </a:solidFill>
                <a:latin typeface="Arial"/>
              </a:rPr>
              <a:t>implante</a:t>
            </a:r>
            <a:r>
              <a:rPr lang="en-US" sz="1200" dirty="0">
                <a:solidFill>
                  <a:srgbClr val="000000"/>
                </a:solidFill>
                <a:latin typeface="Arial"/>
              </a:rPr>
              <a:t> </a:t>
            </a:r>
            <a:r>
              <a:rPr lang="en-US" sz="1200" dirty="0" err="1">
                <a:solidFill>
                  <a:srgbClr val="000000"/>
                </a:solidFill>
                <a:latin typeface="Arial"/>
              </a:rPr>
              <a:t>subdérmico</a:t>
            </a:r>
            <a:r>
              <a:rPr lang="en-US" sz="1200" dirty="0">
                <a:solidFill>
                  <a:srgbClr val="000000"/>
                </a:solidFill>
                <a:latin typeface="Arial"/>
              </a:rPr>
              <a:t> de </a:t>
            </a:r>
            <a:r>
              <a:rPr lang="en-US" sz="1200" dirty="0" err="1">
                <a:solidFill>
                  <a:srgbClr val="000000"/>
                </a:solidFill>
                <a:latin typeface="Arial"/>
              </a:rPr>
              <a:t>testosterona</a:t>
            </a:r>
            <a:r>
              <a:rPr lang="en-US" sz="1200" dirty="0">
                <a:solidFill>
                  <a:srgbClr val="000000"/>
                </a:solidFill>
                <a:latin typeface="Arial"/>
              </a:rPr>
              <a:t> e </a:t>
            </a:r>
            <a:r>
              <a:rPr lang="en-US" sz="1200" dirty="0" err="1">
                <a:solidFill>
                  <a:srgbClr val="000000"/>
                </a:solidFill>
                <a:latin typeface="Arial"/>
              </a:rPr>
              <a:t>estrogênio</a:t>
            </a:r>
            <a:r>
              <a:rPr lang="en-US" sz="1200" dirty="0">
                <a:solidFill>
                  <a:srgbClr val="000000"/>
                </a:solidFill>
                <a:latin typeface="Arial"/>
              </a:rPr>
              <a:t>, </a:t>
            </a:r>
            <a:r>
              <a:rPr lang="en-US" sz="1200" dirty="0" err="1">
                <a:solidFill>
                  <a:srgbClr val="000000"/>
                </a:solidFill>
                <a:latin typeface="Arial"/>
              </a:rPr>
              <a:t>ocorrendo</a:t>
            </a:r>
            <a:r>
              <a:rPr lang="en-US" sz="1200" dirty="0">
                <a:solidFill>
                  <a:srgbClr val="000000"/>
                </a:solidFill>
                <a:latin typeface="Arial"/>
              </a:rPr>
              <a:t> em 16 </a:t>
            </a:r>
            <a:r>
              <a:rPr lang="en-US" sz="1200" dirty="0" err="1">
                <a:solidFill>
                  <a:srgbClr val="000000"/>
                </a:solidFill>
                <a:latin typeface="Arial"/>
              </a:rPr>
              <a:t>dias</a:t>
            </a:r>
            <a:r>
              <a:rPr lang="en-US" sz="1200" dirty="0">
                <a:solidFill>
                  <a:srgbClr val="000000"/>
                </a:solidFill>
                <a:latin typeface="Arial"/>
              </a:rPr>
              <a:t> </a:t>
            </a:r>
            <a:r>
              <a:rPr lang="en-US" sz="1200" dirty="0" err="1">
                <a:solidFill>
                  <a:srgbClr val="000000"/>
                </a:solidFill>
                <a:latin typeface="Arial"/>
              </a:rPr>
              <a:t>após</a:t>
            </a:r>
            <a:r>
              <a:rPr lang="en-US" sz="1200" dirty="0">
                <a:solidFill>
                  <a:srgbClr val="000000"/>
                </a:solidFill>
                <a:latin typeface="Arial"/>
              </a:rPr>
              <a:t> o </a:t>
            </a:r>
            <a:r>
              <a:rPr lang="en-US" sz="1200" dirty="0" err="1">
                <a:solidFill>
                  <a:srgbClr val="000000"/>
                </a:solidFill>
                <a:latin typeface="Arial"/>
              </a:rPr>
              <a:t>implante</a:t>
            </a:r>
            <a:r>
              <a:rPr lang="en-US" sz="1200" dirty="0">
                <a:solidFill>
                  <a:srgbClr val="000000"/>
                </a:solidFill>
                <a:latin typeface="Arial"/>
              </a:rPr>
              <a:t>, </a:t>
            </a:r>
            <a:r>
              <a:rPr lang="en-US" sz="1200" dirty="0" err="1">
                <a:solidFill>
                  <a:srgbClr val="000000"/>
                </a:solidFill>
                <a:latin typeface="Arial"/>
              </a:rPr>
              <a:t>podendo</a:t>
            </a:r>
            <a:r>
              <a:rPr lang="en-US" sz="1200" dirty="0">
                <a:solidFill>
                  <a:srgbClr val="000000"/>
                </a:solidFill>
                <a:latin typeface="Arial"/>
              </a:rPr>
              <a:t> </a:t>
            </a:r>
            <a:r>
              <a:rPr lang="en-US" sz="1200" dirty="0" err="1">
                <a:solidFill>
                  <a:srgbClr val="000000"/>
                </a:solidFill>
                <a:latin typeface="Arial"/>
              </a:rPr>
              <a:t>sugerir</a:t>
            </a:r>
            <a:r>
              <a:rPr lang="en-US" sz="1200" dirty="0">
                <a:solidFill>
                  <a:srgbClr val="000000"/>
                </a:solidFill>
                <a:latin typeface="Arial"/>
              </a:rPr>
              <a:t> </a:t>
            </a:r>
            <a:r>
              <a:rPr lang="en-US" sz="1200" dirty="0" err="1">
                <a:solidFill>
                  <a:srgbClr val="000000"/>
                </a:solidFill>
                <a:latin typeface="Arial"/>
              </a:rPr>
              <a:t>que</a:t>
            </a:r>
            <a:r>
              <a:rPr lang="en-US" sz="1200" dirty="0">
                <a:solidFill>
                  <a:srgbClr val="000000"/>
                </a:solidFill>
                <a:latin typeface="Arial"/>
              </a:rPr>
              <a:t> </a:t>
            </a:r>
            <a:r>
              <a:rPr lang="en-US" sz="1200" dirty="0" err="1">
                <a:solidFill>
                  <a:srgbClr val="000000"/>
                </a:solidFill>
                <a:latin typeface="Arial"/>
              </a:rPr>
              <a:t>essa</a:t>
            </a:r>
            <a:r>
              <a:rPr lang="en-US" sz="1200" dirty="0">
                <a:solidFill>
                  <a:srgbClr val="000000"/>
                </a:solidFill>
                <a:latin typeface="Arial"/>
              </a:rPr>
              <a:t> via de </a:t>
            </a:r>
            <a:r>
              <a:rPr lang="en-US" sz="1200" dirty="0" err="1">
                <a:solidFill>
                  <a:srgbClr val="000000"/>
                </a:solidFill>
                <a:latin typeface="Arial"/>
              </a:rPr>
              <a:t>administração</a:t>
            </a:r>
            <a:r>
              <a:rPr lang="en-US" sz="1200" dirty="0">
                <a:solidFill>
                  <a:srgbClr val="000000"/>
                </a:solidFill>
                <a:latin typeface="Arial"/>
              </a:rPr>
              <a:t> </a:t>
            </a:r>
            <a:r>
              <a:rPr lang="en-US" sz="1200" dirty="0" err="1">
                <a:solidFill>
                  <a:srgbClr val="000000"/>
                </a:solidFill>
                <a:latin typeface="Arial"/>
              </a:rPr>
              <a:t>talvez</a:t>
            </a:r>
            <a:r>
              <a:rPr lang="en-US" sz="1200" dirty="0">
                <a:solidFill>
                  <a:srgbClr val="000000"/>
                </a:solidFill>
                <a:latin typeface="Arial"/>
              </a:rPr>
              <a:t> </a:t>
            </a:r>
            <a:r>
              <a:rPr lang="en-US" sz="1200" dirty="0" err="1">
                <a:solidFill>
                  <a:srgbClr val="000000"/>
                </a:solidFill>
                <a:latin typeface="Arial"/>
              </a:rPr>
              <a:t>gere</a:t>
            </a:r>
            <a:r>
              <a:rPr lang="en-US" sz="1200" dirty="0">
                <a:solidFill>
                  <a:srgbClr val="000000"/>
                </a:solidFill>
                <a:latin typeface="Arial"/>
              </a:rPr>
              <a:t> </a:t>
            </a:r>
            <a:r>
              <a:rPr lang="en-US" sz="1200" dirty="0" err="1">
                <a:solidFill>
                  <a:srgbClr val="000000"/>
                </a:solidFill>
                <a:latin typeface="Arial"/>
              </a:rPr>
              <a:t>esses</a:t>
            </a:r>
            <a:r>
              <a:rPr lang="en-US" sz="1200" dirty="0">
                <a:solidFill>
                  <a:srgbClr val="000000"/>
                </a:solidFill>
                <a:latin typeface="Arial"/>
              </a:rPr>
              <a:t> </a:t>
            </a:r>
            <a:r>
              <a:rPr lang="en-US" sz="1200" dirty="0" err="1">
                <a:solidFill>
                  <a:srgbClr val="000000"/>
                </a:solidFill>
                <a:latin typeface="Arial"/>
              </a:rPr>
              <a:t>quadros</a:t>
            </a:r>
            <a:r>
              <a:rPr lang="en-US" sz="1200" dirty="0">
                <a:solidFill>
                  <a:srgbClr val="000000"/>
                </a:solidFill>
                <a:latin typeface="Arial"/>
              </a:rPr>
              <a:t> em </a:t>
            </a:r>
            <a:r>
              <a:rPr lang="en-US" sz="1200" dirty="0" err="1">
                <a:solidFill>
                  <a:srgbClr val="000000"/>
                </a:solidFill>
                <a:latin typeface="Arial"/>
              </a:rPr>
              <a:t>menos</a:t>
            </a:r>
            <a:r>
              <a:rPr lang="en-US" sz="1200" dirty="0">
                <a:solidFill>
                  <a:srgbClr val="000000"/>
                </a:solidFill>
                <a:latin typeface="Arial"/>
              </a:rPr>
              <a:t> tempo, </a:t>
            </a:r>
            <a:r>
              <a:rPr lang="en-US" sz="1200" dirty="0" err="1">
                <a:solidFill>
                  <a:srgbClr val="000000"/>
                </a:solidFill>
                <a:latin typeface="Arial"/>
              </a:rPr>
              <a:t>visto</a:t>
            </a:r>
            <a:r>
              <a:rPr lang="en-US" sz="1200" dirty="0">
                <a:solidFill>
                  <a:srgbClr val="000000"/>
                </a:solidFill>
                <a:latin typeface="Arial"/>
              </a:rPr>
              <a:t> </a:t>
            </a:r>
            <a:r>
              <a:rPr lang="en-US" sz="1200" dirty="0" err="1">
                <a:solidFill>
                  <a:srgbClr val="000000"/>
                </a:solidFill>
                <a:latin typeface="Arial"/>
              </a:rPr>
              <a:t>que</a:t>
            </a:r>
            <a:r>
              <a:rPr lang="en-US" sz="1200" dirty="0">
                <a:solidFill>
                  <a:srgbClr val="000000"/>
                </a:solidFill>
                <a:latin typeface="Arial"/>
              </a:rPr>
              <a:t> o </a:t>
            </a:r>
            <a:r>
              <a:rPr lang="en-US" sz="1200" dirty="0" err="1">
                <a:solidFill>
                  <a:srgbClr val="000000"/>
                </a:solidFill>
                <a:latin typeface="Arial"/>
              </a:rPr>
              <a:t>intervalo</a:t>
            </a:r>
            <a:r>
              <a:rPr lang="en-US" sz="1200" dirty="0">
                <a:solidFill>
                  <a:srgbClr val="000000"/>
                </a:solidFill>
                <a:latin typeface="Arial"/>
              </a:rPr>
              <a:t> </a:t>
            </a:r>
            <a:r>
              <a:rPr lang="en-US" sz="1200" dirty="0" err="1">
                <a:solidFill>
                  <a:srgbClr val="000000"/>
                </a:solidFill>
                <a:latin typeface="Arial"/>
              </a:rPr>
              <a:t>entre</a:t>
            </a:r>
            <a:r>
              <a:rPr lang="en-US" sz="1200" dirty="0">
                <a:solidFill>
                  <a:srgbClr val="000000"/>
                </a:solidFill>
                <a:latin typeface="Arial"/>
              </a:rPr>
              <a:t> as </a:t>
            </a:r>
            <a:r>
              <a:rPr lang="en-US" sz="1200" dirty="0" err="1">
                <a:solidFill>
                  <a:srgbClr val="000000"/>
                </a:solidFill>
                <a:latin typeface="Arial"/>
              </a:rPr>
              <a:t>demais</a:t>
            </a:r>
            <a:r>
              <a:rPr lang="en-US" sz="1200" dirty="0">
                <a:solidFill>
                  <a:srgbClr val="000000"/>
                </a:solidFill>
                <a:latin typeface="Arial"/>
              </a:rPr>
              <a:t> </a:t>
            </a:r>
            <a:r>
              <a:rPr lang="en-US" sz="1200" dirty="0" err="1">
                <a:solidFill>
                  <a:srgbClr val="000000"/>
                </a:solidFill>
                <a:latin typeface="Arial"/>
              </a:rPr>
              <a:t>formas</a:t>
            </a:r>
            <a:r>
              <a:rPr lang="en-US" sz="1200" dirty="0">
                <a:solidFill>
                  <a:srgbClr val="000000"/>
                </a:solidFill>
                <a:latin typeface="Arial"/>
              </a:rPr>
              <a:t> de </a:t>
            </a:r>
            <a:r>
              <a:rPr lang="en-US" sz="1200" dirty="0" err="1">
                <a:solidFill>
                  <a:srgbClr val="000000"/>
                </a:solidFill>
                <a:latin typeface="Arial"/>
              </a:rPr>
              <a:t>administração</a:t>
            </a:r>
            <a:r>
              <a:rPr lang="en-US" sz="1200" dirty="0">
                <a:solidFill>
                  <a:srgbClr val="000000"/>
                </a:solidFill>
                <a:latin typeface="Arial"/>
              </a:rPr>
              <a:t> hormonal e </a:t>
            </a:r>
            <a:r>
              <a:rPr lang="en-US" sz="1200" dirty="0" err="1">
                <a:solidFill>
                  <a:srgbClr val="000000"/>
                </a:solidFill>
                <a:latin typeface="Arial"/>
              </a:rPr>
              <a:t>lesão</a:t>
            </a:r>
            <a:r>
              <a:rPr lang="en-US" sz="1200" dirty="0">
                <a:solidFill>
                  <a:srgbClr val="000000"/>
                </a:solidFill>
                <a:latin typeface="Arial"/>
              </a:rPr>
              <a:t> </a:t>
            </a:r>
            <a:r>
              <a:rPr lang="en-US" sz="1200" dirty="0" err="1">
                <a:solidFill>
                  <a:srgbClr val="000000"/>
                </a:solidFill>
                <a:latin typeface="Arial"/>
              </a:rPr>
              <a:t>retiniana</a:t>
            </a:r>
            <a:r>
              <a:rPr lang="en-US" sz="1200" dirty="0">
                <a:solidFill>
                  <a:srgbClr val="000000"/>
                </a:solidFill>
                <a:latin typeface="Arial"/>
              </a:rPr>
              <a:t> é em </a:t>
            </a:r>
            <a:r>
              <a:rPr lang="en-US" sz="1200" dirty="0" err="1">
                <a:solidFill>
                  <a:srgbClr val="000000"/>
                </a:solidFill>
                <a:latin typeface="Arial"/>
              </a:rPr>
              <a:t>média</a:t>
            </a:r>
            <a:r>
              <a:rPr lang="en-US" sz="1200" dirty="0">
                <a:solidFill>
                  <a:srgbClr val="000000"/>
                </a:solidFill>
                <a:latin typeface="Arial"/>
              </a:rPr>
              <a:t> 3 </a:t>
            </a:r>
            <a:r>
              <a:rPr lang="en-US" sz="1200" dirty="0" err="1">
                <a:solidFill>
                  <a:srgbClr val="000000"/>
                </a:solidFill>
                <a:latin typeface="Arial"/>
              </a:rPr>
              <a:t>anos</a:t>
            </a:r>
            <a:r>
              <a:rPr lang="en-US" sz="1200" baseline="30000" dirty="0" err="1">
                <a:solidFill>
                  <a:srgbClr val="000000"/>
                </a:solidFill>
                <a:latin typeface="Arial"/>
              </a:rPr>
              <a:t>3,5</a:t>
            </a:r>
            <a:r>
              <a:rPr lang="en-US" sz="1200" dirty="0">
                <a:solidFill>
                  <a:srgbClr val="000000"/>
                </a:solidFill>
                <a:latin typeface="Arial"/>
              </a:rPr>
              <a:t>. </a:t>
            </a:r>
            <a:r>
              <a:rPr lang="en-US" sz="1200" dirty="0" err="1">
                <a:solidFill>
                  <a:srgbClr val="000000"/>
                </a:solidFill>
                <a:latin typeface="Arial"/>
              </a:rPr>
              <a:t>Além</a:t>
            </a:r>
            <a:r>
              <a:rPr lang="en-US" sz="1200" dirty="0">
                <a:solidFill>
                  <a:srgbClr val="000000"/>
                </a:solidFill>
                <a:latin typeface="Arial"/>
              </a:rPr>
              <a:t> da forma de </a:t>
            </a:r>
            <a:r>
              <a:rPr lang="en-US" sz="1200" dirty="0" err="1">
                <a:solidFill>
                  <a:srgbClr val="000000"/>
                </a:solidFill>
                <a:latin typeface="Arial"/>
              </a:rPr>
              <a:t>apresentação</a:t>
            </a:r>
            <a:r>
              <a:rPr lang="en-US" sz="1200" dirty="0">
                <a:solidFill>
                  <a:srgbClr val="000000"/>
                </a:solidFill>
                <a:latin typeface="Arial"/>
              </a:rPr>
              <a:t> da </a:t>
            </a:r>
            <a:r>
              <a:rPr lang="en-US" sz="1200" dirty="0" err="1">
                <a:solidFill>
                  <a:srgbClr val="000000"/>
                </a:solidFill>
                <a:latin typeface="Arial"/>
              </a:rPr>
              <a:t>terapia</a:t>
            </a:r>
            <a:r>
              <a:rPr lang="en-US" sz="1200" dirty="0">
                <a:solidFill>
                  <a:srgbClr val="000000"/>
                </a:solidFill>
                <a:latin typeface="Arial"/>
              </a:rPr>
              <a:t>, as </a:t>
            </a:r>
            <a:r>
              <a:rPr lang="en-US" sz="1200" dirty="0" err="1">
                <a:solidFill>
                  <a:srgbClr val="000000"/>
                </a:solidFill>
                <a:latin typeface="Arial"/>
              </a:rPr>
              <a:t>lesões</a:t>
            </a:r>
            <a:r>
              <a:rPr lang="en-US" sz="1200" dirty="0">
                <a:solidFill>
                  <a:srgbClr val="000000"/>
                </a:solidFill>
                <a:latin typeface="Arial"/>
              </a:rPr>
              <a:t> </a:t>
            </a:r>
            <a:r>
              <a:rPr lang="en-US" sz="1200" dirty="0" err="1">
                <a:solidFill>
                  <a:srgbClr val="000000"/>
                </a:solidFill>
                <a:latin typeface="Arial"/>
              </a:rPr>
              <a:t>retinianas</a:t>
            </a:r>
            <a:r>
              <a:rPr lang="en-US" sz="1200" dirty="0">
                <a:solidFill>
                  <a:srgbClr val="000000"/>
                </a:solidFill>
                <a:latin typeface="Arial"/>
              </a:rPr>
              <a:t> </a:t>
            </a:r>
            <a:r>
              <a:rPr lang="en-US" sz="1200" dirty="0" err="1">
                <a:solidFill>
                  <a:srgbClr val="000000"/>
                </a:solidFill>
                <a:latin typeface="Arial"/>
              </a:rPr>
              <a:t>também</a:t>
            </a:r>
            <a:r>
              <a:rPr lang="en-US" sz="1200" dirty="0">
                <a:solidFill>
                  <a:srgbClr val="000000"/>
                </a:solidFill>
                <a:latin typeface="Arial"/>
              </a:rPr>
              <a:t> </a:t>
            </a:r>
            <a:r>
              <a:rPr lang="en-US" sz="1200" dirty="0" err="1">
                <a:solidFill>
                  <a:srgbClr val="000000"/>
                </a:solidFill>
                <a:latin typeface="Arial"/>
              </a:rPr>
              <a:t>parecem</a:t>
            </a:r>
            <a:r>
              <a:rPr lang="en-US" sz="1200" dirty="0">
                <a:solidFill>
                  <a:srgbClr val="000000"/>
                </a:solidFill>
                <a:latin typeface="Arial"/>
              </a:rPr>
              <a:t> </a:t>
            </a:r>
            <a:r>
              <a:rPr lang="en-US" sz="1200" dirty="0" err="1">
                <a:solidFill>
                  <a:srgbClr val="000000"/>
                </a:solidFill>
                <a:latin typeface="Arial"/>
              </a:rPr>
              <a:t>ser</a:t>
            </a:r>
            <a:r>
              <a:rPr lang="en-US" sz="1200" dirty="0">
                <a:solidFill>
                  <a:srgbClr val="000000"/>
                </a:solidFill>
                <a:latin typeface="Arial"/>
              </a:rPr>
              <a:t> </a:t>
            </a:r>
            <a:r>
              <a:rPr lang="en-US" sz="1200" dirty="0" err="1">
                <a:solidFill>
                  <a:srgbClr val="000000"/>
                </a:solidFill>
                <a:latin typeface="Arial"/>
              </a:rPr>
              <a:t>dose-dependentes</a:t>
            </a:r>
            <a:r>
              <a:rPr lang="en-US" sz="1200" baseline="30000" dirty="0" err="1">
                <a:solidFill>
                  <a:srgbClr val="000000"/>
                </a:solidFill>
                <a:latin typeface="Arial"/>
              </a:rPr>
              <a:t>6,7</a:t>
            </a:r>
            <a:r>
              <a:rPr lang="en-US" sz="1200" dirty="0">
                <a:solidFill>
                  <a:srgbClr val="000000"/>
                </a:solidFill>
                <a:latin typeface="Arial"/>
              </a:rPr>
              <a:t>. </a:t>
            </a:r>
          </a:p>
          <a:p>
            <a:pPr marL="0" lvl="0" indent="0" algn="just">
              <a:lnSpc>
                <a:spcPts val="1679"/>
              </a:lnSpc>
              <a:spcBef>
                <a:spcPct val="0"/>
              </a:spcBef>
            </a:pPr>
            <a:endParaRPr lang="en-US" sz="1200" dirty="0">
              <a:solidFill>
                <a:srgbClr val="000000"/>
              </a:solidFill>
              <a:latin typeface="Arial"/>
            </a:endParaRPr>
          </a:p>
        </p:txBody>
      </p:sp>
      <p:sp>
        <p:nvSpPr>
          <p:cNvPr id="78" name="TextBox 78"/>
          <p:cNvSpPr txBox="1"/>
          <p:nvPr/>
        </p:nvSpPr>
        <p:spPr>
          <a:xfrm>
            <a:off x="5112376" y="15678557"/>
            <a:ext cx="5017066" cy="2485232"/>
          </a:xfrm>
          <a:prstGeom prst="rect">
            <a:avLst/>
          </a:prstGeom>
        </p:spPr>
        <p:txBody>
          <a:bodyPr lIns="0" tIns="0" rIns="0" bIns="0" rtlCol="0" anchor="t">
            <a:spAutoFit/>
          </a:bodyPr>
          <a:lstStyle/>
          <a:p>
            <a:pPr marL="328993" lvl="1" indent="-228600" algn="just">
              <a:lnSpc>
                <a:spcPts val="1302"/>
              </a:lnSpc>
              <a:spcBef>
                <a:spcPct val="0"/>
              </a:spcBef>
              <a:buFont typeface="+mj-lt"/>
              <a:buAutoNum type="arabicPeriod"/>
            </a:pPr>
            <a:r>
              <a:rPr lang="en-US" sz="900" dirty="0">
                <a:solidFill>
                  <a:srgbClr val="000000"/>
                </a:solidFill>
                <a:latin typeface="Arial"/>
              </a:rPr>
              <a:t>SCOTT, </a:t>
            </a:r>
            <a:r>
              <a:rPr lang="en-US" sz="900" u="none" strike="noStrike" dirty="0">
                <a:solidFill>
                  <a:srgbClr val="000000"/>
                </a:solidFill>
                <a:latin typeface="Arial"/>
              </a:rPr>
              <a:t>Ingrid U. et al. Retinal vascular occlusions. The Lancet, v. 396, n. 10266, p. 1927-1940, 2020.</a:t>
            </a:r>
          </a:p>
          <a:p>
            <a:pPr marL="328993" lvl="1" indent="-228600" algn="just">
              <a:lnSpc>
                <a:spcPts val="1302"/>
              </a:lnSpc>
              <a:spcBef>
                <a:spcPct val="0"/>
              </a:spcBef>
              <a:buFont typeface="+mj-lt"/>
              <a:buAutoNum type="arabicPeriod"/>
            </a:pPr>
            <a:r>
              <a:rPr lang="en-US" sz="900" u="none" strike="noStrike" dirty="0" err="1">
                <a:solidFill>
                  <a:srgbClr val="000000"/>
                </a:solidFill>
                <a:latin typeface="Arial"/>
              </a:rPr>
              <a:t>DEDANIA</a:t>
            </a:r>
            <a:r>
              <a:rPr lang="en-US" sz="900" u="none" strike="noStrike" dirty="0">
                <a:solidFill>
                  <a:srgbClr val="000000"/>
                </a:solidFill>
                <a:latin typeface="Arial"/>
              </a:rPr>
              <a:t>, </a:t>
            </a:r>
            <a:r>
              <a:rPr lang="en-US" sz="900" u="none" strike="noStrike" dirty="0" err="1">
                <a:solidFill>
                  <a:srgbClr val="000000"/>
                </a:solidFill>
                <a:latin typeface="Arial"/>
              </a:rPr>
              <a:t>Vaidehi</a:t>
            </a:r>
            <a:r>
              <a:rPr lang="en-US" sz="900" u="none" strike="noStrike" dirty="0">
                <a:solidFill>
                  <a:srgbClr val="000000"/>
                </a:solidFill>
                <a:latin typeface="Arial"/>
              </a:rPr>
              <a:t> S. et al. Testosterone supplementation and retinal vascular disease. Retina (Philadelphia, Pa.), v. 38, n. 11, p. 2247, 2018.</a:t>
            </a:r>
            <a:endParaRPr lang="pt-BR" sz="900" u="none" strike="noStrike" dirty="0">
              <a:solidFill>
                <a:srgbClr val="000000"/>
              </a:solidFill>
              <a:latin typeface="Arial"/>
            </a:endParaRPr>
          </a:p>
          <a:p>
            <a:pPr marL="328993" lvl="1" indent="-228600" algn="just">
              <a:lnSpc>
                <a:spcPts val="1302"/>
              </a:lnSpc>
              <a:spcBef>
                <a:spcPct val="0"/>
              </a:spcBef>
              <a:buFont typeface="+mj-lt"/>
              <a:buAutoNum type="arabicPeriod"/>
            </a:pPr>
            <a:r>
              <a:rPr lang="en-US" sz="900" u="none" strike="noStrike" dirty="0">
                <a:solidFill>
                  <a:srgbClr val="000000"/>
                </a:solidFill>
                <a:latin typeface="Arial"/>
              </a:rPr>
              <a:t>GLUECK, Charles J. et al. Thrombosis in three postmenopausal women receiving testosterone therapy for low libido. Women’s Health, v. 9, n. 4, p. 405-410, 2013. </a:t>
            </a:r>
          </a:p>
          <a:p>
            <a:pPr marL="328993" lvl="1" indent="-228600" algn="just">
              <a:lnSpc>
                <a:spcPts val="1302"/>
              </a:lnSpc>
              <a:spcBef>
                <a:spcPct val="0"/>
              </a:spcBef>
              <a:buFont typeface="+mj-lt"/>
              <a:buAutoNum type="arabicPeriod"/>
            </a:pPr>
            <a:r>
              <a:rPr lang="en-US" sz="900" u="none" strike="noStrike" dirty="0">
                <a:solidFill>
                  <a:srgbClr val="000000"/>
                </a:solidFill>
                <a:latin typeface="Arial"/>
              </a:rPr>
              <a:t>ABOU-ISMAIL, </a:t>
            </a:r>
            <a:r>
              <a:rPr lang="en-US" sz="900" u="none" strike="noStrike" dirty="0" err="1">
                <a:solidFill>
                  <a:srgbClr val="000000"/>
                </a:solidFill>
                <a:latin typeface="Arial"/>
              </a:rPr>
              <a:t>Mouhamed</a:t>
            </a:r>
            <a:r>
              <a:rPr lang="en-US" sz="900" u="none" strike="noStrike" dirty="0">
                <a:solidFill>
                  <a:srgbClr val="000000"/>
                </a:solidFill>
                <a:latin typeface="Arial"/>
              </a:rPr>
              <a:t> </a:t>
            </a:r>
            <a:r>
              <a:rPr lang="en-US" sz="900" u="none" strike="noStrike" dirty="0" err="1">
                <a:solidFill>
                  <a:srgbClr val="000000"/>
                </a:solidFill>
                <a:latin typeface="Arial"/>
              </a:rPr>
              <a:t>Yazan</a:t>
            </a:r>
            <a:r>
              <a:rPr lang="en-US" sz="900" u="none" strike="noStrike" dirty="0">
                <a:solidFill>
                  <a:srgbClr val="000000"/>
                </a:solidFill>
                <a:latin typeface="Arial"/>
              </a:rPr>
              <a:t>; </a:t>
            </a:r>
            <a:r>
              <a:rPr lang="en-US" sz="900" u="none" strike="noStrike" dirty="0" err="1">
                <a:solidFill>
                  <a:srgbClr val="000000"/>
                </a:solidFill>
                <a:latin typeface="Arial"/>
              </a:rPr>
              <a:t>SRIDHAR</a:t>
            </a:r>
            <a:r>
              <a:rPr lang="en-US" sz="900" u="none" strike="noStrike" dirty="0">
                <a:solidFill>
                  <a:srgbClr val="000000"/>
                </a:solidFill>
                <a:latin typeface="Arial"/>
              </a:rPr>
              <a:t>, </a:t>
            </a:r>
            <a:r>
              <a:rPr lang="en-US" sz="900" u="none" strike="noStrike" dirty="0" err="1">
                <a:solidFill>
                  <a:srgbClr val="000000"/>
                </a:solidFill>
                <a:latin typeface="Arial"/>
              </a:rPr>
              <a:t>Divyaswathi</a:t>
            </a:r>
            <a:r>
              <a:rPr lang="en-US" sz="900" u="none" strike="noStrike" dirty="0">
                <a:solidFill>
                  <a:srgbClr val="000000"/>
                </a:solidFill>
                <a:latin typeface="Arial"/>
              </a:rPr>
              <a:t> </a:t>
            </a:r>
            <a:r>
              <a:rPr lang="en-US" sz="900" u="none" strike="noStrike" dirty="0" err="1">
                <a:solidFill>
                  <a:srgbClr val="000000"/>
                </a:solidFill>
                <a:latin typeface="Arial"/>
              </a:rPr>
              <a:t>Citla</a:t>
            </a:r>
            <a:r>
              <a:rPr lang="en-US" sz="900" u="none" strike="noStrike" dirty="0">
                <a:solidFill>
                  <a:srgbClr val="000000"/>
                </a:solidFill>
                <a:latin typeface="Arial"/>
              </a:rPr>
              <a:t>; NAYAK, </a:t>
            </a:r>
            <a:r>
              <a:rPr lang="en-US" sz="900" u="none" strike="noStrike" dirty="0" err="1">
                <a:solidFill>
                  <a:srgbClr val="000000"/>
                </a:solidFill>
                <a:latin typeface="Arial"/>
              </a:rPr>
              <a:t>Lalitha</a:t>
            </a:r>
            <a:r>
              <a:rPr lang="en-US" sz="900" u="none" strike="noStrike" dirty="0">
                <a:solidFill>
                  <a:srgbClr val="000000"/>
                </a:solidFill>
                <a:latin typeface="Arial"/>
              </a:rPr>
              <a:t>. Estrogen and thrombosis: a bench to bedside review. Thrombosis Research, [S.L.], v. 192, n. 8, p. 40-51, ago. 2020. Elsevier BV</a:t>
            </a:r>
          </a:p>
          <a:p>
            <a:pPr marL="328993" lvl="1" indent="-228600" algn="just">
              <a:lnSpc>
                <a:spcPts val="1302"/>
              </a:lnSpc>
              <a:spcBef>
                <a:spcPct val="0"/>
              </a:spcBef>
              <a:buFont typeface="+mj-lt"/>
              <a:buAutoNum type="arabicPeriod"/>
            </a:pPr>
            <a:r>
              <a:rPr lang="en-US" sz="900" u="none" strike="noStrike" dirty="0">
                <a:solidFill>
                  <a:srgbClr val="000000"/>
                </a:solidFill>
                <a:latin typeface="Arial"/>
              </a:rPr>
              <a:t>GLUECK, Charles J. et al. </a:t>
            </a:r>
            <a:r>
              <a:rPr lang="en-US" sz="900" u="none" strike="noStrike" dirty="0" err="1">
                <a:solidFill>
                  <a:srgbClr val="000000"/>
                </a:solidFill>
                <a:latin typeface="Arial"/>
              </a:rPr>
              <a:t>Thrombophilia</a:t>
            </a:r>
            <a:r>
              <a:rPr lang="en-US" sz="900" u="none" strike="noStrike" dirty="0">
                <a:solidFill>
                  <a:srgbClr val="000000"/>
                </a:solidFill>
                <a:latin typeface="Arial"/>
              </a:rPr>
              <a:t> and retinal vascular occlusion. Clinical Ophthalmology, p. 1377-1384, 2012.</a:t>
            </a:r>
          </a:p>
          <a:p>
            <a:pPr marL="328993" lvl="1" indent="-228600" algn="just">
              <a:lnSpc>
                <a:spcPts val="1302"/>
              </a:lnSpc>
              <a:spcBef>
                <a:spcPct val="0"/>
              </a:spcBef>
              <a:buFont typeface="+mj-lt"/>
              <a:buAutoNum type="arabicPeriod"/>
            </a:pPr>
            <a:r>
              <a:rPr lang="en-US" sz="900" u="none" strike="noStrike" dirty="0">
                <a:solidFill>
                  <a:srgbClr val="000000"/>
                </a:solidFill>
                <a:latin typeface="Arial"/>
              </a:rPr>
              <a:t>SONG, </a:t>
            </a:r>
            <a:r>
              <a:rPr lang="en-US" sz="900" u="none" strike="noStrike" dirty="0" err="1">
                <a:solidFill>
                  <a:srgbClr val="000000"/>
                </a:solidFill>
                <a:latin typeface="Arial"/>
              </a:rPr>
              <a:t>Delu</a:t>
            </a:r>
            <a:r>
              <a:rPr lang="en-US" sz="900" u="none" strike="noStrike" dirty="0">
                <a:solidFill>
                  <a:srgbClr val="000000"/>
                </a:solidFill>
                <a:latin typeface="Arial"/>
              </a:rPr>
              <a:t> et al. Association of retinal vascular occlusion with women filling a prescription for female hormone therapy. JAMA ophthalmology, v. 139, n. 1, p. 42-48, 2021.</a:t>
            </a:r>
          </a:p>
          <a:p>
            <a:pPr marL="328993" lvl="1" indent="-228600" algn="just">
              <a:lnSpc>
                <a:spcPts val="1302"/>
              </a:lnSpc>
              <a:spcBef>
                <a:spcPct val="0"/>
              </a:spcBef>
              <a:buFont typeface="+mj-lt"/>
              <a:buAutoNum type="arabicPeriod"/>
            </a:pPr>
            <a:r>
              <a:rPr lang="en-US" sz="900" u="none" strike="noStrike" dirty="0">
                <a:solidFill>
                  <a:srgbClr val="000000"/>
                </a:solidFill>
                <a:latin typeface="Arial"/>
                <a:ea typeface="Arial"/>
              </a:rPr>
              <a:t>VESSEY MP﻿, Hannaford et﻿. al. Oral contraception and eye disease: findings in two large cohort studies.  Br J </a:t>
            </a:r>
            <a:r>
              <a:rPr lang="en-US" sz="900" u="none" strike="noStrike" dirty="0" err="1">
                <a:solidFill>
                  <a:srgbClr val="000000"/>
                </a:solidFill>
                <a:latin typeface="Arial"/>
                <a:ea typeface="Arial"/>
              </a:rPr>
              <a:t>Ophthalmol</a:t>
            </a:r>
            <a:r>
              <a:rPr lang="en-US" sz="900" u="none" strike="noStrike" dirty="0">
                <a:solidFill>
                  <a:srgbClr val="000000"/>
                </a:solidFill>
                <a:latin typeface="Arial"/>
                <a:ea typeface="Arial"/>
              </a:rPr>
              <a:t>. 1998</a:t>
            </a:r>
          </a:p>
        </p:txBody>
      </p:sp>
      <p:sp>
        <p:nvSpPr>
          <p:cNvPr id="79" name="TextBox 79"/>
          <p:cNvSpPr txBox="1"/>
          <p:nvPr/>
        </p:nvSpPr>
        <p:spPr>
          <a:xfrm>
            <a:off x="128278" y="8115300"/>
            <a:ext cx="4934102" cy="709732"/>
          </a:xfrm>
          <a:prstGeom prst="rect">
            <a:avLst/>
          </a:prstGeom>
        </p:spPr>
        <p:txBody>
          <a:bodyPr lIns="0" tIns="0" rIns="0" bIns="0" rtlCol="0" anchor="t">
            <a:spAutoFit/>
          </a:bodyPr>
          <a:lstStyle/>
          <a:p>
            <a:pPr marL="0" lvl="0" indent="0" algn="just">
              <a:lnSpc>
                <a:spcPts val="1819"/>
              </a:lnSpc>
              <a:spcBef>
                <a:spcPct val="0"/>
              </a:spcBef>
            </a:pPr>
            <a:r>
              <a:rPr lang="en-US" sz="1299">
                <a:solidFill>
                  <a:srgbClr val="000000"/>
                </a:solidFill>
                <a:latin typeface="Arial"/>
              </a:rPr>
              <a:t>Relato de caso. Coleta de dados realizada via prontuário com respectiva revisão da literatura nas bases de dados PubMed, Scielo e Elsevier.</a:t>
            </a:r>
          </a:p>
        </p:txBody>
      </p:sp>
      <p:sp>
        <p:nvSpPr>
          <p:cNvPr id="80" name="TextBox 80"/>
          <p:cNvSpPr txBox="1"/>
          <p:nvPr/>
        </p:nvSpPr>
        <p:spPr>
          <a:xfrm>
            <a:off x="89117" y="4141764"/>
            <a:ext cx="4884146" cy="2981009"/>
          </a:xfrm>
          <a:prstGeom prst="rect">
            <a:avLst/>
          </a:prstGeom>
        </p:spPr>
        <p:txBody>
          <a:bodyPr lIns="0" tIns="0" rIns="0" bIns="0" rtlCol="0" anchor="t">
            <a:spAutoFit/>
          </a:bodyPr>
          <a:lstStyle/>
          <a:p>
            <a:pPr algn="just">
              <a:lnSpc>
                <a:spcPts val="1819"/>
              </a:lnSpc>
            </a:pPr>
            <a:r>
              <a:rPr lang="en-US" sz="1299" dirty="0">
                <a:solidFill>
                  <a:srgbClr val="000000"/>
                </a:solidFill>
                <a:latin typeface="Arial"/>
              </a:rPr>
              <a:t> </a:t>
            </a:r>
            <a:r>
              <a:rPr lang="en-US" sz="1299" dirty="0" err="1">
                <a:solidFill>
                  <a:srgbClr val="000000"/>
                </a:solidFill>
                <a:latin typeface="Arial"/>
              </a:rPr>
              <a:t>Oclusões</a:t>
            </a:r>
            <a:r>
              <a:rPr lang="en-US" sz="1299" dirty="0">
                <a:solidFill>
                  <a:srgbClr val="000000"/>
                </a:solidFill>
                <a:latin typeface="Arial"/>
              </a:rPr>
              <a:t> </a:t>
            </a:r>
            <a:r>
              <a:rPr lang="en-US" sz="1299" dirty="0" err="1">
                <a:solidFill>
                  <a:srgbClr val="000000"/>
                </a:solidFill>
                <a:latin typeface="Arial"/>
              </a:rPr>
              <a:t>vasculares</a:t>
            </a:r>
            <a:r>
              <a:rPr lang="en-US" sz="1299" dirty="0">
                <a:solidFill>
                  <a:srgbClr val="000000"/>
                </a:solidFill>
                <a:latin typeface="Arial"/>
              </a:rPr>
              <a:t> </a:t>
            </a:r>
            <a:r>
              <a:rPr lang="en-US" sz="1299" dirty="0" err="1">
                <a:solidFill>
                  <a:srgbClr val="000000"/>
                </a:solidFill>
                <a:latin typeface="Arial"/>
              </a:rPr>
              <a:t>agudas</a:t>
            </a:r>
            <a:r>
              <a:rPr lang="en-US" sz="1299" dirty="0">
                <a:solidFill>
                  <a:srgbClr val="000000"/>
                </a:solidFill>
                <a:latin typeface="Arial"/>
              </a:rPr>
              <a:t> da retina </a:t>
            </a:r>
            <a:r>
              <a:rPr lang="en-US" sz="1299" dirty="0" err="1">
                <a:solidFill>
                  <a:srgbClr val="000000"/>
                </a:solidFill>
                <a:latin typeface="Arial"/>
              </a:rPr>
              <a:t>são</a:t>
            </a:r>
            <a:r>
              <a:rPr lang="en-US" sz="1299" dirty="0">
                <a:solidFill>
                  <a:srgbClr val="000000"/>
                </a:solidFill>
                <a:latin typeface="Arial"/>
              </a:rPr>
              <a:t> </a:t>
            </a:r>
            <a:r>
              <a:rPr lang="en-US" sz="1299" dirty="0" err="1">
                <a:solidFill>
                  <a:srgbClr val="000000"/>
                </a:solidFill>
                <a:latin typeface="Arial"/>
              </a:rPr>
              <a:t>causas</a:t>
            </a:r>
            <a:r>
              <a:rPr lang="en-US" sz="1299" dirty="0">
                <a:solidFill>
                  <a:srgbClr val="000000"/>
                </a:solidFill>
                <a:latin typeface="Arial"/>
              </a:rPr>
              <a:t> </a:t>
            </a:r>
            <a:r>
              <a:rPr lang="en-US" sz="1299" dirty="0" err="1">
                <a:solidFill>
                  <a:srgbClr val="000000"/>
                </a:solidFill>
                <a:latin typeface="Arial"/>
              </a:rPr>
              <a:t>comuns</a:t>
            </a:r>
            <a:r>
              <a:rPr lang="en-US" sz="1299" dirty="0">
                <a:solidFill>
                  <a:srgbClr val="000000"/>
                </a:solidFill>
                <a:latin typeface="Arial"/>
              </a:rPr>
              <a:t> de </a:t>
            </a:r>
            <a:r>
              <a:rPr lang="en-US" sz="1299" dirty="0" err="1">
                <a:solidFill>
                  <a:srgbClr val="000000"/>
                </a:solidFill>
                <a:latin typeface="Arial"/>
              </a:rPr>
              <a:t>perda</a:t>
            </a:r>
            <a:r>
              <a:rPr lang="en-US" sz="1299" dirty="0">
                <a:solidFill>
                  <a:srgbClr val="000000"/>
                </a:solidFill>
                <a:latin typeface="Arial"/>
              </a:rPr>
              <a:t> visual, </a:t>
            </a:r>
            <a:r>
              <a:rPr lang="en-US" sz="1299" dirty="0" err="1">
                <a:solidFill>
                  <a:srgbClr val="000000"/>
                </a:solidFill>
                <a:latin typeface="Arial"/>
              </a:rPr>
              <a:t>sendo</a:t>
            </a:r>
            <a:r>
              <a:rPr lang="en-US" sz="1299" dirty="0">
                <a:solidFill>
                  <a:srgbClr val="000000"/>
                </a:solidFill>
                <a:latin typeface="Arial"/>
              </a:rPr>
              <a:t> as </a:t>
            </a:r>
            <a:r>
              <a:rPr lang="en-US" sz="1299" dirty="0" err="1">
                <a:solidFill>
                  <a:srgbClr val="000000"/>
                </a:solidFill>
                <a:latin typeface="Arial"/>
              </a:rPr>
              <a:t>arteriais</a:t>
            </a:r>
            <a:r>
              <a:rPr lang="en-US" sz="1299" dirty="0">
                <a:solidFill>
                  <a:srgbClr val="000000"/>
                </a:solidFill>
                <a:latin typeface="Arial"/>
              </a:rPr>
              <a:t> </a:t>
            </a:r>
            <a:r>
              <a:rPr lang="en-US" sz="1299" dirty="0" err="1">
                <a:solidFill>
                  <a:srgbClr val="000000"/>
                </a:solidFill>
                <a:latin typeface="Arial"/>
              </a:rPr>
              <a:t>menos</a:t>
            </a:r>
            <a:r>
              <a:rPr lang="en-US" sz="1299" dirty="0">
                <a:solidFill>
                  <a:srgbClr val="000000"/>
                </a:solidFill>
                <a:latin typeface="Arial"/>
              </a:rPr>
              <a:t> </a:t>
            </a:r>
            <a:r>
              <a:rPr lang="en-US" sz="1299" dirty="0" err="1">
                <a:solidFill>
                  <a:srgbClr val="000000"/>
                </a:solidFill>
                <a:latin typeface="Arial"/>
              </a:rPr>
              <a:t>comuns</a:t>
            </a:r>
            <a:r>
              <a:rPr lang="en-US" sz="1299" dirty="0">
                <a:solidFill>
                  <a:srgbClr val="000000"/>
                </a:solidFill>
                <a:latin typeface="Arial"/>
              </a:rPr>
              <a:t> e com </a:t>
            </a:r>
            <a:r>
              <a:rPr lang="en-US" sz="1299" dirty="0" err="1">
                <a:solidFill>
                  <a:srgbClr val="000000"/>
                </a:solidFill>
                <a:latin typeface="Arial"/>
              </a:rPr>
              <a:t>pior</a:t>
            </a:r>
            <a:r>
              <a:rPr lang="en-US" sz="1299" dirty="0">
                <a:solidFill>
                  <a:srgbClr val="000000"/>
                </a:solidFill>
                <a:latin typeface="Arial"/>
              </a:rPr>
              <a:t> </a:t>
            </a:r>
            <a:r>
              <a:rPr lang="en-US" sz="1299" dirty="0" err="1">
                <a:solidFill>
                  <a:srgbClr val="000000"/>
                </a:solidFill>
                <a:latin typeface="Arial"/>
              </a:rPr>
              <a:t>prognóstico</a:t>
            </a:r>
            <a:r>
              <a:rPr lang="en-US" sz="1299" dirty="0">
                <a:solidFill>
                  <a:srgbClr val="000000"/>
                </a:solidFill>
                <a:latin typeface="Arial"/>
              </a:rPr>
              <a:t>, em </a:t>
            </a:r>
            <a:r>
              <a:rPr lang="en-US" sz="1299" dirty="0" err="1">
                <a:solidFill>
                  <a:srgbClr val="000000"/>
                </a:solidFill>
                <a:latin typeface="Arial"/>
              </a:rPr>
              <a:t>relação</a:t>
            </a:r>
            <a:r>
              <a:rPr lang="en-US" sz="1299" dirty="0">
                <a:solidFill>
                  <a:srgbClr val="000000"/>
                </a:solidFill>
                <a:latin typeface="Arial"/>
              </a:rPr>
              <a:t> </a:t>
            </a:r>
            <a:r>
              <a:rPr lang="en-US" sz="1299" dirty="0" err="1">
                <a:solidFill>
                  <a:srgbClr val="000000"/>
                </a:solidFill>
                <a:latin typeface="Arial"/>
              </a:rPr>
              <a:t>às</a:t>
            </a:r>
            <a:r>
              <a:rPr lang="en-US" sz="1299" dirty="0">
                <a:solidFill>
                  <a:srgbClr val="000000"/>
                </a:solidFill>
                <a:latin typeface="Arial"/>
              </a:rPr>
              <a:t> </a:t>
            </a:r>
            <a:r>
              <a:rPr lang="en-US" sz="1299" dirty="0" err="1">
                <a:solidFill>
                  <a:srgbClr val="000000"/>
                </a:solidFill>
                <a:latin typeface="Arial"/>
              </a:rPr>
              <a:t>oclusões</a:t>
            </a:r>
            <a:r>
              <a:rPr lang="en-US" sz="1299" dirty="0">
                <a:solidFill>
                  <a:srgbClr val="000000"/>
                </a:solidFill>
                <a:latin typeface="Arial"/>
              </a:rPr>
              <a:t> </a:t>
            </a:r>
            <a:r>
              <a:rPr lang="en-US" sz="1299" dirty="0" err="1">
                <a:solidFill>
                  <a:srgbClr val="000000"/>
                </a:solidFill>
                <a:latin typeface="Arial"/>
              </a:rPr>
              <a:t>venosas</a:t>
            </a:r>
            <a:r>
              <a:rPr lang="en-US" sz="1299" dirty="0">
                <a:solidFill>
                  <a:srgbClr val="000000"/>
                </a:solidFill>
                <a:latin typeface="Arial"/>
              </a:rPr>
              <a:t>. As </a:t>
            </a:r>
            <a:r>
              <a:rPr lang="en-US" sz="1299" dirty="0" err="1">
                <a:solidFill>
                  <a:srgbClr val="000000"/>
                </a:solidFill>
                <a:latin typeface="Arial"/>
              </a:rPr>
              <a:t>oclusões</a:t>
            </a:r>
            <a:r>
              <a:rPr lang="en-US" sz="1299" dirty="0">
                <a:solidFill>
                  <a:srgbClr val="000000"/>
                </a:solidFill>
                <a:latin typeface="Arial"/>
              </a:rPr>
              <a:t> </a:t>
            </a:r>
            <a:r>
              <a:rPr lang="en-US" sz="1299" dirty="0" err="1">
                <a:solidFill>
                  <a:srgbClr val="000000"/>
                </a:solidFill>
                <a:latin typeface="Arial"/>
              </a:rPr>
              <a:t>arteriais</a:t>
            </a:r>
            <a:r>
              <a:rPr lang="en-US" sz="1299" dirty="0">
                <a:solidFill>
                  <a:srgbClr val="000000"/>
                </a:solidFill>
                <a:latin typeface="Arial"/>
              </a:rPr>
              <a:t>, </a:t>
            </a:r>
            <a:r>
              <a:rPr lang="en-US" sz="1299" dirty="0" err="1">
                <a:solidFill>
                  <a:srgbClr val="000000"/>
                </a:solidFill>
                <a:latin typeface="Arial"/>
              </a:rPr>
              <a:t>têm</a:t>
            </a:r>
            <a:r>
              <a:rPr lang="en-US" sz="1299" dirty="0">
                <a:solidFill>
                  <a:srgbClr val="000000"/>
                </a:solidFill>
                <a:latin typeface="Arial"/>
              </a:rPr>
              <a:t> </a:t>
            </a:r>
            <a:r>
              <a:rPr lang="en-US" sz="1299" dirty="0" err="1">
                <a:solidFill>
                  <a:srgbClr val="000000"/>
                </a:solidFill>
                <a:latin typeface="Arial"/>
              </a:rPr>
              <a:t>uma</a:t>
            </a:r>
            <a:r>
              <a:rPr lang="en-US" sz="1299" dirty="0">
                <a:solidFill>
                  <a:srgbClr val="000000"/>
                </a:solidFill>
                <a:latin typeface="Arial"/>
              </a:rPr>
              <a:t> </a:t>
            </a:r>
            <a:r>
              <a:rPr lang="en-US" sz="1299" dirty="0" err="1">
                <a:solidFill>
                  <a:srgbClr val="000000"/>
                </a:solidFill>
                <a:latin typeface="Arial"/>
              </a:rPr>
              <a:t>incidência</a:t>
            </a:r>
            <a:r>
              <a:rPr lang="en-US" sz="1299" dirty="0">
                <a:solidFill>
                  <a:srgbClr val="000000"/>
                </a:solidFill>
                <a:latin typeface="Arial"/>
              </a:rPr>
              <a:t> </a:t>
            </a:r>
            <a:r>
              <a:rPr lang="en-US" sz="1299" dirty="0" err="1">
                <a:solidFill>
                  <a:srgbClr val="000000"/>
                </a:solidFill>
                <a:latin typeface="Arial"/>
              </a:rPr>
              <a:t>estimada</a:t>
            </a:r>
            <a:r>
              <a:rPr lang="en-US" sz="1299" dirty="0">
                <a:solidFill>
                  <a:srgbClr val="000000"/>
                </a:solidFill>
                <a:latin typeface="Arial"/>
              </a:rPr>
              <a:t> de 1 a 2 </a:t>
            </a:r>
            <a:r>
              <a:rPr lang="en-US" sz="1299" dirty="0" err="1">
                <a:solidFill>
                  <a:srgbClr val="000000"/>
                </a:solidFill>
                <a:latin typeface="Arial"/>
              </a:rPr>
              <a:t>casos</a:t>
            </a:r>
            <a:r>
              <a:rPr lang="en-US" sz="1299" dirty="0">
                <a:solidFill>
                  <a:srgbClr val="000000"/>
                </a:solidFill>
                <a:latin typeface="Arial"/>
              </a:rPr>
              <a:t> a cada </a:t>
            </a:r>
            <a:r>
              <a:rPr lang="en-US" sz="1299" dirty="0" err="1">
                <a:solidFill>
                  <a:srgbClr val="000000"/>
                </a:solidFill>
                <a:latin typeface="Arial"/>
              </a:rPr>
              <a:t>cem</a:t>
            </a:r>
            <a:r>
              <a:rPr lang="en-US" sz="1299" dirty="0">
                <a:solidFill>
                  <a:srgbClr val="000000"/>
                </a:solidFill>
                <a:latin typeface="Arial"/>
              </a:rPr>
              <a:t> mil </a:t>
            </a:r>
            <a:r>
              <a:rPr lang="en-US" sz="1299" dirty="0" err="1">
                <a:solidFill>
                  <a:srgbClr val="000000"/>
                </a:solidFill>
                <a:latin typeface="Arial"/>
              </a:rPr>
              <a:t>habitantes</a:t>
            </a:r>
            <a:r>
              <a:rPr lang="en-US" sz="1299" dirty="0">
                <a:solidFill>
                  <a:srgbClr val="000000"/>
                </a:solidFill>
                <a:latin typeface="Arial"/>
              </a:rPr>
              <a:t>, </a:t>
            </a:r>
            <a:r>
              <a:rPr lang="en-US" sz="1299" dirty="0" err="1">
                <a:solidFill>
                  <a:srgbClr val="000000"/>
                </a:solidFill>
                <a:latin typeface="Arial"/>
              </a:rPr>
              <a:t>aumentando</a:t>
            </a:r>
            <a:r>
              <a:rPr lang="en-US" sz="1299" dirty="0">
                <a:solidFill>
                  <a:srgbClr val="000000"/>
                </a:solidFill>
                <a:latin typeface="Arial"/>
              </a:rPr>
              <a:t> </a:t>
            </a:r>
            <a:r>
              <a:rPr lang="en-US" sz="1299" dirty="0" err="1">
                <a:solidFill>
                  <a:srgbClr val="000000"/>
                </a:solidFill>
                <a:latin typeface="Arial"/>
              </a:rPr>
              <a:t>conforme</a:t>
            </a:r>
            <a:r>
              <a:rPr lang="en-US" sz="1299" dirty="0">
                <a:solidFill>
                  <a:srgbClr val="000000"/>
                </a:solidFill>
                <a:latin typeface="Arial"/>
              </a:rPr>
              <a:t> a </a:t>
            </a:r>
            <a:r>
              <a:rPr lang="en-US" sz="1299" dirty="0" err="1">
                <a:solidFill>
                  <a:srgbClr val="000000"/>
                </a:solidFill>
                <a:latin typeface="Arial"/>
              </a:rPr>
              <a:t>idade</a:t>
            </a:r>
            <a:r>
              <a:rPr lang="en-US" sz="1299" dirty="0">
                <a:solidFill>
                  <a:srgbClr val="000000"/>
                </a:solidFill>
                <a:latin typeface="Arial"/>
              </a:rPr>
              <a:t> e </a:t>
            </a:r>
            <a:r>
              <a:rPr lang="en-US" sz="1299" dirty="0" err="1">
                <a:solidFill>
                  <a:srgbClr val="000000"/>
                </a:solidFill>
                <a:latin typeface="Arial"/>
              </a:rPr>
              <a:t>está</a:t>
            </a:r>
            <a:r>
              <a:rPr lang="en-US" sz="1299" dirty="0">
                <a:solidFill>
                  <a:srgbClr val="000000"/>
                </a:solidFill>
                <a:latin typeface="Arial"/>
              </a:rPr>
              <a:t> </a:t>
            </a:r>
            <a:r>
              <a:rPr lang="en-US" sz="1299" dirty="0" err="1">
                <a:solidFill>
                  <a:srgbClr val="000000"/>
                </a:solidFill>
                <a:latin typeface="Arial"/>
              </a:rPr>
              <a:t>associada</a:t>
            </a:r>
            <a:r>
              <a:rPr lang="en-US" sz="1299" dirty="0">
                <a:solidFill>
                  <a:srgbClr val="000000"/>
                </a:solidFill>
                <a:latin typeface="Arial"/>
              </a:rPr>
              <a:t> com </a:t>
            </a:r>
            <a:r>
              <a:rPr lang="en-US" sz="1299" dirty="0" err="1">
                <a:solidFill>
                  <a:srgbClr val="000000"/>
                </a:solidFill>
                <a:latin typeface="Arial"/>
              </a:rPr>
              <a:t>fatores</a:t>
            </a:r>
            <a:r>
              <a:rPr lang="en-US" sz="1299" dirty="0">
                <a:solidFill>
                  <a:srgbClr val="000000"/>
                </a:solidFill>
                <a:latin typeface="Arial"/>
              </a:rPr>
              <a:t> de </a:t>
            </a:r>
            <a:r>
              <a:rPr lang="en-US" sz="1299" dirty="0" err="1">
                <a:solidFill>
                  <a:srgbClr val="000000"/>
                </a:solidFill>
                <a:latin typeface="Arial"/>
              </a:rPr>
              <a:t>risco</a:t>
            </a:r>
            <a:r>
              <a:rPr lang="en-US" sz="1299" dirty="0">
                <a:solidFill>
                  <a:srgbClr val="000000"/>
                </a:solidFill>
                <a:latin typeface="Arial"/>
              </a:rPr>
              <a:t> cardiovascular </a:t>
            </a:r>
            <a:r>
              <a:rPr lang="en-US" sz="1299" dirty="0" err="1">
                <a:solidFill>
                  <a:srgbClr val="000000"/>
                </a:solidFill>
                <a:latin typeface="Arial"/>
              </a:rPr>
              <a:t>subjacentes</a:t>
            </a:r>
            <a:r>
              <a:rPr lang="pt-BR" sz="1299" baseline="30000" dirty="0">
                <a:solidFill>
                  <a:srgbClr val="000000"/>
                </a:solidFill>
                <a:latin typeface="Arial"/>
              </a:rPr>
              <a:t>1</a:t>
            </a:r>
            <a:r>
              <a:rPr lang="en-US" sz="1299" dirty="0">
                <a:solidFill>
                  <a:srgbClr val="000000"/>
                </a:solidFill>
                <a:latin typeface="Arial"/>
              </a:rPr>
              <a:t>. </a:t>
            </a:r>
            <a:r>
              <a:rPr lang="en-US" sz="1299" dirty="0" err="1">
                <a:solidFill>
                  <a:srgbClr val="000000"/>
                </a:solidFill>
                <a:latin typeface="Arial"/>
              </a:rPr>
              <a:t>Apesar</a:t>
            </a:r>
            <a:r>
              <a:rPr lang="en-US" sz="1299" dirty="0">
                <a:solidFill>
                  <a:srgbClr val="000000"/>
                </a:solidFill>
                <a:latin typeface="Arial"/>
              </a:rPr>
              <a:t> de </a:t>
            </a:r>
            <a:r>
              <a:rPr lang="en-US" sz="1299" dirty="0" err="1">
                <a:solidFill>
                  <a:srgbClr val="000000"/>
                </a:solidFill>
                <a:latin typeface="Arial"/>
              </a:rPr>
              <a:t>muito</a:t>
            </a:r>
            <a:r>
              <a:rPr lang="en-US" sz="1299" dirty="0">
                <a:solidFill>
                  <a:srgbClr val="000000"/>
                </a:solidFill>
                <a:latin typeface="Arial"/>
              </a:rPr>
              <a:t> </a:t>
            </a:r>
            <a:r>
              <a:rPr lang="en-US" sz="1299" dirty="0" err="1">
                <a:solidFill>
                  <a:srgbClr val="000000"/>
                </a:solidFill>
                <a:latin typeface="Arial"/>
              </a:rPr>
              <a:t>pouco</a:t>
            </a:r>
            <a:r>
              <a:rPr lang="en-US" sz="1299" dirty="0">
                <a:solidFill>
                  <a:srgbClr val="000000"/>
                </a:solidFill>
                <a:latin typeface="Arial"/>
              </a:rPr>
              <a:t> </a:t>
            </a:r>
            <a:r>
              <a:rPr lang="en-US" sz="1299" dirty="0" err="1">
                <a:solidFill>
                  <a:srgbClr val="000000"/>
                </a:solidFill>
                <a:latin typeface="Arial"/>
              </a:rPr>
              <a:t>relatado</a:t>
            </a:r>
            <a:r>
              <a:rPr lang="en-US" sz="1299" dirty="0">
                <a:solidFill>
                  <a:srgbClr val="000000"/>
                </a:solidFill>
                <a:latin typeface="Arial"/>
              </a:rPr>
              <a:t>, </a:t>
            </a:r>
            <a:r>
              <a:rPr lang="en-US" sz="1299" dirty="0" err="1">
                <a:solidFill>
                  <a:srgbClr val="000000"/>
                </a:solidFill>
                <a:latin typeface="Arial"/>
              </a:rPr>
              <a:t>alguns</a:t>
            </a:r>
            <a:r>
              <a:rPr lang="en-US" sz="1299" dirty="0">
                <a:solidFill>
                  <a:srgbClr val="000000"/>
                </a:solidFill>
                <a:latin typeface="Arial"/>
              </a:rPr>
              <a:t> </a:t>
            </a:r>
            <a:r>
              <a:rPr lang="en-US" sz="1299" dirty="0" err="1">
                <a:solidFill>
                  <a:srgbClr val="000000"/>
                </a:solidFill>
                <a:latin typeface="Arial"/>
              </a:rPr>
              <a:t>estudos</a:t>
            </a:r>
            <a:r>
              <a:rPr lang="en-US" sz="1299" dirty="0">
                <a:solidFill>
                  <a:srgbClr val="000000"/>
                </a:solidFill>
                <a:latin typeface="Arial"/>
              </a:rPr>
              <a:t> </a:t>
            </a:r>
            <a:r>
              <a:rPr lang="en-US" sz="1299" dirty="0" err="1">
                <a:solidFill>
                  <a:srgbClr val="000000"/>
                </a:solidFill>
                <a:latin typeface="Arial"/>
              </a:rPr>
              <a:t>demonstram</a:t>
            </a:r>
            <a:r>
              <a:rPr lang="en-US" sz="1299" dirty="0">
                <a:solidFill>
                  <a:srgbClr val="000000"/>
                </a:solidFill>
                <a:latin typeface="Arial"/>
              </a:rPr>
              <a:t> </a:t>
            </a:r>
            <a:r>
              <a:rPr lang="en-US" sz="1299" dirty="0" err="1">
                <a:solidFill>
                  <a:srgbClr val="000000"/>
                </a:solidFill>
                <a:latin typeface="Arial"/>
              </a:rPr>
              <a:t>existir</a:t>
            </a:r>
            <a:r>
              <a:rPr lang="en-US" sz="1299" dirty="0">
                <a:solidFill>
                  <a:srgbClr val="000000"/>
                </a:solidFill>
                <a:latin typeface="Arial"/>
              </a:rPr>
              <a:t> </a:t>
            </a:r>
            <a:r>
              <a:rPr lang="en-US" sz="1299" dirty="0" err="1">
                <a:solidFill>
                  <a:srgbClr val="000000"/>
                </a:solidFill>
                <a:latin typeface="Arial"/>
              </a:rPr>
              <a:t>uma</a:t>
            </a:r>
            <a:r>
              <a:rPr lang="en-US" sz="1299" dirty="0">
                <a:solidFill>
                  <a:srgbClr val="000000"/>
                </a:solidFill>
                <a:latin typeface="Arial"/>
              </a:rPr>
              <a:t> </a:t>
            </a:r>
            <a:r>
              <a:rPr lang="en-US" sz="1299" dirty="0" err="1">
                <a:solidFill>
                  <a:srgbClr val="000000"/>
                </a:solidFill>
                <a:latin typeface="Arial"/>
              </a:rPr>
              <a:t>possível</a:t>
            </a:r>
            <a:r>
              <a:rPr lang="en-US" sz="1299" dirty="0">
                <a:solidFill>
                  <a:srgbClr val="000000"/>
                </a:solidFill>
                <a:latin typeface="Arial"/>
              </a:rPr>
              <a:t> </a:t>
            </a:r>
            <a:r>
              <a:rPr lang="en-US" sz="1299" dirty="0" err="1">
                <a:solidFill>
                  <a:srgbClr val="000000"/>
                </a:solidFill>
                <a:latin typeface="Arial"/>
              </a:rPr>
              <a:t>associação</a:t>
            </a:r>
            <a:r>
              <a:rPr lang="en-US" sz="1299" dirty="0">
                <a:solidFill>
                  <a:srgbClr val="000000"/>
                </a:solidFill>
                <a:latin typeface="Arial"/>
              </a:rPr>
              <a:t> </a:t>
            </a:r>
            <a:r>
              <a:rPr lang="en-US" sz="1299" dirty="0" err="1">
                <a:solidFill>
                  <a:srgbClr val="000000"/>
                </a:solidFill>
                <a:latin typeface="Arial"/>
              </a:rPr>
              <a:t>entre</a:t>
            </a:r>
            <a:r>
              <a:rPr lang="en-US" sz="1299" dirty="0">
                <a:solidFill>
                  <a:srgbClr val="000000"/>
                </a:solidFill>
                <a:latin typeface="Arial"/>
              </a:rPr>
              <a:t> </a:t>
            </a:r>
            <a:r>
              <a:rPr lang="en-US" sz="1299" dirty="0" err="1">
                <a:solidFill>
                  <a:srgbClr val="000000"/>
                </a:solidFill>
                <a:latin typeface="Arial"/>
              </a:rPr>
              <a:t>terapias</a:t>
            </a:r>
            <a:r>
              <a:rPr lang="en-US" sz="1299" dirty="0">
                <a:solidFill>
                  <a:srgbClr val="000000"/>
                </a:solidFill>
                <a:latin typeface="Arial"/>
              </a:rPr>
              <a:t> </a:t>
            </a:r>
            <a:r>
              <a:rPr lang="en-US" sz="1299" dirty="0" err="1">
                <a:solidFill>
                  <a:srgbClr val="000000"/>
                </a:solidFill>
                <a:latin typeface="Arial"/>
              </a:rPr>
              <a:t>hormonais</a:t>
            </a:r>
            <a:r>
              <a:rPr lang="en-US" sz="1299" dirty="0">
                <a:solidFill>
                  <a:srgbClr val="000000"/>
                </a:solidFill>
                <a:latin typeface="Arial"/>
              </a:rPr>
              <a:t> e </a:t>
            </a:r>
            <a:r>
              <a:rPr lang="en-US" sz="1299" dirty="0" err="1">
                <a:solidFill>
                  <a:srgbClr val="000000"/>
                </a:solidFill>
                <a:latin typeface="Arial"/>
              </a:rPr>
              <a:t>lesão</a:t>
            </a:r>
            <a:r>
              <a:rPr lang="en-US" sz="1299" dirty="0">
                <a:solidFill>
                  <a:srgbClr val="000000"/>
                </a:solidFill>
                <a:latin typeface="Arial"/>
              </a:rPr>
              <a:t> vascular de retina </a:t>
            </a:r>
            <a:r>
              <a:rPr lang="en-US" sz="1299" baseline="30000" dirty="0">
                <a:solidFill>
                  <a:srgbClr val="000000"/>
                </a:solidFill>
                <a:latin typeface="Arial"/>
              </a:rPr>
              <a:t>2,3</a:t>
            </a:r>
            <a:r>
              <a:rPr lang="en-US" sz="1299" dirty="0">
                <a:solidFill>
                  <a:srgbClr val="000000"/>
                </a:solidFill>
                <a:latin typeface="Arial"/>
              </a:rPr>
              <a:t>. </a:t>
            </a:r>
          </a:p>
          <a:p>
            <a:pPr marL="0" lvl="0" indent="0" algn="just">
              <a:lnSpc>
                <a:spcPts val="1819"/>
              </a:lnSpc>
              <a:spcBef>
                <a:spcPct val="0"/>
              </a:spcBef>
            </a:pPr>
            <a:r>
              <a:rPr lang="en-US" sz="1299" dirty="0">
                <a:solidFill>
                  <a:srgbClr val="000000"/>
                </a:solidFill>
                <a:latin typeface="Arial"/>
              </a:rPr>
              <a:t> </a:t>
            </a:r>
            <a:r>
              <a:rPr lang="en-US" sz="1299" dirty="0" err="1">
                <a:solidFill>
                  <a:srgbClr val="000000"/>
                </a:solidFill>
                <a:latin typeface="Arial"/>
              </a:rPr>
              <a:t>Desse</a:t>
            </a:r>
            <a:r>
              <a:rPr lang="en-US" sz="1299" dirty="0">
                <a:solidFill>
                  <a:srgbClr val="000000"/>
                </a:solidFill>
                <a:latin typeface="Arial"/>
              </a:rPr>
              <a:t> modo, </a:t>
            </a:r>
            <a:r>
              <a:rPr lang="en-US" sz="1299" dirty="0" err="1">
                <a:solidFill>
                  <a:srgbClr val="000000"/>
                </a:solidFill>
                <a:latin typeface="Arial"/>
              </a:rPr>
              <a:t>esse</a:t>
            </a:r>
            <a:r>
              <a:rPr lang="en-US" sz="1299" dirty="0">
                <a:solidFill>
                  <a:srgbClr val="000000"/>
                </a:solidFill>
                <a:latin typeface="Arial"/>
              </a:rPr>
              <a:t> </a:t>
            </a:r>
            <a:r>
              <a:rPr lang="en-US" sz="1299" dirty="0" err="1">
                <a:solidFill>
                  <a:srgbClr val="000000"/>
                </a:solidFill>
                <a:latin typeface="Arial"/>
              </a:rPr>
              <a:t>trabalho</a:t>
            </a:r>
            <a:r>
              <a:rPr lang="en-US" sz="1299" dirty="0">
                <a:solidFill>
                  <a:srgbClr val="000000"/>
                </a:solidFill>
                <a:latin typeface="Arial"/>
              </a:rPr>
              <a:t> </a:t>
            </a:r>
            <a:r>
              <a:rPr lang="en-US" sz="1299" dirty="0" err="1">
                <a:solidFill>
                  <a:srgbClr val="000000"/>
                </a:solidFill>
                <a:latin typeface="Arial"/>
              </a:rPr>
              <a:t>tem</a:t>
            </a:r>
            <a:r>
              <a:rPr lang="en-US" sz="1299" dirty="0">
                <a:solidFill>
                  <a:srgbClr val="000000"/>
                </a:solidFill>
                <a:latin typeface="Arial"/>
              </a:rPr>
              <a:t> </a:t>
            </a:r>
            <a:r>
              <a:rPr lang="en-US" sz="1299" dirty="0" err="1">
                <a:solidFill>
                  <a:srgbClr val="000000"/>
                </a:solidFill>
                <a:latin typeface="Arial"/>
              </a:rPr>
              <a:t>como</a:t>
            </a:r>
            <a:r>
              <a:rPr lang="en-US" sz="1299" dirty="0">
                <a:solidFill>
                  <a:srgbClr val="000000"/>
                </a:solidFill>
                <a:latin typeface="Arial"/>
              </a:rPr>
              <a:t> </a:t>
            </a:r>
            <a:r>
              <a:rPr lang="en-US" sz="1299" dirty="0" err="1">
                <a:solidFill>
                  <a:srgbClr val="000000"/>
                </a:solidFill>
                <a:latin typeface="Arial"/>
              </a:rPr>
              <a:t>objetivo</a:t>
            </a:r>
            <a:r>
              <a:rPr lang="en-US" sz="1299" dirty="0">
                <a:solidFill>
                  <a:srgbClr val="000000"/>
                </a:solidFill>
                <a:latin typeface="Arial"/>
              </a:rPr>
              <a:t> </a:t>
            </a:r>
            <a:r>
              <a:rPr lang="en-US" sz="1299" dirty="0" err="1">
                <a:solidFill>
                  <a:srgbClr val="000000"/>
                </a:solidFill>
                <a:latin typeface="Arial"/>
              </a:rPr>
              <a:t>relatar</a:t>
            </a:r>
            <a:r>
              <a:rPr lang="en-US" sz="1299" dirty="0">
                <a:solidFill>
                  <a:srgbClr val="000000"/>
                </a:solidFill>
                <a:latin typeface="Arial"/>
              </a:rPr>
              <a:t> um </a:t>
            </a:r>
            <a:r>
              <a:rPr lang="en-US" sz="1299" dirty="0" err="1">
                <a:solidFill>
                  <a:srgbClr val="000000"/>
                </a:solidFill>
                <a:latin typeface="Arial"/>
              </a:rPr>
              <a:t>caso</a:t>
            </a:r>
            <a:r>
              <a:rPr lang="en-US" sz="1299" dirty="0">
                <a:solidFill>
                  <a:srgbClr val="000000"/>
                </a:solidFill>
                <a:latin typeface="Arial"/>
              </a:rPr>
              <a:t> de </a:t>
            </a:r>
            <a:r>
              <a:rPr lang="en-US" sz="1299" dirty="0" err="1">
                <a:solidFill>
                  <a:srgbClr val="000000"/>
                </a:solidFill>
                <a:latin typeface="Arial"/>
              </a:rPr>
              <a:t>uma</a:t>
            </a:r>
            <a:r>
              <a:rPr lang="en-US" sz="1299" dirty="0">
                <a:solidFill>
                  <a:srgbClr val="000000"/>
                </a:solidFill>
                <a:latin typeface="Arial"/>
              </a:rPr>
              <a:t> </a:t>
            </a:r>
            <a:r>
              <a:rPr lang="en-US" sz="1299" dirty="0" err="1">
                <a:solidFill>
                  <a:srgbClr val="000000"/>
                </a:solidFill>
                <a:latin typeface="Arial"/>
              </a:rPr>
              <a:t>paciente</a:t>
            </a:r>
            <a:r>
              <a:rPr lang="en-US" sz="1299" dirty="0">
                <a:solidFill>
                  <a:srgbClr val="000000"/>
                </a:solidFill>
                <a:latin typeface="Arial"/>
              </a:rPr>
              <a:t> </a:t>
            </a:r>
            <a:r>
              <a:rPr lang="en-US" sz="1299" dirty="0" err="1">
                <a:solidFill>
                  <a:srgbClr val="000000"/>
                </a:solidFill>
                <a:latin typeface="Arial"/>
              </a:rPr>
              <a:t>feminina</a:t>
            </a:r>
            <a:r>
              <a:rPr lang="en-US" sz="1299" dirty="0">
                <a:solidFill>
                  <a:srgbClr val="000000"/>
                </a:solidFill>
                <a:latin typeface="Arial"/>
              </a:rPr>
              <a:t> </a:t>
            </a:r>
            <a:r>
              <a:rPr lang="en-US" sz="1299" dirty="0" err="1">
                <a:solidFill>
                  <a:srgbClr val="000000"/>
                </a:solidFill>
                <a:latin typeface="Arial"/>
              </a:rPr>
              <a:t>que</a:t>
            </a:r>
            <a:r>
              <a:rPr lang="en-US" sz="1299" dirty="0">
                <a:solidFill>
                  <a:srgbClr val="000000"/>
                </a:solidFill>
                <a:latin typeface="Arial"/>
              </a:rPr>
              <a:t> </a:t>
            </a:r>
            <a:r>
              <a:rPr lang="en-US" sz="1299" dirty="0" err="1">
                <a:solidFill>
                  <a:srgbClr val="000000"/>
                </a:solidFill>
                <a:latin typeface="Arial"/>
              </a:rPr>
              <a:t>evoluiu</a:t>
            </a:r>
            <a:r>
              <a:rPr lang="en-US" sz="1299" dirty="0">
                <a:solidFill>
                  <a:srgbClr val="000000"/>
                </a:solidFill>
                <a:latin typeface="Arial"/>
              </a:rPr>
              <a:t> com </a:t>
            </a:r>
            <a:r>
              <a:rPr lang="en-US" sz="1299" dirty="0" err="1">
                <a:solidFill>
                  <a:srgbClr val="000000"/>
                </a:solidFill>
                <a:latin typeface="Arial"/>
              </a:rPr>
              <a:t>oclusão</a:t>
            </a:r>
            <a:r>
              <a:rPr lang="en-US" sz="1299" dirty="0">
                <a:solidFill>
                  <a:srgbClr val="000000"/>
                </a:solidFill>
                <a:latin typeface="Arial"/>
              </a:rPr>
              <a:t> arterial de retina </a:t>
            </a:r>
            <a:r>
              <a:rPr lang="en-US" sz="1299" dirty="0" err="1">
                <a:solidFill>
                  <a:srgbClr val="000000"/>
                </a:solidFill>
                <a:latin typeface="Arial"/>
              </a:rPr>
              <a:t>após</a:t>
            </a:r>
            <a:r>
              <a:rPr lang="en-US" sz="1299" dirty="0">
                <a:solidFill>
                  <a:srgbClr val="000000"/>
                </a:solidFill>
                <a:latin typeface="Arial"/>
              </a:rPr>
              <a:t> </a:t>
            </a:r>
            <a:r>
              <a:rPr lang="en-US" sz="1299" dirty="0" err="1">
                <a:solidFill>
                  <a:srgbClr val="000000"/>
                </a:solidFill>
                <a:latin typeface="Arial"/>
              </a:rPr>
              <a:t>implante</a:t>
            </a:r>
            <a:r>
              <a:rPr lang="en-US" sz="1299" dirty="0">
                <a:solidFill>
                  <a:srgbClr val="000000"/>
                </a:solidFill>
                <a:latin typeface="Arial"/>
              </a:rPr>
              <a:t> hormonal </a:t>
            </a:r>
            <a:r>
              <a:rPr lang="en-US" sz="1299" dirty="0" err="1">
                <a:solidFill>
                  <a:srgbClr val="000000"/>
                </a:solidFill>
                <a:latin typeface="Arial"/>
              </a:rPr>
              <a:t>subdérmico</a:t>
            </a:r>
            <a:r>
              <a:rPr lang="en-US" sz="1299" dirty="0">
                <a:solidFill>
                  <a:srgbClr val="000000"/>
                </a:solidFill>
                <a:latin typeface="Arial"/>
              </a:rPr>
              <a:t> de </a:t>
            </a:r>
            <a:r>
              <a:rPr lang="en-US" sz="1299" dirty="0" err="1">
                <a:solidFill>
                  <a:srgbClr val="000000"/>
                </a:solidFill>
                <a:latin typeface="Arial"/>
              </a:rPr>
              <a:t>gestrinona</a:t>
            </a:r>
            <a:r>
              <a:rPr lang="en-US" sz="1299" dirty="0">
                <a:solidFill>
                  <a:srgbClr val="000000"/>
                </a:solidFill>
                <a:latin typeface="Arial"/>
              </a:rPr>
              <a:t>, </a:t>
            </a:r>
            <a:r>
              <a:rPr lang="en-US" sz="1299" dirty="0" err="1">
                <a:solidFill>
                  <a:srgbClr val="000000"/>
                </a:solidFill>
                <a:latin typeface="Arial"/>
              </a:rPr>
              <a:t>estrogênio</a:t>
            </a:r>
            <a:r>
              <a:rPr lang="en-US" sz="1299" dirty="0">
                <a:solidFill>
                  <a:srgbClr val="000000"/>
                </a:solidFill>
                <a:latin typeface="Arial"/>
              </a:rPr>
              <a:t> e </a:t>
            </a:r>
            <a:r>
              <a:rPr lang="en-US" sz="1299" dirty="0" err="1">
                <a:solidFill>
                  <a:srgbClr val="000000"/>
                </a:solidFill>
                <a:latin typeface="Arial"/>
              </a:rPr>
              <a:t>testosterona</a:t>
            </a:r>
            <a:r>
              <a:rPr lang="en-US" sz="1299" dirty="0">
                <a:solidFill>
                  <a:srgbClr val="000000"/>
                </a:solidFill>
                <a:latin typeface="Arial"/>
              </a:rPr>
              <a:t>, </a:t>
            </a:r>
            <a:r>
              <a:rPr lang="en-US" sz="1299" dirty="0" err="1">
                <a:solidFill>
                  <a:srgbClr val="000000"/>
                </a:solidFill>
                <a:latin typeface="Arial"/>
              </a:rPr>
              <a:t>destacando</a:t>
            </a:r>
            <a:r>
              <a:rPr lang="en-US" sz="1299" dirty="0">
                <a:solidFill>
                  <a:srgbClr val="000000"/>
                </a:solidFill>
                <a:latin typeface="Arial"/>
              </a:rPr>
              <a:t> as </a:t>
            </a:r>
            <a:r>
              <a:rPr lang="en-US" sz="1299" dirty="0" err="1">
                <a:solidFill>
                  <a:srgbClr val="000000"/>
                </a:solidFill>
                <a:latin typeface="Arial"/>
              </a:rPr>
              <a:t>características</a:t>
            </a:r>
            <a:r>
              <a:rPr lang="en-US" sz="1299" dirty="0">
                <a:solidFill>
                  <a:srgbClr val="000000"/>
                </a:solidFill>
                <a:latin typeface="Arial"/>
              </a:rPr>
              <a:t> </a:t>
            </a:r>
            <a:r>
              <a:rPr lang="en-US" sz="1299" dirty="0" err="1">
                <a:solidFill>
                  <a:srgbClr val="000000"/>
                </a:solidFill>
                <a:latin typeface="Arial"/>
              </a:rPr>
              <a:t>clínicas</a:t>
            </a:r>
            <a:r>
              <a:rPr lang="en-US" sz="1299" dirty="0">
                <a:solidFill>
                  <a:srgbClr val="000000"/>
                </a:solidFill>
                <a:latin typeface="Arial"/>
              </a:rPr>
              <a:t> do </a:t>
            </a:r>
            <a:r>
              <a:rPr lang="en-US" sz="1299" dirty="0" err="1">
                <a:solidFill>
                  <a:srgbClr val="000000"/>
                </a:solidFill>
                <a:latin typeface="Arial"/>
              </a:rPr>
              <a:t>quadro</a:t>
            </a:r>
            <a:r>
              <a:rPr lang="en-US" sz="1299" dirty="0">
                <a:solidFill>
                  <a:srgbClr val="000000"/>
                </a:solidFill>
                <a:latin typeface="Arial"/>
              </a:rPr>
              <a:t>, </a:t>
            </a:r>
            <a:r>
              <a:rPr lang="en-US" sz="1299" dirty="0" err="1">
                <a:solidFill>
                  <a:srgbClr val="000000"/>
                </a:solidFill>
                <a:latin typeface="Arial"/>
              </a:rPr>
              <a:t>bem</a:t>
            </a:r>
            <a:r>
              <a:rPr lang="en-US" sz="1299" dirty="0">
                <a:solidFill>
                  <a:srgbClr val="000000"/>
                </a:solidFill>
                <a:latin typeface="Arial"/>
              </a:rPr>
              <a:t> </a:t>
            </a:r>
            <a:r>
              <a:rPr lang="en-US" sz="1299" dirty="0" err="1">
                <a:solidFill>
                  <a:srgbClr val="000000"/>
                </a:solidFill>
                <a:latin typeface="Arial"/>
              </a:rPr>
              <a:t>como</a:t>
            </a:r>
            <a:r>
              <a:rPr lang="en-US" sz="1299" dirty="0">
                <a:solidFill>
                  <a:srgbClr val="000000"/>
                </a:solidFill>
                <a:latin typeface="Arial"/>
              </a:rPr>
              <a:t> a </a:t>
            </a:r>
            <a:r>
              <a:rPr lang="en-US" sz="1299" dirty="0" err="1">
                <a:solidFill>
                  <a:srgbClr val="000000"/>
                </a:solidFill>
                <a:latin typeface="Arial"/>
              </a:rPr>
              <a:t>evolução</a:t>
            </a:r>
            <a:r>
              <a:rPr lang="en-US" sz="1299" dirty="0">
                <a:solidFill>
                  <a:srgbClr val="000000"/>
                </a:solidFill>
                <a:latin typeface="Arial"/>
              </a:rPr>
              <a:t>.</a:t>
            </a:r>
          </a:p>
        </p:txBody>
      </p:sp>
      <p:sp>
        <p:nvSpPr>
          <p:cNvPr id="81" name="TextBox 81"/>
          <p:cNvSpPr txBox="1"/>
          <p:nvPr/>
        </p:nvSpPr>
        <p:spPr>
          <a:xfrm>
            <a:off x="89117" y="9936127"/>
            <a:ext cx="4954817" cy="4137469"/>
          </a:xfrm>
          <a:prstGeom prst="rect">
            <a:avLst/>
          </a:prstGeom>
        </p:spPr>
        <p:txBody>
          <a:bodyPr lIns="0" tIns="0" rIns="0" bIns="0" rtlCol="0" anchor="t">
            <a:spAutoFit/>
          </a:bodyPr>
          <a:lstStyle/>
          <a:p>
            <a:pPr algn="just">
              <a:lnSpc>
                <a:spcPts val="1819"/>
              </a:lnSpc>
            </a:pPr>
            <a:r>
              <a:rPr lang="en-US" sz="1299">
                <a:solidFill>
                  <a:srgbClr val="000000"/>
                </a:solidFill>
                <a:latin typeface="Arial"/>
              </a:rPr>
              <a:t> Paciente feminina, de 48 anos, vem em consulta ambulatorial para avaliação de escotoma central em OD. Nega uso de colírios contínuos, único procedimento oftalmológico prévio foi uma fotocoagulação por laser em AO por distrofia Lattice, há 6 anos. Na consulta, paciente referiu que havia realizado implante subdérmico de gestrinona, testosterona e estradiol na primeira semana de dezembro, e cerca de 30 minutos após a colocação do implante, evoluiu com quadro de lipotimia e importante escotoma central na visão à direita, sendo atendida em unidade de pronto atendimento, com tomografia de crânio sem alterações. Dessa forma, veio encaminhada para avaliação oftalmológica do quadro, 4 dias após o referido episódio, durante esse período, o escotoma se manteve estável desde o aparecimento, com pior sensação durante o dia. Ao exame, apresentava acuidade visual 20/25 OD e 20/20 OE, Ishihara sem alterações. A fundoscopia apresentava retina colada em todos os quadrantes, marcas de laser em periferia e tortuosidade vascular AO, além da presença de exsudato algodonoso peripapilar em OD (Figura 1). </a:t>
            </a:r>
          </a:p>
        </p:txBody>
      </p:sp>
      <p:sp>
        <p:nvSpPr>
          <p:cNvPr id="82" name="TextBox 82"/>
          <p:cNvSpPr txBox="1"/>
          <p:nvPr/>
        </p:nvSpPr>
        <p:spPr>
          <a:xfrm>
            <a:off x="5153858" y="8638689"/>
            <a:ext cx="4934102" cy="1064895"/>
          </a:xfrm>
          <a:prstGeom prst="rect">
            <a:avLst/>
          </a:prstGeom>
        </p:spPr>
        <p:txBody>
          <a:bodyPr lIns="0" tIns="0" rIns="0" bIns="0" rtlCol="0" anchor="t">
            <a:spAutoFit/>
          </a:bodyPr>
          <a:lstStyle/>
          <a:p>
            <a:pPr marL="0" lvl="0" indent="0" algn="just">
              <a:lnSpc>
                <a:spcPts val="1679"/>
              </a:lnSpc>
              <a:spcBef>
                <a:spcPct val="0"/>
              </a:spcBef>
            </a:pPr>
            <a:r>
              <a:rPr lang="en-US" sz="1200">
                <a:solidFill>
                  <a:srgbClr val="000000"/>
                </a:solidFill>
                <a:latin typeface="Arial"/>
              </a:rPr>
              <a:t> A campimetria visual revelou escotoma cecocentral de média intensidade em OD, na OCT pode-se observar uma leve hiperrefletividade da camada nuclear externa, sem demais alterações no exame (figura 2). A angiofluoresceinografia demonstra uma hipofluorescencia precoce por bloqueio de transmissão (figura 3).</a:t>
            </a:r>
          </a:p>
        </p:txBody>
      </p:sp>
      <p:sp>
        <p:nvSpPr>
          <p:cNvPr id="83" name="TextBox 83"/>
          <p:cNvSpPr txBox="1"/>
          <p:nvPr/>
        </p:nvSpPr>
        <p:spPr>
          <a:xfrm>
            <a:off x="7586498" y="7413031"/>
            <a:ext cx="145256" cy="302684"/>
          </a:xfrm>
          <a:prstGeom prst="rect">
            <a:avLst/>
          </a:prstGeom>
        </p:spPr>
        <p:txBody>
          <a:bodyPr lIns="0" tIns="0" rIns="0" bIns="0" rtlCol="0" anchor="t">
            <a:spAutoFit/>
          </a:bodyPr>
          <a:lstStyle/>
          <a:p>
            <a:pPr algn="ctr">
              <a:lnSpc>
                <a:spcPts val="2216"/>
              </a:lnSpc>
            </a:pPr>
            <a:r>
              <a:rPr lang="en-US" sz="1583">
                <a:solidFill>
                  <a:srgbClr val="FFFFFF"/>
                </a:solidFill>
                <a:latin typeface="Arial Bold"/>
              </a:rPr>
              <a:t>C</a:t>
            </a:r>
          </a:p>
        </p:txBody>
      </p:sp>
      <p:sp>
        <p:nvSpPr>
          <p:cNvPr id="84" name="TextBox 84"/>
          <p:cNvSpPr txBox="1"/>
          <p:nvPr/>
        </p:nvSpPr>
        <p:spPr>
          <a:xfrm>
            <a:off x="9852400" y="7426048"/>
            <a:ext cx="145256" cy="302684"/>
          </a:xfrm>
          <a:prstGeom prst="rect">
            <a:avLst/>
          </a:prstGeom>
        </p:spPr>
        <p:txBody>
          <a:bodyPr lIns="0" tIns="0" rIns="0" bIns="0" rtlCol="0" anchor="t">
            <a:spAutoFit/>
          </a:bodyPr>
          <a:lstStyle/>
          <a:p>
            <a:pPr algn="ctr">
              <a:lnSpc>
                <a:spcPts val="2216"/>
              </a:lnSpc>
            </a:pPr>
            <a:r>
              <a:rPr lang="en-US" sz="1583">
                <a:solidFill>
                  <a:srgbClr val="FFFFFF"/>
                </a:solidFill>
                <a:latin typeface="Arial Bold"/>
              </a:rPr>
              <a:t>D</a:t>
            </a:r>
          </a:p>
        </p:txBody>
      </p:sp>
      <p:sp>
        <p:nvSpPr>
          <p:cNvPr id="85" name="TextBox 85"/>
          <p:cNvSpPr txBox="1"/>
          <p:nvPr/>
        </p:nvSpPr>
        <p:spPr>
          <a:xfrm>
            <a:off x="7578754" y="5445090"/>
            <a:ext cx="145256" cy="302684"/>
          </a:xfrm>
          <a:prstGeom prst="rect">
            <a:avLst/>
          </a:prstGeom>
        </p:spPr>
        <p:txBody>
          <a:bodyPr lIns="0" tIns="0" rIns="0" bIns="0" rtlCol="0" anchor="t">
            <a:spAutoFit/>
          </a:bodyPr>
          <a:lstStyle/>
          <a:p>
            <a:pPr algn="ctr">
              <a:lnSpc>
                <a:spcPts val="2216"/>
              </a:lnSpc>
            </a:pPr>
            <a:r>
              <a:rPr lang="en-US" sz="1583">
                <a:solidFill>
                  <a:srgbClr val="FFFFFF"/>
                </a:solidFill>
                <a:latin typeface="Arial Bold"/>
              </a:rPr>
              <a:t>A</a:t>
            </a:r>
          </a:p>
        </p:txBody>
      </p:sp>
      <p:sp>
        <p:nvSpPr>
          <p:cNvPr id="86" name="TextBox 86"/>
          <p:cNvSpPr txBox="1"/>
          <p:nvPr/>
        </p:nvSpPr>
        <p:spPr>
          <a:xfrm>
            <a:off x="9852400" y="5434316"/>
            <a:ext cx="145256" cy="302684"/>
          </a:xfrm>
          <a:prstGeom prst="rect">
            <a:avLst/>
          </a:prstGeom>
        </p:spPr>
        <p:txBody>
          <a:bodyPr lIns="0" tIns="0" rIns="0" bIns="0" rtlCol="0" anchor="t">
            <a:spAutoFit/>
          </a:bodyPr>
          <a:lstStyle/>
          <a:p>
            <a:pPr algn="ctr">
              <a:lnSpc>
                <a:spcPts val="2216"/>
              </a:lnSpc>
            </a:pPr>
            <a:r>
              <a:rPr lang="en-US" sz="1583">
                <a:solidFill>
                  <a:srgbClr val="FFFFFF"/>
                </a:solidFill>
                <a:latin typeface="Arial Bold"/>
              </a:rPr>
              <a:t>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Personalizar</PresentationFormat>
  <Paragraphs>0</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modelo</dc:title>
  <cp:lastModifiedBy>Henrique Echeverria</cp:lastModifiedBy>
  <cp:revision>2</cp:revision>
  <dcterms:created xsi:type="dcterms:W3CDTF">2006-08-16T00:00:00Z</dcterms:created>
  <dcterms:modified xsi:type="dcterms:W3CDTF">2024-01-31T23:08:57Z</dcterms:modified>
  <dc:identifier>DAF7FFy3B38</dc:identifier>
</cp:coreProperties>
</file>