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45427-183C-42DF-A53A-09CDD7C9EE5B}" v="500" dt="2024-01-30T00:14:15.719"/>
    <p1510:client id="{29B1E358-061E-4EDA-8EA2-D0A44F7BD1CB}" v="53" dt="2024-01-31T00:05:48.338"/>
    <p1510:client id="{F73B5915-6A36-4D5E-9D33-58CD1D489BCC}" v="297" dt="2024-01-30T22:36:26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16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30/01/2024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160048" y="2137401"/>
            <a:ext cx="2630804" cy="6417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100" b="1">
                <a:latin typeface="Calibri"/>
                <a:ea typeface="Calibri"/>
                <a:cs typeface="Calibri"/>
              </a:rPr>
              <a:t>Introdução</a:t>
            </a:r>
            <a:r>
              <a:rPr lang="pt-BR" sz="1100">
                <a:latin typeface="Calibri"/>
                <a:ea typeface="Calibri"/>
                <a:cs typeface="Calibri"/>
              </a:rPr>
              <a:t> </a:t>
            </a:r>
            <a:endParaRPr lang="pt-BR">
              <a:ea typeface="Calibri"/>
              <a:cs typeface="Calibri"/>
            </a:endParaRPr>
          </a:p>
          <a:p>
            <a:r>
              <a:rPr lang="pt-BR" sz="1000">
                <a:latin typeface="Arial"/>
                <a:ea typeface="Calibri"/>
                <a:cs typeface="Calibri"/>
              </a:rPr>
              <a:t> A Síndrome</a:t>
            </a:r>
            <a:r>
              <a:rPr lang="pt-BR" sz="1000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 de </a:t>
            </a:r>
            <a:r>
              <a:rPr lang="pt-BR" sz="1000" err="1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Axenfeld-Rieger</a:t>
            </a:r>
            <a:r>
              <a:rPr lang="pt-BR" sz="1000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(SAR), uma é uma síndrome </a:t>
            </a:r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hereditária com padrão autossômico dominante, com incidência de 1 em 200000 pacientes. É</a:t>
            </a:r>
            <a:r>
              <a:rPr lang="pt-BR" sz="1000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 caracterizada por más-formações oftalmológicas e sistêmicas e está relacionada aos genes PITX2 e FOXC1 .</a:t>
            </a:r>
          </a:p>
          <a:p>
            <a:endParaRPr lang="pt-BR" sz="1000" b="1">
              <a:solidFill>
                <a:srgbClr val="383838"/>
              </a:solidFill>
              <a:latin typeface="Arial"/>
              <a:ea typeface="Calibri"/>
              <a:cs typeface="Calibri"/>
            </a:endParaRPr>
          </a:p>
          <a:p>
            <a:pPr>
              <a:buFont typeface="Arial" pitchFamily="34" charset="0"/>
            </a:pPr>
            <a:r>
              <a:rPr lang="pt-BR" sz="1000" b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Método</a:t>
            </a:r>
          </a:p>
          <a:p>
            <a:r>
              <a:rPr lang="pt-BR" sz="1000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 Estudo consiste em relatar o caso por meio de revisão de literatura e análise de prontuário de paciente, atendido no Hospital de Base do Distrito Federal.</a:t>
            </a:r>
          </a:p>
          <a:p>
            <a:pPr>
              <a:buFont typeface="Arial" pitchFamily="34" charset="0"/>
              <a:buChar char="•"/>
            </a:pPr>
            <a:endParaRPr lang="pt-BR" sz="1000" b="1">
              <a:solidFill>
                <a:srgbClr val="333333"/>
              </a:solidFill>
              <a:latin typeface="Arial"/>
              <a:ea typeface="Calibri"/>
              <a:cs typeface="Calibri"/>
            </a:endParaRPr>
          </a:p>
          <a:p>
            <a:r>
              <a:rPr lang="pt-BR" sz="1000" b="1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Resultados</a:t>
            </a:r>
            <a:endParaRPr lang="pt-BR">
              <a:ea typeface="Calibri"/>
              <a:cs typeface="Calibri"/>
            </a:endParaRPr>
          </a:p>
          <a:p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 Paciente, M.R.A., 38 anos, sexo feminino, procura atendimento com hospitalar devido à baixa visual progressiva de longa data. História pregressa de glaucoma, más formações dentárias e déficit cognitivo. Em uso de </a:t>
            </a:r>
            <a:r>
              <a:rPr lang="pt-BR" sz="100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latanoprosta</a:t>
            </a:r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pt-BR" sz="100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brimonidina</a:t>
            </a:r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 e timolol em ambos os olhos. Ao exame físico, acuidade visual de percepção luminosa em olho direito e conta dedos em olho esquerdo. A Biomicroscopia com opacidade corneana difusa devido a edema de córnea, insuficiência </a:t>
            </a:r>
            <a:r>
              <a:rPr lang="pt-BR" sz="100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limbar</a:t>
            </a:r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, </a:t>
            </a:r>
            <a:r>
              <a:rPr lang="pt-BR" sz="100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embritoxon</a:t>
            </a:r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 posterior e catarata em ambos os olhos com </a:t>
            </a:r>
            <a:r>
              <a:rPr lang="pt-BR" sz="100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pseudopolicoria</a:t>
            </a:r>
            <a:r>
              <a:rPr lang="pt-BR" sz="100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 em olho esquerdo. </a:t>
            </a:r>
            <a:r>
              <a:rPr lang="pt-BR" sz="1000">
                <a:latin typeface="Arial"/>
                <a:ea typeface="Calibri"/>
                <a:cs typeface="Calibri"/>
              </a:rPr>
              <a:t>Fundoscopia indevassável em ambos os olhos. Tonometria de 12mmhg em ambos os olhos. Diante da história pregressa e do exame físico, encontra-se um caso compatível com Síndrome de </a:t>
            </a:r>
            <a:r>
              <a:rPr lang="pt-BR" sz="1000" err="1">
                <a:latin typeface="Arial"/>
                <a:ea typeface="Calibri"/>
                <a:cs typeface="Calibri"/>
              </a:rPr>
              <a:t>Axenfeld</a:t>
            </a:r>
            <a:r>
              <a:rPr lang="pt-BR" sz="1000">
                <a:latin typeface="Arial"/>
                <a:ea typeface="Calibri"/>
                <a:cs typeface="Calibri"/>
              </a:rPr>
              <a:t> </a:t>
            </a:r>
            <a:r>
              <a:rPr lang="pt-BR" sz="1000" err="1">
                <a:latin typeface="Arial"/>
                <a:ea typeface="Calibri"/>
                <a:cs typeface="Calibri"/>
              </a:rPr>
              <a:t>Rieger</a:t>
            </a:r>
            <a:r>
              <a:rPr lang="pt-BR" sz="1000">
                <a:latin typeface="Arial"/>
                <a:ea typeface="Calibri"/>
                <a:cs typeface="Calibri"/>
              </a:rPr>
              <a:t>. </a:t>
            </a:r>
          </a:p>
          <a:p>
            <a:pPr>
              <a:buFont typeface="Arial" pitchFamily="34" charset="0"/>
              <a:buChar char="•"/>
            </a:pPr>
            <a:endParaRPr lang="pt-BR" sz="1000">
              <a:latin typeface="Calibri"/>
              <a:ea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pt-BR" sz="1100">
              <a:latin typeface="Calibri"/>
              <a:ea typeface="Calibri"/>
              <a:cs typeface="Calibri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t-B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3479" y="659106"/>
            <a:ext cx="502002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pt-BR" sz="2000">
                <a:latin typeface="Calibri Light"/>
                <a:ea typeface="Calibri Light"/>
                <a:cs typeface="Calibri Light"/>
              </a:rPr>
              <a:t>O Espectro heterogêneo de manifestação da Síndrome de </a:t>
            </a:r>
            <a:r>
              <a:rPr lang="pt-BR" sz="2000" err="1">
                <a:latin typeface="Calibri Light"/>
                <a:ea typeface="Calibri Light"/>
                <a:cs typeface="Calibri Light"/>
              </a:rPr>
              <a:t>Axenfeld-Rieger</a:t>
            </a:r>
            <a:r>
              <a:rPr lang="pt-BR" sz="2000">
                <a:latin typeface="Calibri Light"/>
                <a:ea typeface="Calibri Light"/>
                <a:cs typeface="Calibri Light"/>
              </a:rPr>
              <a:t> : relato de caso.</a:t>
            </a:r>
            <a:endParaRPr lang="en-US" sz="240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9483" y="1355106"/>
            <a:ext cx="4948013" cy="7848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altLang="pt-BR" sz="1100" b="1" dirty="0">
                <a:latin typeface="Arial"/>
                <a:ea typeface="Geneva"/>
                <a:cs typeface="Arial"/>
              </a:rPr>
              <a:t>Anna Vitória Teles Siqueira¹, Arthur Saraiva de Queiroz, Michela Oliveira Rosado, Laura  Vieira Silva, </a:t>
            </a:r>
            <a:r>
              <a:rPr lang="pt-BR" altLang="pt-BR" sz="1100" b="1" err="1">
                <a:latin typeface="Arial"/>
                <a:ea typeface="Geneva"/>
                <a:cs typeface="Arial"/>
              </a:rPr>
              <a:t>Tabatha</a:t>
            </a:r>
            <a:r>
              <a:rPr lang="pt-BR" altLang="pt-BR" sz="1100" b="1" dirty="0">
                <a:latin typeface="Arial"/>
                <a:ea typeface="Geneva"/>
                <a:cs typeface="Arial"/>
              </a:rPr>
              <a:t> Priscila Gomes Felix, Laisa Pires de Carvalho</a:t>
            </a:r>
          </a:p>
          <a:p>
            <a:pPr algn="ctr"/>
            <a:r>
              <a:rPr lang="pt-BR" altLang="pt-BR" sz="1200" dirty="0">
                <a:latin typeface="Arial"/>
                <a:ea typeface="Geneva"/>
                <a:cs typeface="Arial"/>
              </a:rPr>
              <a:t>Departamento de Glaucoma. Hospital de Base do Distrito Federal,</a:t>
            </a:r>
            <a:endParaRPr lang="en-US" altLang="pt-BR" sz="120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C63F8B2-E5DD-70A6-B1AA-DE9026FC199C}"/>
              </a:ext>
            </a:extLst>
          </p:cNvPr>
          <p:cNvSpPr txBox="1"/>
          <p:nvPr/>
        </p:nvSpPr>
        <p:spPr>
          <a:xfrm>
            <a:off x="2787015" y="4862359"/>
            <a:ext cx="2357087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50" b="1">
                <a:ea typeface="Calibri"/>
                <a:cs typeface="Calibri"/>
              </a:rPr>
              <a:t>      Conclusões</a:t>
            </a:r>
            <a:r>
              <a:rPr lang="pt-BR" sz="1050">
                <a:ea typeface="Calibri"/>
                <a:cs typeface="Calibri"/>
              </a:rPr>
              <a:t> </a:t>
            </a:r>
            <a:endParaRPr lang="en-US" sz="1050">
              <a:ea typeface="Calibri"/>
              <a:cs typeface="Calibri"/>
            </a:endParaRPr>
          </a:p>
          <a:p>
            <a:r>
              <a:rPr lang="pt-BR" sz="105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 A síndrome de </a:t>
            </a:r>
            <a:r>
              <a:rPr lang="pt-BR" sz="105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Axenfeld</a:t>
            </a:r>
            <a:r>
              <a:rPr lang="pt-BR" sz="105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pt-BR" sz="1050" err="1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Rieger</a:t>
            </a:r>
            <a:r>
              <a:rPr lang="pt-BR" sz="1050">
                <a:solidFill>
                  <a:srgbClr val="383838"/>
                </a:solidFill>
                <a:latin typeface="Arial"/>
                <a:ea typeface="Calibri"/>
                <a:cs typeface="Calibri"/>
              </a:rPr>
              <a:t> é uma doença rara, com complicações oculares severas e que podem levar a perda visual grave.</a:t>
            </a:r>
            <a:r>
              <a:rPr lang="pt-BR" sz="1050">
                <a:solidFill>
                  <a:srgbClr val="333333"/>
                </a:solidFill>
                <a:latin typeface="Arial"/>
                <a:ea typeface="Calibri"/>
                <a:cs typeface="Calibri"/>
              </a:rPr>
              <a:t> As alterações oculares geralmente são bilaterais e afetam as estruturas do segmento anterior. Há também manifestações dentarias, faciais, neurologias, renais e cardíacas nestes pacientes. </a:t>
            </a:r>
            <a:r>
              <a:rPr lang="pt-BR" sz="1050">
                <a:latin typeface="Arial"/>
                <a:ea typeface="Calibri"/>
                <a:cs typeface="Calibri"/>
              </a:rPr>
              <a:t>Sendo assim, é necessário o diagnóstico e manejo precoce desta enfermidade, para que se possa proporcionar intervenções clínicas e cirúrgicas adequadas, a fim de preservar a visão e proporcionar qualidade de vida aos portadores da síndrome.</a:t>
            </a:r>
            <a:endParaRPr lang="pt-BR" sz="1050">
              <a:latin typeface="Arial"/>
              <a:cs typeface="Arial"/>
            </a:endParaRPr>
          </a:p>
        </p:txBody>
      </p:sp>
      <p:pic>
        <p:nvPicPr>
          <p:cNvPr id="3" name="Imagem 2" descr="Homem de boca aberta mostrando os dentes&#10;&#10;Descrição gerada automaticamente">
            <a:extLst>
              <a:ext uri="{FF2B5EF4-FFF2-40B4-BE49-F238E27FC236}">
                <a16:creationId xmlns:a16="http://schemas.microsoft.com/office/drawing/2014/main" id="{4E38B53C-2C33-8C58-DA15-E9DE2D436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9" r="11374" b="9211"/>
          <a:stretch/>
        </p:blipFill>
        <p:spPr>
          <a:xfrm>
            <a:off x="3035280" y="2139139"/>
            <a:ext cx="1934378" cy="7646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E3A9D9A-5EF3-F078-481A-1CEB1479A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68" t="10294" r="15300" b="10294"/>
          <a:stretch/>
        </p:blipFill>
        <p:spPr>
          <a:xfrm rot="5400000">
            <a:off x="2708699" y="3229385"/>
            <a:ext cx="1322648" cy="1083190"/>
          </a:xfrm>
          <a:prstGeom prst="rect">
            <a:avLst/>
          </a:prstGeom>
        </p:spPr>
      </p:pic>
      <p:pic>
        <p:nvPicPr>
          <p:cNvPr id="7" name="Imagem 6" descr="Uma imagem contendo mesa, xícara, pequeno, escuro&#10;&#10;Descrição gerada automaticamente">
            <a:extLst>
              <a:ext uri="{FF2B5EF4-FFF2-40B4-BE49-F238E27FC236}">
                <a16:creationId xmlns:a16="http://schemas.microsoft.com/office/drawing/2014/main" id="{51166F31-45F5-8E8B-D8EC-FF163CC516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409" t="16872" r="27778" b="3125"/>
          <a:stretch/>
        </p:blipFill>
        <p:spPr>
          <a:xfrm rot="5400000">
            <a:off x="3951337" y="3153684"/>
            <a:ext cx="1297413" cy="125536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33365BD-2ABF-C2A4-5ECF-75F9131421AA}"/>
              </a:ext>
            </a:extLst>
          </p:cNvPr>
          <p:cNvSpPr txBox="1"/>
          <p:nvPr/>
        </p:nvSpPr>
        <p:spPr>
          <a:xfrm>
            <a:off x="2844967" y="2907631"/>
            <a:ext cx="226093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err="1">
                <a:ea typeface="Calibri"/>
                <a:cs typeface="Calibri"/>
              </a:rPr>
              <a:t>Fig</a:t>
            </a:r>
            <a:r>
              <a:rPr lang="pt-BR" sz="1100">
                <a:ea typeface="Calibri"/>
                <a:cs typeface="Calibri"/>
              </a:rPr>
              <a:t> 01. Deformidades dentárias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332E3C3-53C9-49A9-C5C1-1B975E319356}"/>
              </a:ext>
            </a:extLst>
          </p:cNvPr>
          <p:cNvSpPr txBox="1"/>
          <p:nvPr/>
        </p:nvSpPr>
        <p:spPr>
          <a:xfrm>
            <a:off x="2789822" y="4385911"/>
            <a:ext cx="213811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err="1">
                <a:ea typeface="Calibri"/>
                <a:cs typeface="Calibri"/>
              </a:rPr>
              <a:t>Fig</a:t>
            </a:r>
            <a:r>
              <a:rPr lang="pt-BR" sz="1100">
                <a:ea typeface="Calibri"/>
                <a:cs typeface="Calibri"/>
              </a:rPr>
              <a:t> 02. Alterações em segmento anterior </a:t>
            </a:r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18E359-DC6D-8C1D-3282-090E2A71FBD8}"/>
              </a:ext>
            </a:extLst>
          </p:cNvPr>
          <p:cNvSpPr txBox="1"/>
          <p:nvPr/>
        </p:nvSpPr>
        <p:spPr>
          <a:xfrm>
            <a:off x="206642" y="8049326"/>
            <a:ext cx="493795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800">
                <a:ea typeface="Calibri"/>
                <a:cs typeface="Calibri"/>
              </a:rPr>
              <a:t>Referencias</a:t>
            </a:r>
          </a:p>
          <a:p>
            <a:pPr algn="just"/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Alward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WLM.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Axenfeld-Rieger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syndrome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in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the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age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of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molecular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genetics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. American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Journal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of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 </a:t>
            </a:r>
            <a:r>
              <a:rPr lang="pt-BR" sz="800" err="1">
                <a:solidFill>
                  <a:srgbClr val="383838"/>
                </a:solidFill>
                <a:latin typeface="Verdana"/>
                <a:ea typeface="Verdana"/>
              </a:rPr>
              <a:t>Ophthalmology</a:t>
            </a:r>
            <a:r>
              <a:rPr lang="pt-BR" sz="800">
                <a:solidFill>
                  <a:srgbClr val="383838"/>
                </a:solidFill>
                <a:latin typeface="Verdana"/>
                <a:ea typeface="Verdana"/>
              </a:rPr>
              <a:t>. 2000;130(1):107-115. doi:10.1016/S0002-9394(00)00525-0.</a:t>
            </a:r>
          </a:p>
          <a:p>
            <a:pPr algn="just"/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Souzeau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E,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Siggs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OM,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Pasutto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F, Knight LSW, Perez-Jurado LA, McGregor L, Le Blanc S, Barnett CP,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Liebelt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J, Craig JE. Gene-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specific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facial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dysmorphism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in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Axenfeld-Rieger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syndrome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caused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by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FOXC1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and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PITX2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variants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. Am J Med Genet A. 2021 Feb;185(2):434-439.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doi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: 10.1002/ajmg.a.61982.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Epub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2020 </a:t>
            </a:r>
            <a:r>
              <a:rPr lang="pt-BR" sz="800" err="1">
                <a:solidFill>
                  <a:srgbClr val="212121"/>
                </a:solidFill>
                <a:latin typeface="Segoe UI"/>
                <a:cs typeface="Segoe UI"/>
              </a:rPr>
              <a:t>Nov</a:t>
            </a:r>
            <a:r>
              <a:rPr lang="pt-BR" sz="800">
                <a:solidFill>
                  <a:srgbClr val="212121"/>
                </a:solidFill>
                <a:latin typeface="Segoe UI"/>
                <a:cs typeface="Segoe UI"/>
              </a:rPr>
              <a:t> 24. PMID: 33231930; PMCID: PMC7839469.</a:t>
            </a:r>
          </a:p>
          <a:p>
            <a:pPr algn="l"/>
            <a:endParaRPr lang="pt-BR" sz="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na tela (16:9)</PresentationFormat>
  <Slides>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revision>12</cp:revision>
  <dcterms:created xsi:type="dcterms:W3CDTF">2024-01-09T13:58:08Z</dcterms:created>
  <dcterms:modified xsi:type="dcterms:W3CDTF">2024-01-31T00:06:10Z</dcterms:modified>
</cp:coreProperties>
</file>