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48263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j4jPbbCVJnWxXU8Ivcv9P8vVq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8" d="100"/>
          <a:sy n="148" d="100"/>
        </p:scale>
        <p:origin x="1435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uas Partes de Conteúdo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507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Calibri"/>
              <a:buNone/>
              <a:defRPr sz="13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2188682" y="1316567"/>
            <a:ext cx="260630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354614" y="2743200"/>
            <a:ext cx="166044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1pPr>
            <a:lvl2pPr marL="914400" lvl="1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591"/>
              <a:buNone/>
              <a:defRPr sz="591"/>
            </a:lvl2pPr>
            <a:lvl3pPr marL="1371600" lvl="2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507"/>
              <a:buNone/>
              <a:defRPr sz="507"/>
            </a:lvl3pPr>
            <a:lvl4pPr marL="1828800" lvl="3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4pPr>
            <a:lvl5pPr marL="2286000" lvl="4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5pPr>
            <a:lvl6pPr marL="2743200" lvl="5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6pPr>
            <a:lvl7pPr marL="3200400" lvl="6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7pPr>
            <a:lvl8pPr marL="3657600" lvl="7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8pPr>
            <a:lvl9pPr marL="4114800" lvl="8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353943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 rot="5400000">
            <a:off x="-326760" y="3114871"/>
            <a:ext cx="5801784" cy="4440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 rot="5400000">
            <a:off x="364715" y="3806346"/>
            <a:ext cx="7749117" cy="111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 rot="5400000">
            <a:off x="-1887651" y="2728428"/>
            <a:ext cx="7749117" cy="326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ctrTitle"/>
          </p:nvPr>
        </p:nvSpPr>
        <p:spPr>
          <a:xfrm>
            <a:off x="643533" y="1496484"/>
            <a:ext cx="3861197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4"/>
              <a:buFont typeface="Calibri"/>
              <a:buNone/>
              <a:defRPr sz="253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ubTitle" idx="1"/>
          </p:nvPr>
        </p:nvSpPr>
        <p:spPr>
          <a:xfrm>
            <a:off x="643533" y="4802717"/>
            <a:ext cx="3861197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014"/>
              <a:buNone/>
              <a:defRPr sz="1014"/>
            </a:lvl1pPr>
            <a:lvl2pPr lvl="1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None/>
              <a:defRPr sz="845"/>
            </a:lvl2pPr>
            <a:lvl3pPr lvl="2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None/>
              <a:defRPr sz="760"/>
            </a:lvl3pPr>
            <a:lvl4pPr lvl="3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4pPr>
            <a:lvl5pPr lvl="4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5pPr>
            <a:lvl6pPr lvl="5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6pPr>
            <a:lvl7pPr lvl="6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7pPr>
            <a:lvl8pPr lvl="7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8pPr>
            <a:lvl9pPr lvl="8" algn="ctr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53943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53943" y="2434167"/>
            <a:ext cx="4440377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1262" y="2279652"/>
            <a:ext cx="4440377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34"/>
              <a:buFont typeface="Calibri"/>
              <a:buNone/>
              <a:defRPr sz="2534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51262" y="6119285"/>
            <a:ext cx="4440377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rgbClr val="888888"/>
              </a:buClr>
              <a:buSzPts val="1014"/>
              <a:buNone/>
              <a:defRPr sz="1014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845"/>
              <a:buNone/>
              <a:defRPr sz="84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760"/>
              <a:buNone/>
              <a:defRPr sz="7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rgbClr val="888888"/>
              </a:buClr>
              <a:buSzPts val="676"/>
              <a:buNone/>
              <a:defRPr sz="676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53943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53943" y="2434167"/>
            <a:ext cx="218801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2606308" y="2434167"/>
            <a:ext cx="2188012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54614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54614" y="2241551"/>
            <a:ext cx="2177956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014"/>
              <a:buNone/>
              <a:defRPr sz="1014" b="1"/>
            </a:lvl1pPr>
            <a:lvl2pPr marL="914400" lvl="1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None/>
              <a:defRPr sz="845" b="1"/>
            </a:lvl2pPr>
            <a:lvl3pPr marL="1371600" lvl="2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None/>
              <a:defRPr sz="760" b="1"/>
            </a:lvl3pPr>
            <a:lvl4pPr marL="1828800" lvl="3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4pPr>
            <a:lvl5pPr marL="2286000" lvl="4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5pPr>
            <a:lvl6pPr marL="2743200" lvl="5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6pPr>
            <a:lvl7pPr marL="3200400" lvl="6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7pPr>
            <a:lvl8pPr marL="3657600" lvl="7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8pPr>
            <a:lvl9pPr marL="4114800" lvl="8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354614" y="3340100"/>
            <a:ext cx="2177956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2606308" y="2241551"/>
            <a:ext cx="2188682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014"/>
              <a:buNone/>
              <a:defRPr sz="1014" b="1"/>
            </a:lvl1pPr>
            <a:lvl2pPr marL="914400" lvl="1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None/>
              <a:defRPr sz="845" b="1"/>
            </a:lvl2pPr>
            <a:lvl3pPr marL="1371600" lvl="2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None/>
              <a:defRPr sz="760" b="1"/>
            </a:lvl3pPr>
            <a:lvl4pPr marL="1828800" lvl="3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4pPr>
            <a:lvl5pPr marL="2286000" lvl="4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5pPr>
            <a:lvl6pPr marL="2743200" lvl="5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6pPr>
            <a:lvl7pPr marL="3200400" lvl="6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7pPr>
            <a:lvl8pPr marL="3657600" lvl="7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8pPr>
            <a:lvl9pPr marL="4114800" lvl="8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4"/>
          </p:nvPr>
        </p:nvSpPr>
        <p:spPr>
          <a:xfrm>
            <a:off x="2606308" y="3340100"/>
            <a:ext cx="2188682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3943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354614" y="609600"/>
            <a:ext cx="166044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Calibri"/>
              <a:buNone/>
              <a:defRPr sz="13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2188682" y="1316567"/>
            <a:ext cx="260630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88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351"/>
              <a:buChar char="•"/>
              <a:defRPr sz="1351"/>
            </a:lvl1pPr>
            <a:lvl2pPr marL="914400" lvl="1" indent="-3036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182"/>
              <a:buChar char="•"/>
              <a:defRPr sz="1182"/>
            </a:lvl2pPr>
            <a:lvl3pPr marL="1371600" lvl="2" indent="-292989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014"/>
              <a:buChar char="•"/>
              <a:defRPr sz="1014"/>
            </a:lvl3pPr>
            <a:lvl4pPr marL="1828800" lvl="3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4pPr>
            <a:lvl5pPr marL="2286000" lvl="4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5pPr>
            <a:lvl6pPr marL="2743200" lvl="5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6pPr>
            <a:lvl7pPr marL="3200400" lvl="6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7pPr>
            <a:lvl8pPr marL="3657600" lvl="7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8pPr>
            <a:lvl9pPr marL="4114800" lvl="8" indent="-282257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Char char="•"/>
              <a:defRPr sz="845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354614" y="2743200"/>
            <a:ext cx="166044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676"/>
              <a:buNone/>
              <a:defRPr sz="676"/>
            </a:lvl1pPr>
            <a:lvl2pPr marL="914400" lvl="1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591"/>
              <a:buNone/>
              <a:defRPr sz="591"/>
            </a:lvl2pPr>
            <a:lvl3pPr marL="1371600" lvl="2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507"/>
              <a:buNone/>
              <a:defRPr sz="507"/>
            </a:lvl3pPr>
            <a:lvl4pPr marL="1828800" lvl="3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4pPr>
            <a:lvl5pPr marL="2286000" lvl="4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5pPr>
            <a:lvl6pPr marL="2743200" lvl="5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6pPr>
            <a:lvl7pPr marL="3200400" lvl="6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7pPr>
            <a:lvl8pPr marL="3657600" lvl="7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8pPr>
            <a:lvl9pPr marL="4114800" lvl="8" indent="-228600" algn="l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422"/>
              <a:buNone/>
              <a:defRPr sz="421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3943" y="486834"/>
            <a:ext cx="4440377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8"/>
              <a:buFont typeface="Calibri"/>
              <a:buNone/>
              <a:defRPr sz="18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3943" y="2434167"/>
            <a:ext cx="4440377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03657" algn="l" rtl="0">
              <a:lnSpc>
                <a:spcPct val="90000"/>
              </a:lnSpc>
              <a:spcBef>
                <a:spcPts val="422"/>
              </a:spcBef>
              <a:spcAft>
                <a:spcPts val="0"/>
              </a:spcAft>
              <a:buClr>
                <a:schemeClr val="dk1"/>
              </a:buClr>
              <a:buSzPts val="1182"/>
              <a:buFont typeface="Arial"/>
              <a:buChar char="•"/>
              <a:defRPr sz="118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2989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1014"/>
              <a:buFont typeface="Arial"/>
              <a:buChar char="•"/>
              <a:defRPr sz="101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2257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845"/>
              <a:buFont typeface="Arial"/>
              <a:buChar char="•"/>
              <a:defRPr sz="8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6860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6860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76860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76860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76859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76859" algn="l" rtl="0">
              <a:lnSpc>
                <a:spcPct val="90000"/>
              </a:lnSpc>
              <a:spcBef>
                <a:spcPts val="211"/>
              </a:spcBef>
              <a:spcAft>
                <a:spcPts val="0"/>
              </a:spcAft>
              <a:buClr>
                <a:schemeClr val="dk1"/>
              </a:buClr>
              <a:buSzPts val="760"/>
              <a:buFont typeface="Arial"/>
              <a:buChar char="•"/>
              <a:defRPr sz="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3943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705362" y="8475134"/>
            <a:ext cx="173753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35961" y="8475134"/>
            <a:ext cx="115835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eyewiki.aao.org/Intermediate_Uveit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594000" y="1080000"/>
            <a:ext cx="3960000" cy="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600" tIns="15600" rIns="15600" bIns="15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48535B"/>
                </a:solidFill>
              </a:rPr>
              <a:t>PARS PLANITIS ASSOCIADO À EDEMA MACULAR CISTOIDE COM PRESERVAÇÃO DA ACUIDADE VISUAL</a:t>
            </a:r>
            <a:endParaRPr sz="1000" b="0" i="0" u="none" strike="noStrike" cap="none" dirty="0">
              <a:solidFill>
                <a:srgbClr val="4853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 dirty="0">
                <a:solidFill>
                  <a:srgbClr val="595959"/>
                </a:solidFill>
              </a:rPr>
              <a:t>Rafael Torres dos Santos¹ Ana Carolina </a:t>
            </a:r>
            <a:r>
              <a:rPr lang="pt-BR" sz="700" b="1" dirty="0" err="1">
                <a:solidFill>
                  <a:srgbClr val="595959"/>
                </a:solidFill>
              </a:rPr>
              <a:t>Igami</a:t>
            </a:r>
            <a:r>
              <a:rPr lang="pt-BR" sz="700" b="1" dirty="0">
                <a:solidFill>
                  <a:srgbClr val="595959"/>
                </a:solidFill>
              </a:rPr>
              <a:t> Nakassa¹ Rodolpho Takaishi </a:t>
            </a:r>
            <a:r>
              <a:rPr lang="pt-BR" sz="700" b="1" dirty="0" err="1">
                <a:solidFill>
                  <a:srgbClr val="595959"/>
                </a:solidFill>
              </a:rPr>
              <a:t>Ninin</a:t>
            </a:r>
            <a:r>
              <a:rPr lang="pt-BR" sz="700" b="1" dirty="0">
                <a:solidFill>
                  <a:srgbClr val="595959"/>
                </a:solidFill>
              </a:rPr>
              <a:t> Matsumoto² </a:t>
            </a:r>
            <a:r>
              <a:rPr lang="pt-BR" sz="700" b="1" dirty="0" err="1">
                <a:solidFill>
                  <a:srgbClr val="595959"/>
                </a:solidFill>
              </a:rPr>
              <a:t>Masayassu</a:t>
            </a:r>
            <a:r>
              <a:rPr lang="pt-BR" sz="700" b="1" dirty="0">
                <a:solidFill>
                  <a:srgbClr val="595959"/>
                </a:solidFill>
              </a:rPr>
              <a:t> Itikawa³</a:t>
            </a:r>
            <a:endParaRPr sz="700" b="1" dirty="0">
              <a:solidFill>
                <a:srgbClr val="59595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 dirty="0">
                <a:solidFill>
                  <a:srgbClr val="595959"/>
                </a:solidFill>
              </a:rPr>
              <a:t>¹ Hospital de Olhos Noroeste do Paraná, ² Faculdade de Medicina da USP, ³ Universidade Federal do Paraná</a:t>
            </a:r>
            <a:endParaRPr sz="700" b="1" dirty="0">
              <a:solidFill>
                <a:srgbClr val="595959"/>
              </a:solidFill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44000" y="2052000"/>
            <a:ext cx="2376001" cy="180001"/>
            <a:chOff x="0" y="0"/>
            <a:chExt cx="2390918" cy="224300"/>
          </a:xfrm>
        </p:grpSpPr>
        <p:sp>
          <p:nvSpPr>
            <p:cNvPr id="88" name="Google Shape;88;p1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243A7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INTRODUÇÃO</a:t>
              </a:r>
              <a:endParaRPr/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44000" y="2232000"/>
            <a:ext cx="2376176" cy="2687655"/>
            <a:chOff x="0" y="-1"/>
            <a:chExt cx="2391000" cy="1980002"/>
          </a:xfrm>
        </p:grpSpPr>
        <p:sp>
          <p:nvSpPr>
            <p:cNvPr id="91" name="Google Shape;91;p1"/>
            <p:cNvSpPr/>
            <p:nvPr/>
          </p:nvSpPr>
          <p:spPr>
            <a:xfrm>
              <a:off x="0" y="-1"/>
              <a:ext cx="2390918" cy="198000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chemeClr val="dk1"/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>
                <a:solidFill>
                  <a:schemeClr val="dk1"/>
                </a:solidFill>
              </a:endParaRPr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0" y="-1"/>
              <a:ext cx="23910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500" b="0" i="0" u="none" strike="noStrike" cap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93" name="Google Shape;93;p1"/>
          <p:cNvGrpSpPr/>
          <p:nvPr/>
        </p:nvGrpSpPr>
        <p:grpSpPr>
          <a:xfrm>
            <a:off x="2628000" y="2052000"/>
            <a:ext cx="2376001" cy="180001"/>
            <a:chOff x="0" y="0"/>
            <a:chExt cx="2390918" cy="224300"/>
          </a:xfrm>
        </p:grpSpPr>
        <p:sp>
          <p:nvSpPr>
            <p:cNvPr id="94" name="Google Shape;94;p1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243A7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FIGURAS, TABELAS E GRÁFICOS</a:t>
              </a:r>
              <a:endParaRPr/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2628000" y="2232000"/>
            <a:ext cx="2376094" cy="3654398"/>
            <a:chOff x="0" y="-1"/>
            <a:chExt cx="2390918" cy="3240002"/>
          </a:xfrm>
        </p:grpSpPr>
        <p:sp>
          <p:nvSpPr>
            <p:cNvPr id="97" name="Google Shape;97;p1"/>
            <p:cNvSpPr/>
            <p:nvPr/>
          </p:nvSpPr>
          <p:spPr>
            <a:xfrm>
              <a:off x="0" y="-1"/>
              <a:ext cx="2390918" cy="324000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0" y="-1"/>
              <a:ext cx="2390918" cy="234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"/>
          <p:cNvGrpSpPr/>
          <p:nvPr/>
        </p:nvGrpSpPr>
        <p:grpSpPr>
          <a:xfrm>
            <a:off x="144000" y="5309800"/>
            <a:ext cx="2376094" cy="3654314"/>
            <a:chOff x="0" y="0"/>
            <a:chExt cx="2390918" cy="4085772"/>
          </a:xfrm>
        </p:grpSpPr>
        <p:sp>
          <p:nvSpPr>
            <p:cNvPr id="100" name="Google Shape;100;p1"/>
            <p:cNvSpPr/>
            <p:nvPr/>
          </p:nvSpPr>
          <p:spPr>
            <a:xfrm>
              <a:off x="0" y="0"/>
              <a:ext cx="2390918" cy="408577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 txBox="1"/>
            <p:nvPr/>
          </p:nvSpPr>
          <p:spPr>
            <a:xfrm>
              <a:off x="0" y="0"/>
              <a:ext cx="2390918" cy="2257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1"/>
          <p:cNvGrpSpPr/>
          <p:nvPr/>
        </p:nvGrpSpPr>
        <p:grpSpPr>
          <a:xfrm>
            <a:off x="2635500" y="5920225"/>
            <a:ext cx="2376094" cy="180001"/>
            <a:chOff x="0" y="0"/>
            <a:chExt cx="2390918" cy="224300"/>
          </a:xfrm>
        </p:grpSpPr>
        <p:sp>
          <p:nvSpPr>
            <p:cNvPr id="103" name="Google Shape;103;p1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243A7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DISCUSSÃO</a:t>
              </a:r>
              <a:endParaRPr/>
            </a:p>
          </p:txBody>
        </p:sp>
      </p:grpSp>
      <p:sp>
        <p:nvSpPr>
          <p:cNvPr id="105" name="Google Shape;105;p1"/>
          <p:cNvSpPr txBox="1"/>
          <p:nvPr/>
        </p:nvSpPr>
        <p:spPr>
          <a:xfrm>
            <a:off x="151425" y="5153188"/>
            <a:ext cx="2361300" cy="156600"/>
          </a:xfrm>
          <a:prstGeom prst="rect">
            <a:avLst/>
          </a:prstGeom>
          <a:solidFill>
            <a:srgbClr val="243A76"/>
          </a:solidFill>
          <a:ln>
            <a:noFill/>
          </a:ln>
        </p:spPr>
        <p:txBody>
          <a:bodyPr spcFirstLastPara="1" wrap="square" lIns="54000" tIns="15600" rIns="15600" bIns="15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RELATO DE CASO</a:t>
            </a:r>
            <a:endParaRPr/>
          </a:p>
        </p:txBody>
      </p:sp>
      <p:grpSp>
        <p:nvGrpSpPr>
          <p:cNvPr id="106" name="Google Shape;106;p1"/>
          <p:cNvGrpSpPr/>
          <p:nvPr/>
        </p:nvGrpSpPr>
        <p:grpSpPr>
          <a:xfrm>
            <a:off x="2628000" y="6094850"/>
            <a:ext cx="2376094" cy="1416493"/>
            <a:chOff x="0" y="0"/>
            <a:chExt cx="2390918" cy="1260001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2390918" cy="126000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0" y="0"/>
              <a:ext cx="2390918" cy="243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b="0" i="0" u="none" strike="noStrike" cap="none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2635500" y="7551725"/>
            <a:ext cx="2376094" cy="180001"/>
            <a:chOff x="0" y="0"/>
            <a:chExt cx="2390918" cy="224300"/>
          </a:xfrm>
        </p:grpSpPr>
        <p:sp>
          <p:nvSpPr>
            <p:cNvPr id="110" name="Google Shape;110;p1"/>
            <p:cNvSpPr/>
            <p:nvPr/>
          </p:nvSpPr>
          <p:spPr>
            <a:xfrm>
              <a:off x="0" y="17411"/>
              <a:ext cx="2390918" cy="189478"/>
            </a:xfrm>
            <a:prstGeom prst="rect">
              <a:avLst/>
            </a:prstGeom>
            <a:solidFill>
              <a:srgbClr val="243A76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0" y="0"/>
              <a:ext cx="2390918" cy="224300"/>
            </a:xfrm>
            <a:prstGeom prst="rect">
              <a:avLst/>
            </a:prstGeom>
            <a:solidFill>
              <a:srgbClr val="243A76"/>
            </a:solidFill>
            <a:ln>
              <a:noFill/>
            </a:ln>
          </p:spPr>
          <p:txBody>
            <a:bodyPr spcFirstLastPara="1" wrap="square" lIns="54000" tIns="15600" rIns="15600" bIns="156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REFERÊNCIAS BIBLIOGRÁFICAS</a:t>
              </a:r>
              <a:endParaRPr/>
            </a:p>
          </p:txBody>
        </p:sp>
      </p:grpSp>
      <p:grpSp>
        <p:nvGrpSpPr>
          <p:cNvPr id="112" name="Google Shape;112;p1"/>
          <p:cNvGrpSpPr/>
          <p:nvPr/>
        </p:nvGrpSpPr>
        <p:grpSpPr>
          <a:xfrm>
            <a:off x="2628000" y="7731725"/>
            <a:ext cx="2376094" cy="1235936"/>
            <a:chOff x="0" y="-1"/>
            <a:chExt cx="2390918" cy="1260002"/>
          </a:xfrm>
        </p:grpSpPr>
        <p:sp>
          <p:nvSpPr>
            <p:cNvPr id="113" name="Google Shape;113;p1"/>
            <p:cNvSpPr/>
            <p:nvPr/>
          </p:nvSpPr>
          <p:spPr>
            <a:xfrm>
              <a:off x="0" y="-1"/>
              <a:ext cx="2390918" cy="126000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pt-BR" sz="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pt-BR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Proença RP, Bruxelas CFP, Dutra-Medeiros M, et al. Intermediate Uveitis. In Tech; 2023 [citado 2023 Out 23]. Disponível em: </a:t>
              </a:r>
              <a:r>
                <a:rPr lang="pt-BR" sz="600" b="0" i="0" u="sng" strike="noStrike" cap="none">
                  <a:solidFill>
                    <a:srgbClr val="1155CC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https://eyewiki.aao.org/Intermediate_Uveitis</a:t>
              </a:r>
              <a:endPara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Fardeau C, Champion E, Massamba N, et al. Uveitic macular edema. Eye. 2016; 30, 1277-1292.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Koronis S, Stavrakas P, Balidis M, et al. Update in treatment of uveitic macular edema. Drug Design, Development and Therapy. 2019; 13, 667-680.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 txBox="1"/>
            <p:nvPr/>
          </p:nvSpPr>
          <p:spPr>
            <a:xfrm>
              <a:off x="0" y="-1"/>
              <a:ext cx="2390918" cy="250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00" tIns="54000" rIns="54000" bIns="540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Google Shape;1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8000" y="2223100"/>
            <a:ext cx="2360901" cy="132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3092" y="3585715"/>
            <a:ext cx="2360909" cy="111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62325" y="4624375"/>
            <a:ext cx="1307451" cy="12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173350" y="2265050"/>
            <a:ext cx="2295600" cy="2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  <a:highlight>
                  <a:srgbClr val="FFFFFF"/>
                </a:highlight>
              </a:rPr>
              <a:t>A Uveíte Intermediária, crônica e recorrente, manifesta-se insidiosamente, afetando predominantemente vítreo e retina periférica bilateralmente. Sua incidência é de 1,4-2:100.000, ocorrendo preferencialmente entre 15 e 40 anos. As causas variam de infecciosas a não infecciosas, sendo a forma idiopática (pars planitis) a mais comum, representando 70% dos casos. Clinicamente, apresenta sintomas como floaters, redução da acuidade visual, dor, fotofobia e hiperemia ocular, com acometimento do segmento anterior em 28-50% dos pacientes. A principal complicação, o edema macular cistoide (EMC), ocorre em 40-65% dos casos, impactando a acuidade visual.</a:t>
            </a:r>
            <a:endParaRPr sz="88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73350" y="5156057"/>
            <a:ext cx="2295600" cy="372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Adolescente feminina, 16 anos, sem comorbidades, apresentou "vermelhidão" e dor ocular bilateral. Biomicroscopia revelou </a:t>
            </a:r>
            <a:r>
              <a:rPr lang="pt-BR" sz="900" dirty="0" err="1">
                <a:solidFill>
                  <a:srgbClr val="222222"/>
                </a:solidFill>
                <a:highlight>
                  <a:srgbClr val="FFFFFF"/>
                </a:highlight>
              </a:rPr>
              <a:t>sinéquias</a:t>
            </a: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 posteriores e RCA, tratadas com corticoide tópico e </a:t>
            </a:r>
            <a:r>
              <a:rPr lang="pt-BR" sz="900" dirty="0" err="1">
                <a:solidFill>
                  <a:srgbClr val="222222"/>
                </a:solidFill>
                <a:highlight>
                  <a:srgbClr val="FFFFFF"/>
                </a:highlight>
              </a:rPr>
              <a:t>cicloplégico</a:t>
            </a: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. Elevação de VHS e PCR foram observadas, porém exames adicionais foram normais. Após episódios recorrentes, OCT de mácula (Figura 1) evidenciou EMC, conduzida conservadoramente por boa acuidade visual (20/25 no pior olho). </a:t>
            </a:r>
            <a:r>
              <a:rPr lang="pt-BR" sz="900" dirty="0" err="1">
                <a:solidFill>
                  <a:srgbClr val="222222"/>
                </a:solidFill>
                <a:highlight>
                  <a:srgbClr val="FFFFFF"/>
                </a:highlight>
              </a:rPr>
              <a:t>Sinéquias</a:t>
            </a: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 posteriores (Figura 2) evoluíram, culminando em </a:t>
            </a:r>
            <a:r>
              <a:rPr lang="pt-BR" sz="900" dirty="0" err="1">
                <a:solidFill>
                  <a:srgbClr val="222222"/>
                </a:solidFill>
                <a:highlight>
                  <a:srgbClr val="FFFFFF"/>
                </a:highlight>
              </a:rPr>
              <a:t>seclusão</a:t>
            </a: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 pupilar e aumento da PIO, sendo submetida à iridotomia em AO. "</a:t>
            </a:r>
            <a:r>
              <a:rPr lang="pt-BR" sz="900" dirty="0" err="1">
                <a:solidFill>
                  <a:srgbClr val="222222"/>
                </a:solidFill>
                <a:highlight>
                  <a:srgbClr val="FFFFFF"/>
                </a:highlight>
              </a:rPr>
              <a:t>Snowballs</a:t>
            </a:r>
            <a:r>
              <a:rPr lang="pt-BR" sz="900" dirty="0">
                <a:solidFill>
                  <a:srgbClr val="222222"/>
                </a:solidFill>
                <a:highlight>
                  <a:srgbClr val="FFFFFF"/>
                </a:highlight>
              </a:rPr>
              <a:t>" foram identificados na retina periférica (Figura 3). Mantém acuidade visual de 20/20 em AO com tratamento tópico. Aguarda encaminhamento urgente para reumatologia e especialista em uveíte via SUS.</a:t>
            </a:r>
            <a:endParaRPr sz="9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8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2669125" y="6117175"/>
            <a:ext cx="2295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222222"/>
                </a:solidFill>
              </a:rPr>
              <a:t>O EMC, geralmente associado à piora visual, surpreendentemente apresentou boa visão após tratamento tópico, desafiando expectativas. Este caso destaca a complexidade da uveíte e a importância da personalização no tratamento. Entretanto, estudos mais amplos são necessários para validar essas observações.</a:t>
            </a:r>
            <a:endParaRPr sz="88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25" y="11559"/>
            <a:ext cx="5148388" cy="95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TEMPLATE E POSTER">
  <a:themeElements>
    <a:clrScheme name="MODELO TEMPLATE E PO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8D94"/>
      </a:accent1>
      <a:accent2>
        <a:srgbClr val="D5E8EA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351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</dc:creator>
  <cp:lastModifiedBy>Rafael</cp:lastModifiedBy>
  <cp:revision>2</cp:revision>
  <dcterms:modified xsi:type="dcterms:W3CDTF">2024-01-01T21:53:32Z</dcterms:modified>
</cp:coreProperties>
</file>