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51435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4" name="Google Shape;14;p2"/>
          <p:cNvSpPr txBox="1"/>
          <p:nvPr>
            <p:ph idx="2" type="body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77479" l="0" r="0" t="0"/>
          <a:stretch/>
        </p:blipFill>
        <p:spPr>
          <a:xfrm>
            <a:off x="0" y="0"/>
            <a:ext cx="5143500" cy="65910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123479" y="659106"/>
            <a:ext cx="501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ADAPTAÇÃO DE LENTES DE CONTATO EM CRIANÇAS COM CERATOCONE: DESAFIOS E SOLUÇÕES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159475" y="1182324"/>
            <a:ext cx="4947900" cy="10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pt-BR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</a:t>
            </a:r>
            <a:r>
              <a:rPr b="0" i="0" lang="pt-BR" sz="9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teus Souza Dezan (Universidade Anhembi Morumbi); Mateus Bueno de Pinho Oliveira (Faculdade de Ensino Superior da Amazônia Reunida); Lara Fernanda Alves de Souza(Centro Universitário de Goiatuba- UNICERRADO); Roberta Caroline Basso Cabral(Faculdade Adamantinense Integrada); Mariana Lima Madeiro(</a:t>
            </a:r>
            <a:r>
              <a:rPr lang="pt-BR" sz="900">
                <a:solidFill>
                  <a:srgbClr val="595959"/>
                </a:solidFill>
              </a:rPr>
              <a:t>Hospital CEMA São Paulo</a:t>
            </a:r>
            <a:r>
              <a:rPr b="0" i="0" lang="pt-BR" sz="9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); Heloise Malacrida (Faculdade de Ciências da Saúde de Barretos Dr Paulo Prata);</a:t>
            </a:r>
            <a:endParaRPr b="0" i="0" sz="9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0" y="9090248"/>
            <a:ext cx="5143500" cy="53700"/>
          </a:xfrm>
          <a:prstGeom prst="rect">
            <a:avLst/>
          </a:prstGeom>
          <a:solidFill>
            <a:srgbClr val="FF6600"/>
          </a:solidFill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>
            <a:off x="257175" y="2133600"/>
            <a:ext cx="2271600" cy="6360900"/>
          </a:xfrm>
          <a:prstGeom prst="rect">
            <a:avLst/>
          </a:prstGeom>
          <a:noFill/>
          <a:ln cap="flat" cmpd="sng" w="9525">
            <a:solidFill>
              <a:srgbClr val="88888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ct val="328444"/>
              <a:buNone/>
            </a:pPr>
            <a:r>
              <a:rPr lang="pt-BR" sz="1100">
                <a:latin typeface="Arial"/>
                <a:ea typeface="Arial"/>
                <a:cs typeface="Arial"/>
                <a:sym typeface="Arial"/>
              </a:rPr>
              <a:t>Esta revisão sistemática busca realizar uma análise acerca das adaptações de lentes de contato em crianças com ceratocone, destacando as práticas de adaptação e os resultados visuais obtidos. A motivação para este estudo reside na importância de compreender as nuances envolvidas na adaptação de lentes de contato em uma população pediátrica com ceratocone, visando aprimorar as abordagens clínicas e proporcionar uma melhor qualidade de vida para essas crianças. O ceratocone, uma condição corneana progressiva, demanda uma atenção especial quando se considera a adaptação de lentes de contato em crianças.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ct val="328444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ct val="328444"/>
              <a:buNone/>
            </a:pPr>
            <a:r>
              <a:rPr lang="pt-BR" sz="1100">
                <a:latin typeface="Arial"/>
                <a:ea typeface="Arial"/>
                <a:cs typeface="Arial"/>
                <a:sym typeface="Arial"/>
              </a:rPr>
              <a:t>Foram consultadas as bases de dados: PubMed, Scopus e Cochrane Library, utilizando descritores como "ceratocone", "lentes de contato", "adaptação", e "crianças". Foram incluídos estudos que avaliaram métodos de adaptação de lentes de contato em crianças com ceratocone, abrangendo tanto aspectos técnicos quanto resultados visuais. A seleção dos artigos seguiu critérios rigorosos, considerando a eficácia das adaptações e a aceitação por parte das crianças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ct val="328444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ct val="328444"/>
              <a:buNone/>
            </a:pPr>
            <a:r>
              <a:rPr lang="pt-BR" sz="1100">
                <a:latin typeface="Arial"/>
                <a:ea typeface="Arial"/>
                <a:cs typeface="Arial"/>
                <a:sym typeface="Arial"/>
              </a:rPr>
              <a:t>Resultados desta revisão sistemática delinearam uma variedade de métodos e técnicas de adaptação de lentes de contato em crianças com ceratocone. A análise revelou informações acerca da eficácia dessas adaptações, considerando a correção visual alcançada, o conforto durante o uso e possíveis desafios enfrentados pelas crianças. Nota-se fatores que influenciam o sucesso das adaptações em crianças, contribuindo para uma abordagem mais informada na prática clínica.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ts val="2800"/>
              <a:buNone/>
            </a:pPr>
            <a:r>
              <a:t/>
            </a:r>
            <a:endParaRPr sz="8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/>
          <p:nvPr>
            <p:ph idx="2" type="body"/>
          </p:nvPr>
        </p:nvSpPr>
        <p:spPr>
          <a:xfrm>
            <a:off x="2706100" y="2232888"/>
            <a:ext cx="2271600" cy="6360900"/>
          </a:xfrm>
          <a:prstGeom prst="rect">
            <a:avLst/>
          </a:prstGeom>
          <a:noFill/>
          <a:ln cap="flat" cmpd="sng" w="9525">
            <a:solidFill>
              <a:srgbClr val="88888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8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100"/>
              <a:t> </a:t>
            </a:r>
            <a:r>
              <a:rPr lang="pt-BR" sz="850">
                <a:latin typeface="Arial"/>
                <a:ea typeface="Arial"/>
                <a:cs typeface="Arial"/>
                <a:sym typeface="Arial"/>
              </a:rPr>
              <a:t>Sobre a eficácia dessas adaptações em termos de melhoria da acuidade visual, conforto e aceitação pelas crianças. Identificaram-se também fatores que influenciam o sucesso das adaptações, incluindo idade, grau de ceratocone e características individuais das crianças.</a:t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r>
              <a:rPr lang="pt-BR" sz="850">
                <a:latin typeface="Arial"/>
                <a:ea typeface="Arial"/>
                <a:cs typeface="Arial"/>
                <a:sym typeface="Arial"/>
              </a:rPr>
              <a:t>A adaptação de lentes de contato em crianças com ceratocone é uma abordagem viável, proporcionando melhorias significativas na acuidade visual e no conforto. A personalização das adaptações, considerando as características específicas de cada criança, é crucial para otimizar os resultados. Além disso, a aceitação por parte das crianças é um fator determinante para o sucesso das adaptações. Essas descobertas contribuem para a evolução das práticas oftalmológicas pediátricas, visando aprimorar a qualidade de vida e a experiência visual de crianças com ceratocone.</a:t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indent="-260350" lvl="0" marL="45720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500"/>
              <a:buFont typeface="Arial"/>
              <a:buAutoNum type="arabicPeriod"/>
            </a:pPr>
            <a:r>
              <a:rPr lang="pt-BR" sz="5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LEÇA, Renato Galão et al. Estudo clínico da adaptação de lentes de contato no ceratocone. </a:t>
            </a:r>
            <a:r>
              <a:rPr b="1" lang="pt-BR" sz="5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Arquivos Brasileiros de Oftalmologia</a:t>
            </a:r>
            <a:r>
              <a:rPr lang="pt-BR" sz="5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v. 58, p. 149-151, 1995.</a:t>
            </a:r>
            <a:endParaRPr sz="5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6035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500"/>
              <a:buFont typeface="Arial"/>
              <a:buAutoNum type="arabicPeriod"/>
            </a:pPr>
            <a:r>
              <a:rPr lang="pt-BR" sz="5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ELIAS, Rosana Molina Saraiva et al. Ceratocone: fatores prognósticos. </a:t>
            </a:r>
            <a:r>
              <a:rPr b="1" lang="pt-BR" sz="5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Arquivos Brasileiros de Oftalmologia</a:t>
            </a:r>
            <a:r>
              <a:rPr lang="pt-BR" sz="5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v. 68, p. 491-494, 2005.</a:t>
            </a:r>
            <a:endParaRPr sz="500"/>
          </a:p>
          <a:p>
            <a:pPr indent="0" lvl="0" marL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8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46575" y="219420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pt-BR" sz="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INTRODUÇÃO</a:t>
            </a:r>
            <a:endParaRPr b="1" i="0" sz="7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2706100" y="3253875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pt-BR" sz="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CONCLUSÃO</a:t>
            </a:r>
            <a:endParaRPr b="1" i="0" sz="7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348675" y="436560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pt-BR" sz="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MATERIAL E MÉTODO</a:t>
            </a:r>
            <a:endParaRPr b="1" i="0" sz="7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46575" y="6078725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pt-BR" sz="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RESULTADO</a:t>
            </a:r>
            <a:endParaRPr b="1" i="0" sz="7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2706100" y="568860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pt-BR" sz="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REFERÊNCIAS</a:t>
            </a:r>
            <a:endParaRPr b="1" i="0" sz="7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