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2C4A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620" y="7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45090" y="597811"/>
            <a:ext cx="5020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 smtClean="0">
                <a:solidFill>
                  <a:srgbClr val="062C4A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DOENÇA DE </a:t>
            </a:r>
            <a:r>
              <a:rPr lang="pt-BR" b="1" dirty="0">
                <a:solidFill>
                  <a:srgbClr val="062C4A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STARGARDT: </a:t>
            </a:r>
            <a:endParaRPr lang="pt-BR" b="1" dirty="0" smtClean="0">
              <a:solidFill>
                <a:srgbClr val="062C4A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t-BR" b="1" dirty="0" smtClean="0">
                <a:solidFill>
                  <a:srgbClr val="062C4A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UM </a:t>
            </a:r>
            <a:r>
              <a:rPr lang="pt-BR" b="1" dirty="0">
                <a:solidFill>
                  <a:srgbClr val="062C4A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RELATO DE CASO</a:t>
            </a:r>
            <a:endParaRPr lang="en-US" dirty="0">
              <a:solidFill>
                <a:srgbClr val="062C4A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97742" y="1244142"/>
            <a:ext cx="4948013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Marília Rocha Costa, </a:t>
            </a:r>
            <a:r>
              <a:rPr lang="pt-BR" altLang="pt-BR" sz="10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Ednan</a:t>
            </a:r>
            <a: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Cardoso de Sousa, Francisco Raí Batista dos Santos, Matheus Fernandes Araújo de </a:t>
            </a:r>
            <a:r>
              <a:rPr lang="pt-BR" altLang="pt-BR" sz="1000" b="1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Almeida, Fabiana da Fonte Gonçalves</a:t>
            </a:r>
            <a:endParaRPr lang="pt-BR" altLang="pt-BR" sz="1050" b="1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pt-BR" sz="8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de Olhos Santa Luzia, Recife - PE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Logotipo&#10;&#10;Descrição gerada automaticamente">
            <a:extLst>
              <a:ext uri="{FF2B5EF4-FFF2-40B4-BE49-F238E27FC236}">
                <a16:creationId xmlns="" xmlns:a16="http://schemas.microsoft.com/office/drawing/2014/main" id="{C6845FD9-6BDF-4143-97DD-8738A43FFC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352" y="8588140"/>
            <a:ext cx="1754959" cy="360382"/>
          </a:xfrm>
          <a:prstGeom prst="rect">
            <a:avLst/>
          </a:prstGeom>
        </p:spPr>
      </p:pic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45090" y="1925308"/>
            <a:ext cx="2271713" cy="70232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750" b="1" dirty="0" smtClean="0">
                <a:solidFill>
                  <a:srgbClr val="062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INTRODUÇÃO/OBJETIVO</a:t>
            </a:r>
          </a:p>
          <a:p>
            <a:pPr marL="0" indent="0" algn="just">
              <a:buNone/>
            </a:pP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Descrever o caso de um paciente com Doença de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Stargardt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 acompanhado num hospital oftalmológico no Recife </a:t>
            </a: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– PE</a:t>
            </a:r>
          </a:p>
          <a:p>
            <a:pPr marL="0" indent="0" algn="just">
              <a:buNone/>
            </a:pPr>
            <a:r>
              <a:rPr lang="pt-BR" sz="750" b="1" dirty="0" smtClean="0">
                <a:solidFill>
                  <a:srgbClr val="062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  <a:p>
            <a:pPr marL="0" indent="0" algn="just">
              <a:buNone/>
            </a:pP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Estudo 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retrospectivo, sendo </a:t>
            </a: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utilizada 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revisão de prontuário médico</a:t>
            </a: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750" b="1" dirty="0" smtClean="0">
                <a:solidFill>
                  <a:srgbClr val="062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marL="0" indent="0" algn="just">
              <a:buNone/>
            </a:pP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Paciente masculino, 50 anos, com história de baixa visual progressiva em ambos os olhos, além de fotofobia, iniciada há 5 anos, progressiva, não associada a 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nictalopia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. Negava outras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comorbidades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 ou medicações em uso. Quanto aos antecedentes pessoais, referia diversos familiares com quadro semelhante.</a:t>
            </a:r>
          </a:p>
          <a:p>
            <a:pPr marL="0" indent="0" algn="just">
              <a:buNone/>
            </a:pP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Apresentava acuidade visual com melhor correção de 20/70 no olho direito e 20/100 no olho esquerdo.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Biomicroscopia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 sem alterações.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Fundoscopia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 com diversos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flecks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 acometendo principalmente a região macular e alteração do reflexo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foveal</a:t>
            </a:r>
            <a:endParaRPr lang="pt-BR" sz="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Angiografia com silêncio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coroideo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 nas fases iniciais</a:t>
            </a: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750" b="1" dirty="0" smtClean="0">
                <a:solidFill>
                  <a:srgbClr val="062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  <a:p>
            <a:pPr marL="0" indent="0" algn="just">
              <a:buNone/>
            </a:pP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A doença de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Stargardt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 é a distrofia macular mais comum e uma das principais causas de baixa visão em adultos jovens. Tem herança autossômica recessiva e é ligada ao gene ABCA4, que codifica uma proteína envolvida no transporte do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all-transretinol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. A disfunção desta proteína causa acúmulo de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lipofuscina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, que é tóxica para o EPR e os fotorreceptores.</a:t>
            </a:r>
          </a:p>
          <a:p>
            <a:pPr marL="0" indent="0" algn="just">
              <a:buNone/>
            </a:pP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A apresentação da doença geralmente ocorre na infância ou no início da adolescência, por volta dos 10-15 anos de idade, com progressão lenta. Quanto mais precoce o início dos sintomas, pior o prognóstico. Os pacientes apresentam visão de 20/70 a 20/200.</a:t>
            </a:r>
          </a:p>
          <a:p>
            <a:pPr marL="0" indent="0" algn="just">
              <a:buNone/>
            </a:pP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fundoscopia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, nota-se perda do reflexo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foveal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, padrão de olho de boi ou aparência de bronze batido, com ou sem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flecks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. O padrão em olho de boi corresponde a um centro pigmentado envolto por halo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hipopigmentado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 e, quando presente, faz diagnóstico diferencial com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Maculopatia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 por Cloroquina e Distrofia de Cones. O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fleck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 corresponde a lesões amareladas por depósito de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lipofuscina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, com formato pisciforme e distribuição centrífuga</a:t>
            </a: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A angiografia com fluoresceína pode mostrar silêncio </a:t>
            </a:r>
            <a:r>
              <a:rPr lang="pt-BR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coróideo</a:t>
            </a: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 em cerca de 80% dos casos, que corresponde a bloqueio por excesso de </a:t>
            </a:r>
            <a:r>
              <a:rPr lang="pt-BR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lipofuscina</a:t>
            </a: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. Na </a:t>
            </a:r>
            <a:r>
              <a:rPr lang="pt-BR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autofluoresceinografia</a:t>
            </a: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, há presença de </a:t>
            </a:r>
            <a:r>
              <a:rPr lang="pt-BR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hipoautofluorescência</a:t>
            </a: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 central, por atrofia do EPR e </a:t>
            </a:r>
            <a:r>
              <a:rPr lang="pt-BR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hiperautofluorêcência</a:t>
            </a: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pt-BR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flecks</a:t>
            </a: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, com expansão centrífuga e poupando a região </a:t>
            </a:r>
            <a:r>
              <a:rPr lang="pt-BR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peripapilar</a:t>
            </a: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7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eletrorretinograma</a:t>
            </a:r>
            <a:r>
              <a:rPr lang="pt-BR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 de campo total pode ser normal. Quando alterado, indica pior prognóstico.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2499742" y="2915816"/>
            <a:ext cx="2557332" cy="4805411"/>
            <a:chOff x="2390682" y="1907704"/>
            <a:chExt cx="2557332" cy="4805411"/>
          </a:xfrm>
        </p:grpSpPr>
        <p:pic>
          <p:nvPicPr>
            <p:cNvPr id="22" name="Imagem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5639" y="1907704"/>
              <a:ext cx="1226231" cy="1188051"/>
            </a:xfrm>
            <a:prstGeom prst="rect">
              <a:avLst/>
            </a:prstGeom>
          </p:spPr>
        </p:pic>
        <p:pic>
          <p:nvPicPr>
            <p:cNvPr id="23" name="Imagem 2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3878" y="1909733"/>
              <a:ext cx="1224136" cy="1186022"/>
            </a:xfrm>
            <a:prstGeom prst="rect">
              <a:avLst/>
            </a:prstGeom>
          </p:spPr>
        </p:pic>
        <p:pic>
          <p:nvPicPr>
            <p:cNvPr id="24" name="Imagem 23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46" t="6569" r="4623" b="6154"/>
            <a:stretch/>
          </p:blipFill>
          <p:spPr>
            <a:xfrm>
              <a:off x="2427733" y="5145247"/>
              <a:ext cx="1224137" cy="1152128"/>
            </a:xfrm>
            <a:prstGeom prst="rect">
              <a:avLst/>
            </a:prstGeom>
          </p:spPr>
        </p:pic>
        <p:pic>
          <p:nvPicPr>
            <p:cNvPr id="25" name="Imagem 24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93" t="6568" r="6829" b="6154"/>
            <a:stretch/>
          </p:blipFill>
          <p:spPr>
            <a:xfrm>
              <a:off x="3795885" y="5145247"/>
              <a:ext cx="1152129" cy="1152128"/>
            </a:xfrm>
            <a:prstGeom prst="rect">
              <a:avLst/>
            </a:prstGeom>
          </p:spPr>
        </p:pic>
        <p:pic>
          <p:nvPicPr>
            <p:cNvPr id="26" name="Imagem 25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12" t="3301" r="8803" b="5993"/>
            <a:stretch/>
          </p:blipFill>
          <p:spPr>
            <a:xfrm>
              <a:off x="2425639" y="3555025"/>
              <a:ext cx="1162760" cy="1220898"/>
            </a:xfrm>
            <a:prstGeom prst="rect">
              <a:avLst/>
            </a:prstGeom>
          </p:spPr>
        </p:pic>
        <p:pic>
          <p:nvPicPr>
            <p:cNvPr id="27" name="Imagem 26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4" t="5960" r="5021" b="6212"/>
            <a:stretch/>
          </p:blipFill>
          <p:spPr>
            <a:xfrm>
              <a:off x="3686419" y="3554679"/>
              <a:ext cx="1261595" cy="1220898"/>
            </a:xfrm>
            <a:prstGeom prst="rect">
              <a:avLst/>
            </a:prstGeom>
          </p:spPr>
        </p:pic>
        <p:sp>
          <p:nvSpPr>
            <p:cNvPr id="28" name="CaixaDeTexto 27"/>
            <p:cNvSpPr txBox="1"/>
            <p:nvPr/>
          </p:nvSpPr>
          <p:spPr>
            <a:xfrm>
              <a:off x="2416803" y="3111653"/>
              <a:ext cx="25223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Figuras 1 e 2: </a:t>
              </a:r>
              <a:r>
                <a:rPr lang="pt-BR" sz="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Retinografias</a:t>
              </a:r>
              <a:r>
                <a:rPr lang="pt-BR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com </a:t>
              </a:r>
              <a:r>
                <a:rPr lang="pt-BR" sz="600" dirty="0">
                  <a:latin typeface="Arial" panose="020B0604020202020204" pitchFamily="34" charset="0"/>
                  <a:cs typeface="Arial" panose="020B0604020202020204" pitchFamily="34" charset="0"/>
                </a:rPr>
                <a:t>diversos </a:t>
              </a:r>
              <a:r>
                <a:rPr lang="pt-BR" sz="600" dirty="0" err="1">
                  <a:latin typeface="Arial" panose="020B0604020202020204" pitchFamily="34" charset="0"/>
                  <a:cs typeface="Arial" panose="020B0604020202020204" pitchFamily="34" charset="0"/>
                </a:rPr>
                <a:t>flecks</a:t>
              </a:r>
              <a:r>
                <a:rPr lang="pt-BR" sz="600" dirty="0">
                  <a:latin typeface="Arial" panose="020B0604020202020204" pitchFamily="34" charset="0"/>
                  <a:cs typeface="Arial" panose="020B0604020202020204" pitchFamily="34" charset="0"/>
                </a:rPr>
                <a:t> acometendo principalmente a região macular e alteração do reflexo </a:t>
              </a:r>
              <a:r>
                <a:rPr lang="pt-BR" sz="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foveal</a:t>
              </a:r>
              <a:r>
                <a:rPr lang="pt-BR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do olho direito e esquerdo, respectivamente</a:t>
              </a:r>
              <a:endParaRPr lang="pt-BR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pt-BR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pt-BR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2416802" y="4803685"/>
              <a:ext cx="25223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Figuras 3 e 4: </a:t>
              </a:r>
              <a:r>
                <a:rPr lang="pt-BR" sz="600" dirty="0">
                  <a:latin typeface="Arial" panose="020B0604020202020204" pitchFamily="34" charset="0"/>
                  <a:cs typeface="Arial" panose="020B0604020202020204" pitchFamily="34" charset="0"/>
                </a:rPr>
                <a:t>Angiografia com silêncio </a:t>
              </a:r>
              <a:r>
                <a:rPr lang="pt-BR" sz="600" dirty="0" err="1">
                  <a:latin typeface="Arial" panose="020B0604020202020204" pitchFamily="34" charset="0"/>
                  <a:cs typeface="Arial" panose="020B0604020202020204" pitchFamily="34" charset="0"/>
                </a:rPr>
                <a:t>coroideo</a:t>
              </a:r>
              <a:r>
                <a:rPr lang="pt-BR" sz="600" dirty="0">
                  <a:latin typeface="Arial" panose="020B0604020202020204" pitchFamily="34" charset="0"/>
                  <a:cs typeface="Arial" panose="020B0604020202020204" pitchFamily="34" charset="0"/>
                </a:rPr>
                <a:t> nas fases </a:t>
              </a:r>
              <a:r>
                <a:rPr lang="pt-BR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iniciais </a:t>
              </a:r>
              <a:r>
                <a:rPr lang="pt-BR" sz="600" dirty="0">
                  <a:latin typeface="Arial" panose="020B0604020202020204" pitchFamily="34" charset="0"/>
                  <a:cs typeface="Arial" panose="020B0604020202020204" pitchFamily="34" charset="0"/>
                </a:rPr>
                <a:t>do olho direito e esquerdo, </a:t>
              </a:r>
              <a:r>
                <a:rPr lang="pt-BR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respectivamente </a:t>
              </a:r>
              <a:endParaRPr lang="pt-BR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2390682" y="6343783"/>
              <a:ext cx="2522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Figuras 5 e 6: </a:t>
              </a:r>
              <a:r>
                <a:rPr lang="pt-BR" sz="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Autofluoresceinografia</a:t>
              </a:r>
              <a:r>
                <a:rPr lang="pt-BR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com </a:t>
              </a:r>
              <a:r>
                <a:rPr lang="pt-BR" sz="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hipoautofluorescência</a:t>
              </a:r>
              <a:r>
                <a:rPr lang="pt-BR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central e </a:t>
              </a:r>
              <a:r>
                <a:rPr lang="pt-BR" sz="600" dirty="0" err="1">
                  <a:latin typeface="Arial" panose="020B0604020202020204" pitchFamily="34" charset="0"/>
                  <a:cs typeface="Arial" panose="020B0604020202020204" pitchFamily="34" charset="0"/>
                </a:rPr>
                <a:t>hiperautofluorêcência</a:t>
              </a:r>
              <a:r>
                <a:rPr lang="pt-BR" sz="600" dirty="0">
                  <a:latin typeface="Arial" panose="020B0604020202020204" pitchFamily="34" charset="0"/>
                  <a:cs typeface="Arial" panose="020B0604020202020204" pitchFamily="34" charset="0"/>
                </a:rPr>
                <a:t> dos </a:t>
              </a:r>
              <a:r>
                <a:rPr lang="pt-BR" sz="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flecks</a:t>
              </a:r>
              <a:r>
                <a:rPr lang="pt-BR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600" dirty="0">
                  <a:latin typeface="Arial" panose="020B0604020202020204" pitchFamily="34" charset="0"/>
                  <a:cs typeface="Arial" panose="020B0604020202020204" pitchFamily="34" charset="0"/>
                </a:rPr>
                <a:t>do olho direito e esquerdo, </a:t>
              </a:r>
              <a:r>
                <a:rPr lang="pt-BR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respectivamente</a:t>
              </a:r>
              <a:endParaRPr lang="pt-BR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518862" y="7720564"/>
            <a:ext cx="2409449" cy="9449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600" b="1" dirty="0" smtClean="0">
                <a:solidFill>
                  <a:srgbClr val="062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  <a:p>
            <a:pPr marL="0" indent="0">
              <a:buNone/>
            </a:pPr>
            <a:r>
              <a:rPr lang="pt-BR" sz="700" dirty="0" err="1"/>
              <a:t>Haji</a:t>
            </a:r>
            <a:r>
              <a:rPr lang="pt-BR" sz="700" dirty="0"/>
              <a:t> </a:t>
            </a:r>
            <a:r>
              <a:rPr lang="pt-BR" sz="700" dirty="0" err="1"/>
              <a:t>Abdollahi</a:t>
            </a:r>
            <a:r>
              <a:rPr lang="pt-BR" sz="700" dirty="0"/>
              <a:t> S, </a:t>
            </a:r>
            <a:r>
              <a:rPr lang="pt-BR" sz="700" dirty="0" err="1"/>
              <a:t>Hirose</a:t>
            </a:r>
            <a:r>
              <a:rPr lang="pt-BR" sz="700" dirty="0"/>
              <a:t> T. </a:t>
            </a:r>
            <a:r>
              <a:rPr lang="pt-BR" sz="700" dirty="0" err="1"/>
              <a:t>Stargardt-Fundus</a:t>
            </a:r>
            <a:r>
              <a:rPr lang="pt-BR" sz="700" dirty="0"/>
              <a:t> </a:t>
            </a:r>
            <a:r>
              <a:rPr lang="pt-BR" sz="700" dirty="0" err="1"/>
              <a:t>flavimaculatus</a:t>
            </a:r>
            <a:r>
              <a:rPr lang="pt-BR" sz="700" dirty="0"/>
              <a:t>: </a:t>
            </a:r>
            <a:r>
              <a:rPr lang="pt-BR" sz="700" dirty="0" err="1"/>
              <a:t>recent</a:t>
            </a:r>
            <a:r>
              <a:rPr lang="pt-BR" sz="700" dirty="0"/>
              <a:t> </a:t>
            </a:r>
            <a:r>
              <a:rPr lang="pt-BR" sz="700" dirty="0" err="1"/>
              <a:t>advancements</a:t>
            </a:r>
            <a:r>
              <a:rPr lang="pt-BR" sz="700" dirty="0"/>
              <a:t> </a:t>
            </a:r>
            <a:r>
              <a:rPr lang="pt-BR" sz="700" dirty="0" err="1"/>
              <a:t>and</a:t>
            </a:r>
            <a:r>
              <a:rPr lang="pt-BR" sz="700" dirty="0"/>
              <a:t> </a:t>
            </a:r>
            <a:r>
              <a:rPr lang="pt-BR" sz="700" dirty="0" err="1"/>
              <a:t>treatment</a:t>
            </a:r>
            <a:r>
              <a:rPr lang="pt-BR" sz="700" dirty="0"/>
              <a:t>. </a:t>
            </a:r>
            <a:r>
              <a:rPr lang="pt-BR" sz="700" dirty="0" err="1"/>
              <a:t>Semin</a:t>
            </a:r>
            <a:r>
              <a:rPr lang="pt-BR" sz="700" dirty="0"/>
              <a:t> </a:t>
            </a:r>
            <a:r>
              <a:rPr lang="pt-BR" sz="700" dirty="0" err="1"/>
              <a:t>Ophthalmol</a:t>
            </a:r>
            <a:r>
              <a:rPr lang="pt-BR" sz="700" dirty="0"/>
              <a:t>. 2013 Sep-Nov;28(5-6):372-6. </a:t>
            </a:r>
            <a:r>
              <a:rPr lang="pt-BR" sz="700" dirty="0" err="1"/>
              <a:t>doi</a:t>
            </a:r>
            <a:r>
              <a:rPr lang="pt-BR" sz="700" dirty="0"/>
              <a:t>: 10.3109/08820538.2013.825286. PMID: 24138045</a:t>
            </a:r>
            <a:r>
              <a:rPr lang="pt-BR" sz="700" dirty="0" smtClean="0"/>
              <a:t>.</a:t>
            </a:r>
          </a:p>
          <a:p>
            <a:pPr marL="0" indent="0">
              <a:buNone/>
            </a:pP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Tsang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SH,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Sharma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T.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Stargardt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Adv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Exp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Biol. 2018;1085:139-151.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: 10.1007/978-3-319-95046-4_27. PMID: 30578500.</a:t>
            </a:r>
            <a:endParaRPr lang="pt-BR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2485324" y="1922720"/>
            <a:ext cx="2571750" cy="9002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Pacientes com doença de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Stargardt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 devem evitar luz forte e excesso de vitamina A, que aceleram o acúmulo de </a:t>
            </a:r>
            <a:r>
              <a:rPr lang="pt-BR" sz="750" dirty="0" err="1">
                <a:latin typeface="Arial" panose="020B0604020202020204" pitchFamily="34" charset="0"/>
                <a:cs typeface="Arial" panose="020B0604020202020204" pitchFamily="34" charset="0"/>
              </a:rPr>
              <a:t>lipofucsina</a:t>
            </a:r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. Atualmente não existe tratamento para a doença.</a:t>
            </a:r>
          </a:p>
          <a:p>
            <a:pPr algn="just"/>
            <a:r>
              <a:rPr lang="pt-BR" sz="750" dirty="0">
                <a:latin typeface="Arial" panose="020B0604020202020204" pitchFamily="34" charset="0"/>
                <a:cs typeface="Arial" panose="020B0604020202020204" pitchFamily="34" charset="0"/>
              </a:rPr>
              <a:t>Nosso paciente segue em acompanhamento, ciente do prognóstico e utilizando auxílios ópticos para baixa visão.</a:t>
            </a:r>
            <a:endParaRPr lang="pt-BR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592</Words>
  <Application>Microsoft Office PowerPoint</Application>
  <PresentationFormat>Apresentação na tela (16:9)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Geneva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Conta da Microsoft</cp:lastModifiedBy>
  <cp:revision>19</cp:revision>
  <dcterms:created xsi:type="dcterms:W3CDTF">2024-01-09T13:58:08Z</dcterms:created>
  <dcterms:modified xsi:type="dcterms:W3CDTF">2024-01-31T20:50:59Z</dcterms:modified>
</cp:coreProperties>
</file>