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399288" cy="43200638"/>
  <p:notesSz cx="6858000" cy="9144000"/>
  <p:defaultTextStyle>
    <a:defPPr>
      <a:defRPr lang="pt-BR"/>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p:scale>
          <a:sx n="30" d="100"/>
          <a:sy n="30" d="100"/>
        </p:scale>
        <p:origin x="31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4512A24-0B5A-4019-BEBC-6458AB6B5A92}" type="datetimeFigureOut">
              <a:rPr lang="pt-BR" smtClean="0"/>
              <a:t>30/01/2024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1ED38EA-62B3-4D32-857D-3CAB3EE573DD}" type="slidenum">
              <a:rPr lang="pt-BR" smtClean="0"/>
              <a:t>‹nº›</a:t>
            </a:fld>
            <a:endParaRPr lang="pt-BR"/>
          </a:p>
        </p:txBody>
      </p:sp>
    </p:spTree>
    <p:extLst>
      <p:ext uri="{BB962C8B-B14F-4D97-AF65-F5344CB8AC3E}">
        <p14:creationId xmlns:p14="http://schemas.microsoft.com/office/powerpoint/2010/main" val="354261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512A24-0B5A-4019-BEBC-6458AB6B5A92}" type="datetimeFigureOut">
              <a:rPr lang="pt-BR" smtClean="0"/>
              <a:t>30/01/2024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1ED38EA-62B3-4D32-857D-3CAB3EE573DD}" type="slidenum">
              <a:rPr lang="pt-BR" smtClean="0"/>
              <a:t>‹nº›</a:t>
            </a:fld>
            <a:endParaRPr lang="pt-BR"/>
          </a:p>
        </p:txBody>
      </p:sp>
    </p:spTree>
    <p:extLst>
      <p:ext uri="{BB962C8B-B14F-4D97-AF65-F5344CB8AC3E}">
        <p14:creationId xmlns:p14="http://schemas.microsoft.com/office/powerpoint/2010/main" val="344168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512A24-0B5A-4019-BEBC-6458AB6B5A92}" type="datetimeFigureOut">
              <a:rPr lang="pt-BR" smtClean="0"/>
              <a:t>30/01/2024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1ED38EA-62B3-4D32-857D-3CAB3EE573DD}" type="slidenum">
              <a:rPr lang="pt-BR" smtClean="0"/>
              <a:t>‹nº›</a:t>
            </a:fld>
            <a:endParaRPr lang="pt-BR"/>
          </a:p>
        </p:txBody>
      </p:sp>
    </p:spTree>
    <p:extLst>
      <p:ext uri="{BB962C8B-B14F-4D97-AF65-F5344CB8AC3E}">
        <p14:creationId xmlns:p14="http://schemas.microsoft.com/office/powerpoint/2010/main" val="401356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512A24-0B5A-4019-BEBC-6458AB6B5A92}" type="datetimeFigureOut">
              <a:rPr lang="pt-BR" smtClean="0"/>
              <a:t>30/01/2024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1ED38EA-62B3-4D32-857D-3CAB3EE573DD}" type="slidenum">
              <a:rPr lang="pt-BR" smtClean="0"/>
              <a:t>‹nº›</a:t>
            </a:fld>
            <a:endParaRPr lang="pt-BR"/>
          </a:p>
        </p:txBody>
      </p:sp>
    </p:spTree>
    <p:extLst>
      <p:ext uri="{BB962C8B-B14F-4D97-AF65-F5344CB8AC3E}">
        <p14:creationId xmlns:p14="http://schemas.microsoft.com/office/powerpoint/2010/main" val="38784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14512A24-0B5A-4019-BEBC-6458AB6B5A92}" type="datetimeFigureOut">
              <a:rPr lang="pt-BR" smtClean="0"/>
              <a:t>30/01/2024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1ED38EA-62B3-4D32-857D-3CAB3EE573DD}" type="slidenum">
              <a:rPr lang="pt-BR" smtClean="0"/>
              <a:t>‹nº›</a:t>
            </a:fld>
            <a:endParaRPr lang="pt-BR"/>
          </a:p>
        </p:txBody>
      </p:sp>
    </p:spTree>
    <p:extLst>
      <p:ext uri="{BB962C8B-B14F-4D97-AF65-F5344CB8AC3E}">
        <p14:creationId xmlns:p14="http://schemas.microsoft.com/office/powerpoint/2010/main" val="248204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4512A24-0B5A-4019-BEBC-6458AB6B5A92}" type="datetimeFigureOut">
              <a:rPr lang="pt-BR" smtClean="0"/>
              <a:t>30/01/2024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1ED38EA-62B3-4D32-857D-3CAB3EE573DD}" type="slidenum">
              <a:rPr lang="pt-BR" smtClean="0"/>
              <a:t>‹nº›</a:t>
            </a:fld>
            <a:endParaRPr lang="pt-BR"/>
          </a:p>
        </p:txBody>
      </p:sp>
    </p:spTree>
    <p:extLst>
      <p:ext uri="{BB962C8B-B14F-4D97-AF65-F5344CB8AC3E}">
        <p14:creationId xmlns:p14="http://schemas.microsoft.com/office/powerpoint/2010/main" val="2011362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 texto mestre</a:t>
            </a:r>
          </a:p>
        </p:txBody>
      </p:sp>
      <p:sp>
        <p:nvSpPr>
          <p:cNvPr id="4" name="Content Placeholder 3"/>
          <p:cNvSpPr>
            <a:spLocks noGrp="1"/>
          </p:cNvSpPr>
          <p:nvPr>
            <p:ph sz="half" idx="2"/>
          </p:nvPr>
        </p:nvSpPr>
        <p:spPr>
          <a:xfrm>
            <a:off x="2231675" y="15780233"/>
            <a:ext cx="13706415" cy="2321034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 texto mestre</a:t>
            </a:r>
          </a:p>
        </p:txBody>
      </p:sp>
      <p:sp>
        <p:nvSpPr>
          <p:cNvPr id="6" name="Content Placeholder 5"/>
          <p:cNvSpPr>
            <a:spLocks noGrp="1"/>
          </p:cNvSpPr>
          <p:nvPr>
            <p:ph sz="quarter" idx="4"/>
          </p:nvPr>
        </p:nvSpPr>
        <p:spPr>
          <a:xfrm>
            <a:off x="16402142" y="15780233"/>
            <a:ext cx="13773917" cy="2321034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4512A24-0B5A-4019-BEBC-6458AB6B5A92}" type="datetimeFigureOut">
              <a:rPr lang="pt-BR" smtClean="0"/>
              <a:t>30/01/2024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1ED38EA-62B3-4D32-857D-3CAB3EE573DD}" type="slidenum">
              <a:rPr lang="pt-BR" smtClean="0"/>
              <a:t>‹nº›</a:t>
            </a:fld>
            <a:endParaRPr lang="pt-BR"/>
          </a:p>
        </p:txBody>
      </p:sp>
    </p:spTree>
    <p:extLst>
      <p:ext uri="{BB962C8B-B14F-4D97-AF65-F5344CB8AC3E}">
        <p14:creationId xmlns:p14="http://schemas.microsoft.com/office/powerpoint/2010/main" val="276177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4512A24-0B5A-4019-BEBC-6458AB6B5A92}" type="datetimeFigureOut">
              <a:rPr lang="pt-BR" smtClean="0"/>
              <a:t>30/01/2024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1ED38EA-62B3-4D32-857D-3CAB3EE573DD}" type="slidenum">
              <a:rPr lang="pt-BR" smtClean="0"/>
              <a:t>‹nº›</a:t>
            </a:fld>
            <a:endParaRPr lang="pt-BR"/>
          </a:p>
        </p:txBody>
      </p:sp>
    </p:spTree>
    <p:extLst>
      <p:ext uri="{BB962C8B-B14F-4D97-AF65-F5344CB8AC3E}">
        <p14:creationId xmlns:p14="http://schemas.microsoft.com/office/powerpoint/2010/main" val="9794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12A24-0B5A-4019-BEBC-6458AB6B5A92}" type="datetimeFigureOut">
              <a:rPr lang="pt-BR" smtClean="0"/>
              <a:t>30/01/2024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1ED38EA-62B3-4D32-857D-3CAB3EE573DD}" type="slidenum">
              <a:rPr lang="pt-BR" smtClean="0"/>
              <a:t>‹nº›</a:t>
            </a:fld>
            <a:endParaRPr lang="pt-BR"/>
          </a:p>
        </p:txBody>
      </p:sp>
    </p:spTree>
    <p:extLst>
      <p:ext uri="{BB962C8B-B14F-4D97-AF65-F5344CB8AC3E}">
        <p14:creationId xmlns:p14="http://schemas.microsoft.com/office/powerpoint/2010/main" val="84636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 texto mestre</a:t>
            </a:r>
          </a:p>
        </p:txBody>
      </p:sp>
      <p:sp>
        <p:nvSpPr>
          <p:cNvPr id="5" name="Date Placeholder 4"/>
          <p:cNvSpPr>
            <a:spLocks noGrp="1"/>
          </p:cNvSpPr>
          <p:nvPr>
            <p:ph type="dt" sz="half" idx="10"/>
          </p:nvPr>
        </p:nvSpPr>
        <p:spPr/>
        <p:txBody>
          <a:bodyPr/>
          <a:lstStyle/>
          <a:p>
            <a:fld id="{14512A24-0B5A-4019-BEBC-6458AB6B5A92}" type="datetimeFigureOut">
              <a:rPr lang="pt-BR" smtClean="0"/>
              <a:t>30/01/2024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1ED38EA-62B3-4D32-857D-3CAB3EE573DD}" type="slidenum">
              <a:rPr lang="pt-BR" smtClean="0"/>
              <a:t>‹nº›</a:t>
            </a:fld>
            <a:endParaRPr lang="pt-BR"/>
          </a:p>
        </p:txBody>
      </p:sp>
    </p:spTree>
    <p:extLst>
      <p:ext uri="{BB962C8B-B14F-4D97-AF65-F5344CB8AC3E}">
        <p14:creationId xmlns:p14="http://schemas.microsoft.com/office/powerpoint/2010/main" val="3052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 texto mestre</a:t>
            </a:r>
          </a:p>
        </p:txBody>
      </p:sp>
      <p:sp>
        <p:nvSpPr>
          <p:cNvPr id="5" name="Date Placeholder 4"/>
          <p:cNvSpPr>
            <a:spLocks noGrp="1"/>
          </p:cNvSpPr>
          <p:nvPr>
            <p:ph type="dt" sz="half" idx="10"/>
          </p:nvPr>
        </p:nvSpPr>
        <p:spPr/>
        <p:txBody>
          <a:bodyPr/>
          <a:lstStyle/>
          <a:p>
            <a:fld id="{14512A24-0B5A-4019-BEBC-6458AB6B5A92}" type="datetimeFigureOut">
              <a:rPr lang="pt-BR" smtClean="0"/>
              <a:t>30/01/2024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1ED38EA-62B3-4D32-857D-3CAB3EE573DD}" type="slidenum">
              <a:rPr lang="pt-BR" smtClean="0"/>
              <a:t>‹nº›</a:t>
            </a:fld>
            <a:endParaRPr lang="pt-BR"/>
          </a:p>
        </p:txBody>
      </p:sp>
    </p:spTree>
    <p:extLst>
      <p:ext uri="{BB962C8B-B14F-4D97-AF65-F5344CB8AC3E}">
        <p14:creationId xmlns:p14="http://schemas.microsoft.com/office/powerpoint/2010/main" val="383864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14512A24-0B5A-4019-BEBC-6458AB6B5A92}" type="datetimeFigureOut">
              <a:rPr lang="pt-BR" smtClean="0"/>
              <a:t>30/01/2024</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71ED38EA-62B3-4D32-857D-3CAB3EE573DD}" type="slidenum">
              <a:rPr lang="pt-BR" smtClean="0"/>
              <a:t>‹nº›</a:t>
            </a:fld>
            <a:endParaRPr lang="pt-BR"/>
          </a:p>
        </p:txBody>
      </p:sp>
    </p:spTree>
    <p:extLst>
      <p:ext uri="{BB962C8B-B14F-4D97-AF65-F5344CB8AC3E}">
        <p14:creationId xmlns:p14="http://schemas.microsoft.com/office/powerpoint/2010/main" val="3215040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70424" y="4040377"/>
            <a:ext cx="32028864" cy="2417457"/>
          </a:xfrm>
          <a:prstGeom prst="rect">
            <a:avLst/>
          </a:prstGeom>
          <a:noFill/>
        </p:spPr>
        <p:txBody>
          <a:bodyPr wrap="square" rtlCol="0">
            <a:spAutoFit/>
          </a:bodyPr>
          <a:lstStyle/>
          <a:p>
            <a:pPr algn="ctr"/>
            <a:r>
              <a:rPr lang="pt-BR" sz="5400" u="sng" dirty="0">
                <a:latin typeface="Arial" panose="020B0604020202020204" pitchFamily="34" charset="0"/>
                <a:ea typeface="Calibri" panose="020F0502020204030204" pitchFamily="34" charset="0"/>
                <a:cs typeface="Arial" panose="020B0604020202020204" pitchFamily="34" charset="0"/>
              </a:rPr>
              <a:t>TEIXEIRA</a:t>
            </a:r>
            <a:r>
              <a:rPr lang="pt-BR" sz="5400" u="sng" dirty="0">
                <a:effectLst/>
                <a:latin typeface="Arial" panose="020B0604020202020204" pitchFamily="34" charset="0"/>
                <a:ea typeface="Calibri" panose="020F0502020204030204" pitchFamily="34" charset="0"/>
                <a:cs typeface="Arial" panose="020B0604020202020204" pitchFamily="34" charset="0"/>
              </a:rPr>
              <a:t>, B.S.G.¹</a:t>
            </a:r>
            <a:r>
              <a:rPr lang="pt-BR" sz="5400" dirty="0">
                <a:effectLst/>
                <a:latin typeface="Arial" panose="020B0604020202020204" pitchFamily="34" charset="0"/>
                <a:ea typeface="Calibri" panose="020F0502020204030204" pitchFamily="34" charset="0"/>
                <a:cs typeface="Arial" panose="020B0604020202020204" pitchFamily="34" charset="0"/>
              </a:rPr>
              <a:t>; MOMESSO, E.O.B.²</a:t>
            </a:r>
          </a:p>
          <a:p>
            <a:pPr algn="just">
              <a:lnSpc>
                <a:spcPct val="107000"/>
              </a:lnSpc>
              <a:spcAft>
                <a:spcPts val="800"/>
              </a:spcAft>
            </a:pPr>
            <a:r>
              <a:rPr lang="pt-BR" sz="4000" dirty="0">
                <a:effectLst/>
                <a:latin typeface="Arial" panose="020B0604020202020204" pitchFamily="34" charset="0"/>
                <a:ea typeface="Calibri" panose="020F0502020204030204" pitchFamily="34" charset="0"/>
                <a:cs typeface="Arial" panose="020B0604020202020204" pitchFamily="34" charset="0"/>
              </a:rPr>
              <a:t>¹Pós-graduanda em Oftalmologia Veterinária pela ANCLIVEPA</a:t>
            </a:r>
            <a:r>
              <a:rPr lang="pt-BR" sz="4000" dirty="0">
                <a:latin typeface="Arial" panose="020B0604020202020204" pitchFamily="34" charset="0"/>
                <a:ea typeface="Calibri" panose="020F0502020204030204" pitchFamily="34" charset="0"/>
                <a:cs typeface="Arial" panose="020B0604020202020204" pitchFamily="34" charset="0"/>
              </a:rPr>
              <a:t>/</a:t>
            </a:r>
            <a:r>
              <a:rPr lang="pt-BR" sz="4000" dirty="0">
                <a:effectLst/>
                <a:latin typeface="Arial" panose="020B0604020202020204" pitchFamily="34" charset="0"/>
                <a:ea typeface="Calibri" panose="020F0502020204030204" pitchFamily="34" charset="0"/>
                <a:cs typeface="Arial" panose="020B0604020202020204" pitchFamily="34" charset="0"/>
              </a:rPr>
              <a:t>SP, São Paulo, SP.</a:t>
            </a:r>
          </a:p>
          <a:p>
            <a:pPr algn="just">
              <a:lnSpc>
                <a:spcPct val="107000"/>
              </a:lnSpc>
              <a:spcAft>
                <a:spcPts val="800"/>
              </a:spcAft>
            </a:pPr>
            <a:r>
              <a:rPr lang="pt-BR" sz="4000" dirty="0">
                <a:effectLst/>
                <a:latin typeface="Arial" panose="020B0604020202020204" pitchFamily="34" charset="0"/>
                <a:ea typeface="Calibri" panose="020F0502020204030204" pitchFamily="34" charset="0"/>
                <a:cs typeface="Arial" panose="020B0604020202020204" pitchFamily="34" charset="0"/>
              </a:rPr>
              <a:t>²</a:t>
            </a:r>
            <a:r>
              <a:rPr lang="pt-BR" sz="4000" dirty="0">
                <a:latin typeface="Arial" panose="020B0604020202020204" pitchFamily="34" charset="0"/>
                <a:ea typeface="Calibri" panose="020F0502020204030204" pitchFamily="34" charset="0"/>
                <a:cs typeface="Arial" panose="020B0604020202020204" pitchFamily="34" charset="0"/>
              </a:rPr>
              <a:t>Mestrando do Programa de Pós-graduação em Cirurgia da UFRGS, </a:t>
            </a:r>
            <a:r>
              <a:rPr lang="pt-BR" sz="4000" dirty="0">
                <a:effectLst/>
                <a:latin typeface="Arial" panose="020B0604020202020204" pitchFamily="34" charset="0"/>
                <a:ea typeface="Times New Roman" panose="02020603050405020304" pitchFamily="18" charset="0"/>
                <a:cs typeface="Arial" panose="020B0604020202020204" pitchFamily="34" charset="0"/>
              </a:rPr>
              <a:t>Porto Alegre, RS</a:t>
            </a:r>
            <a:r>
              <a:rPr lang="pt-BR" sz="4800" dirty="0">
                <a:effectLst/>
                <a:latin typeface="Arial" panose="020B0604020202020204" pitchFamily="34" charset="0"/>
                <a:ea typeface="Times New Roman" panose="02020603050405020304" pitchFamily="18" charset="0"/>
                <a:cs typeface="Arial" panose="020B0604020202020204" pitchFamily="34" charset="0"/>
              </a:rPr>
              <a:t>.</a:t>
            </a:r>
            <a:endParaRPr lang="pt-BR" sz="4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Retângulo 19"/>
          <p:cNvSpPr/>
          <p:nvPr/>
        </p:nvSpPr>
        <p:spPr>
          <a:xfrm>
            <a:off x="392747" y="7080648"/>
            <a:ext cx="15253889" cy="1040742"/>
          </a:xfrm>
          <a:prstGeom prst="rect">
            <a:avLst/>
          </a:prstGeom>
          <a:solidFill>
            <a:srgbClr val="FF6600"/>
          </a:solidFill>
          <a:ln>
            <a:solidFill>
              <a:srgbClr val="FF66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6000" dirty="0">
                <a:solidFill>
                  <a:schemeClr val="tx1"/>
                </a:solidFill>
                <a:latin typeface="Arial" panose="020B0604020202020204" pitchFamily="34" charset="0"/>
                <a:cs typeface="Arial" panose="020B0604020202020204" pitchFamily="34" charset="0"/>
              </a:rPr>
              <a:t>  </a:t>
            </a:r>
            <a:r>
              <a:rPr lang="pt-BR" sz="6000" b="1" dirty="0">
                <a:solidFill>
                  <a:schemeClr val="tx1"/>
                </a:solidFill>
                <a:latin typeface="Arial" panose="020B0604020202020204" pitchFamily="34" charset="0"/>
                <a:cs typeface="Arial" panose="020B0604020202020204" pitchFamily="34" charset="0"/>
              </a:rPr>
              <a:t>Introdução</a:t>
            </a:r>
          </a:p>
        </p:txBody>
      </p:sp>
      <p:sp>
        <p:nvSpPr>
          <p:cNvPr id="22" name="Retângulo 21"/>
          <p:cNvSpPr/>
          <p:nvPr/>
        </p:nvSpPr>
        <p:spPr>
          <a:xfrm>
            <a:off x="16137220" y="27143658"/>
            <a:ext cx="16051855" cy="956566"/>
          </a:xfrm>
          <a:prstGeom prst="rect">
            <a:avLst/>
          </a:prstGeom>
          <a:solidFill>
            <a:srgbClr val="FF6600"/>
          </a:solidFill>
          <a:ln>
            <a:solidFill>
              <a:srgbClr val="FF66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6000" dirty="0">
                <a:solidFill>
                  <a:schemeClr val="tx1"/>
                </a:solidFill>
                <a:latin typeface="Arial" panose="020B0604020202020204" pitchFamily="34" charset="0"/>
                <a:cs typeface="Arial" panose="020B0604020202020204" pitchFamily="34" charset="0"/>
              </a:rPr>
              <a:t> </a:t>
            </a:r>
            <a:r>
              <a:rPr lang="pt-BR" sz="6000" b="1" dirty="0">
                <a:solidFill>
                  <a:schemeClr val="tx1"/>
                </a:solidFill>
                <a:latin typeface="Arial" panose="020B0604020202020204" pitchFamily="34" charset="0"/>
                <a:cs typeface="Arial" panose="020B0604020202020204" pitchFamily="34" charset="0"/>
              </a:rPr>
              <a:t>Conclusão</a:t>
            </a:r>
          </a:p>
        </p:txBody>
      </p:sp>
      <p:sp>
        <p:nvSpPr>
          <p:cNvPr id="23" name="Retângulo 22"/>
          <p:cNvSpPr/>
          <p:nvPr/>
        </p:nvSpPr>
        <p:spPr>
          <a:xfrm>
            <a:off x="16173859" y="32405761"/>
            <a:ext cx="16051855" cy="1074465"/>
          </a:xfrm>
          <a:prstGeom prst="rect">
            <a:avLst/>
          </a:prstGeom>
          <a:solidFill>
            <a:srgbClr val="FF6600"/>
          </a:solidFill>
          <a:ln>
            <a:solidFill>
              <a:srgbClr val="FF66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6000" dirty="0">
                <a:solidFill>
                  <a:schemeClr val="tx1"/>
                </a:solidFill>
                <a:latin typeface="Arial" panose="020B0604020202020204" pitchFamily="34" charset="0"/>
                <a:cs typeface="Arial" panose="020B0604020202020204" pitchFamily="34" charset="0"/>
              </a:rPr>
              <a:t> </a:t>
            </a:r>
            <a:r>
              <a:rPr lang="pt-BR" sz="6000" b="1" dirty="0">
                <a:solidFill>
                  <a:schemeClr val="tx1"/>
                </a:solidFill>
                <a:latin typeface="Arial" panose="020B0604020202020204" pitchFamily="34" charset="0"/>
                <a:cs typeface="Arial" panose="020B0604020202020204" pitchFamily="34" charset="0"/>
              </a:rPr>
              <a:t>Referências</a:t>
            </a:r>
          </a:p>
        </p:txBody>
      </p:sp>
      <p:sp>
        <p:nvSpPr>
          <p:cNvPr id="24" name="Retângulo 23"/>
          <p:cNvSpPr/>
          <p:nvPr/>
        </p:nvSpPr>
        <p:spPr>
          <a:xfrm>
            <a:off x="618619" y="20279901"/>
            <a:ext cx="15226194" cy="887577"/>
          </a:xfrm>
          <a:prstGeom prst="rect">
            <a:avLst/>
          </a:prstGeom>
          <a:solidFill>
            <a:srgbClr val="FF6600"/>
          </a:solidFill>
          <a:ln>
            <a:solidFill>
              <a:srgbClr val="FF66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6000" dirty="0">
                <a:solidFill>
                  <a:schemeClr val="tx1"/>
                </a:solidFill>
              </a:rPr>
              <a:t>  </a:t>
            </a:r>
            <a:r>
              <a:rPr lang="pt-BR" sz="6000" b="1" dirty="0">
                <a:solidFill>
                  <a:schemeClr val="tx1"/>
                </a:solidFill>
                <a:latin typeface="Arial" panose="020B0604020202020204" pitchFamily="34" charset="0"/>
                <a:cs typeface="Arial" panose="020B0604020202020204" pitchFamily="34" charset="0"/>
              </a:rPr>
              <a:t>Métodos</a:t>
            </a:r>
          </a:p>
        </p:txBody>
      </p:sp>
      <p:sp>
        <p:nvSpPr>
          <p:cNvPr id="11" name="Retângulo 10">
            <a:extLst>
              <a:ext uri="{FF2B5EF4-FFF2-40B4-BE49-F238E27FC236}">
                <a16:creationId xmlns:a16="http://schemas.microsoft.com/office/drawing/2014/main" id="{3D2EE104-E66B-FA75-2C52-8B053152DB3E}"/>
              </a:ext>
            </a:extLst>
          </p:cNvPr>
          <p:cNvSpPr/>
          <p:nvPr/>
        </p:nvSpPr>
        <p:spPr>
          <a:xfrm>
            <a:off x="754080" y="34845232"/>
            <a:ext cx="15090733" cy="963833"/>
          </a:xfrm>
          <a:prstGeom prst="rect">
            <a:avLst/>
          </a:prstGeom>
          <a:solidFill>
            <a:srgbClr val="FF6600"/>
          </a:solidFill>
          <a:ln>
            <a:solidFill>
              <a:srgbClr val="FF66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6000" dirty="0">
                <a:solidFill>
                  <a:schemeClr val="tx1"/>
                </a:solidFill>
                <a:latin typeface="Arial" panose="020B0604020202020204" pitchFamily="34" charset="0"/>
                <a:cs typeface="Arial" panose="020B0604020202020204" pitchFamily="34" charset="0"/>
              </a:rPr>
              <a:t> </a:t>
            </a:r>
            <a:r>
              <a:rPr lang="pt-BR" sz="6000" b="1" dirty="0">
                <a:solidFill>
                  <a:schemeClr val="tx1"/>
                </a:solidFill>
                <a:latin typeface="Arial" panose="020B0604020202020204" pitchFamily="34" charset="0"/>
                <a:cs typeface="Arial" panose="020B0604020202020204" pitchFamily="34" charset="0"/>
              </a:rPr>
              <a:t>Resultados</a:t>
            </a:r>
          </a:p>
        </p:txBody>
      </p:sp>
      <p:pic>
        <p:nvPicPr>
          <p:cNvPr id="29" name="Imagem 28">
            <a:extLst>
              <a:ext uri="{FF2B5EF4-FFF2-40B4-BE49-F238E27FC236}">
                <a16:creationId xmlns:a16="http://schemas.microsoft.com/office/drawing/2014/main" id="{29A88E29-5817-41D4-0956-BF32013DA037}"/>
              </a:ext>
            </a:extLst>
          </p:cNvPr>
          <p:cNvPicPr>
            <a:picLocks noChangeAspect="1"/>
          </p:cNvPicPr>
          <p:nvPr/>
        </p:nvPicPr>
        <p:blipFill>
          <a:blip r:embed="rId2"/>
          <a:stretch>
            <a:fillRect/>
          </a:stretch>
        </p:blipFill>
        <p:spPr>
          <a:xfrm>
            <a:off x="20770241" y="11618738"/>
            <a:ext cx="6785811" cy="6244724"/>
          </a:xfrm>
          <a:prstGeom prst="rect">
            <a:avLst/>
          </a:prstGeom>
          <a:ln>
            <a:solidFill>
              <a:schemeClr val="tx1"/>
            </a:solidFill>
          </a:ln>
        </p:spPr>
      </p:pic>
      <p:sp>
        <p:nvSpPr>
          <p:cNvPr id="26" name="CaixaDeTexto 25">
            <a:extLst>
              <a:ext uri="{FF2B5EF4-FFF2-40B4-BE49-F238E27FC236}">
                <a16:creationId xmlns:a16="http://schemas.microsoft.com/office/drawing/2014/main" id="{4A048DB7-83DF-8AB2-D4BA-A0277891DD35}"/>
              </a:ext>
            </a:extLst>
          </p:cNvPr>
          <p:cNvSpPr txBox="1"/>
          <p:nvPr/>
        </p:nvSpPr>
        <p:spPr>
          <a:xfrm>
            <a:off x="25661081" y="25710779"/>
            <a:ext cx="6120423" cy="1077218"/>
          </a:xfrm>
          <a:prstGeom prst="rect">
            <a:avLst/>
          </a:prstGeom>
          <a:noFill/>
        </p:spPr>
        <p:txBody>
          <a:bodyPr wrap="square" rtlCol="0">
            <a:spAutoFit/>
          </a:bodyPr>
          <a:lstStyle/>
          <a:p>
            <a:pPr algn="ctr"/>
            <a:r>
              <a:rPr lang="pt-BR" sz="3200" dirty="0">
                <a:effectLst/>
                <a:latin typeface="Arial" panose="020B0604020202020204" pitchFamily="34" charset="0"/>
                <a:ea typeface="Calibri" panose="020F0502020204030204" pitchFamily="34" charset="0"/>
                <a:cs typeface="Arial" panose="020B0604020202020204" pitchFamily="34" charset="0"/>
              </a:rPr>
              <a:t>Figura </a:t>
            </a:r>
            <a:r>
              <a:rPr lang="pt-BR" sz="3200" dirty="0">
                <a:latin typeface="Arial" panose="020B0604020202020204" pitchFamily="34" charset="0"/>
                <a:ea typeface="Calibri" panose="020F0502020204030204" pitchFamily="34" charset="0"/>
                <a:cs typeface="Arial" panose="020B0604020202020204" pitchFamily="34" charset="0"/>
              </a:rPr>
              <a:t>3</a:t>
            </a:r>
            <a:r>
              <a:rPr lang="pt-BR" sz="3200" dirty="0">
                <a:effectLst/>
                <a:latin typeface="Arial" panose="020B0604020202020204" pitchFamily="34" charset="0"/>
                <a:ea typeface="Calibri" panose="020F0502020204030204" pitchFamily="34" charset="0"/>
                <a:cs typeface="Arial" panose="020B0604020202020204" pitchFamily="34" charset="0"/>
              </a:rPr>
              <a:t> – Microscopia do bulbo ocular esquerdo</a:t>
            </a:r>
          </a:p>
        </p:txBody>
      </p:sp>
      <p:pic>
        <p:nvPicPr>
          <p:cNvPr id="4" name="Imagem 3"/>
          <p:cNvPicPr>
            <a:picLocks noChangeAspect="1"/>
          </p:cNvPicPr>
          <p:nvPr/>
        </p:nvPicPr>
        <p:blipFill>
          <a:blip r:embed="rId3"/>
          <a:stretch>
            <a:fillRect/>
          </a:stretch>
        </p:blipFill>
        <p:spPr>
          <a:xfrm>
            <a:off x="26008591" y="19901571"/>
            <a:ext cx="5058166" cy="5453547"/>
          </a:xfrm>
          <a:prstGeom prst="rect">
            <a:avLst/>
          </a:prstGeom>
          <a:ln>
            <a:solidFill>
              <a:schemeClr val="tx1"/>
            </a:solidFill>
          </a:ln>
        </p:spPr>
      </p:pic>
      <p:sp>
        <p:nvSpPr>
          <p:cNvPr id="27" name="CaixaDeTexto 26">
            <a:extLst>
              <a:ext uri="{FF2B5EF4-FFF2-40B4-BE49-F238E27FC236}">
                <a16:creationId xmlns:a16="http://schemas.microsoft.com/office/drawing/2014/main" id="{4A048DB7-83DF-8AB2-D4BA-A0277891DD35}"/>
              </a:ext>
            </a:extLst>
          </p:cNvPr>
          <p:cNvSpPr txBox="1"/>
          <p:nvPr/>
        </p:nvSpPr>
        <p:spPr>
          <a:xfrm>
            <a:off x="16646646" y="25738320"/>
            <a:ext cx="7182680" cy="1077218"/>
          </a:xfrm>
          <a:prstGeom prst="rect">
            <a:avLst/>
          </a:prstGeom>
          <a:noFill/>
        </p:spPr>
        <p:txBody>
          <a:bodyPr wrap="square" rtlCol="0">
            <a:spAutoFit/>
          </a:bodyPr>
          <a:lstStyle/>
          <a:p>
            <a:pPr algn="ctr"/>
            <a:r>
              <a:rPr lang="pt-BR" sz="3200" dirty="0">
                <a:effectLst/>
                <a:latin typeface="Arial" panose="020B0604020202020204" pitchFamily="34" charset="0"/>
                <a:ea typeface="Calibri" panose="020F0502020204030204" pitchFamily="34" charset="0"/>
                <a:cs typeface="Arial" panose="020B0604020202020204" pitchFamily="34" charset="0"/>
              </a:rPr>
              <a:t>Figura 2 – Macroscopia do bulbo ocular esquerdo</a:t>
            </a:r>
          </a:p>
        </p:txBody>
      </p:sp>
      <p:pic>
        <p:nvPicPr>
          <p:cNvPr id="6" name="Imagem 5"/>
          <p:cNvPicPr>
            <a:picLocks noChangeAspect="1"/>
          </p:cNvPicPr>
          <p:nvPr/>
        </p:nvPicPr>
        <p:blipFill rotWithShape="1">
          <a:blip r:embed="rId4"/>
          <a:srcRect t="10265" b="22471"/>
          <a:stretch/>
        </p:blipFill>
        <p:spPr>
          <a:xfrm>
            <a:off x="16698069" y="19814295"/>
            <a:ext cx="6082519" cy="5455059"/>
          </a:xfrm>
          <a:prstGeom prst="rect">
            <a:avLst/>
          </a:prstGeom>
          <a:ln>
            <a:solidFill>
              <a:schemeClr val="tx1"/>
            </a:solidFill>
          </a:ln>
        </p:spPr>
      </p:pic>
      <p:sp>
        <p:nvSpPr>
          <p:cNvPr id="5" name="CaixaDeTexto 4">
            <a:extLst>
              <a:ext uri="{FF2B5EF4-FFF2-40B4-BE49-F238E27FC236}">
                <a16:creationId xmlns:a16="http://schemas.microsoft.com/office/drawing/2014/main" id="{D714AC05-48D6-E9AD-9AAC-369CD588776C}"/>
              </a:ext>
            </a:extLst>
          </p:cNvPr>
          <p:cNvSpPr txBox="1"/>
          <p:nvPr/>
        </p:nvSpPr>
        <p:spPr>
          <a:xfrm>
            <a:off x="16210499" y="33984665"/>
            <a:ext cx="15978576" cy="8339142"/>
          </a:xfrm>
          <a:prstGeom prst="rect">
            <a:avLst/>
          </a:prstGeom>
          <a:noFill/>
        </p:spPr>
        <p:txBody>
          <a:bodyPr wrap="square" rtlCol="0">
            <a:spAutoFit/>
          </a:bodyPr>
          <a:lstStyle/>
          <a:p>
            <a:pPr>
              <a:lnSpc>
                <a:spcPct val="107000"/>
              </a:lnSpc>
              <a:spcBef>
                <a:spcPts val="1200"/>
              </a:spcBef>
              <a:spcAft>
                <a:spcPts val="800"/>
              </a:spcAft>
            </a:pPr>
            <a:r>
              <a:rPr lang="pt-BR" sz="3800" dirty="0">
                <a:effectLst/>
                <a:latin typeface="Arial" panose="020B0604020202020204" pitchFamily="34" charset="0"/>
                <a:ea typeface="Calibri" panose="020F0502020204030204" pitchFamily="34" charset="0"/>
                <a:cs typeface="Arial" panose="020B0604020202020204" pitchFamily="34" charset="0"/>
              </a:rPr>
              <a:t>DELGADO, E. Abordagem ás neoplasias oculares – A enucleação é a </a:t>
            </a:r>
            <a:r>
              <a:rPr lang="pt-BR" sz="3800" dirty="0" err="1">
                <a:effectLst/>
                <a:latin typeface="Arial" panose="020B0604020202020204" pitchFamily="34" charset="0"/>
                <a:ea typeface="Calibri" panose="020F0502020204030204" pitchFamily="34" charset="0"/>
                <a:cs typeface="Arial" panose="020B0604020202020204" pitchFamily="34" charset="0"/>
              </a:rPr>
              <a:t>solucção</a:t>
            </a:r>
            <a:r>
              <a:rPr lang="pt-BR" sz="3800" dirty="0">
                <a:effectLst/>
                <a:latin typeface="Arial" panose="020B0604020202020204" pitchFamily="34" charset="0"/>
                <a:ea typeface="Calibri" panose="020F0502020204030204" pitchFamily="34" charset="0"/>
                <a:cs typeface="Arial" panose="020B0604020202020204" pitchFamily="34" charset="0"/>
              </a:rPr>
              <a:t>? In: ENCONTRO DE FORMAÇÃO OMV, 2., Lisboa. 2011.</a:t>
            </a:r>
          </a:p>
          <a:p>
            <a:pPr>
              <a:lnSpc>
                <a:spcPct val="107000"/>
              </a:lnSpc>
              <a:spcBef>
                <a:spcPts val="1200"/>
              </a:spcBef>
              <a:spcAft>
                <a:spcPts val="800"/>
              </a:spcAft>
            </a:pP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GILLARD M, CADIEU E, DE BRITO C, ABADIE J, VERGIER B, DEVAUCHELLE P, DEGORCE F, DRÉANO S, PRIMOT A, DORSO L, LAGADIC M, GALIBERT F, HÉDAN B, GALIBERT MD, ANDRÉ C. Naturally occurring melanomas in dogs as models for non-UV pathways of human melanomas. </a:t>
            </a:r>
            <a:r>
              <a:rPr lang="en-US" sz="3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Pigment Cell Melanoma Res.</a:t>
            </a: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2014.</a:t>
            </a:r>
            <a:endParaRPr lang="pt-BR"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pt-BR" sz="3800" dirty="0">
                <a:effectLst/>
                <a:latin typeface="Arial" panose="020B0604020202020204" pitchFamily="34" charset="0"/>
                <a:ea typeface="Calibri" panose="020F0502020204030204" pitchFamily="34" charset="0"/>
                <a:cs typeface="Arial" panose="020B0604020202020204" pitchFamily="34" charset="0"/>
              </a:rPr>
              <a:t>SLATTER D.</a:t>
            </a:r>
            <a:r>
              <a:rPr lang="pt-BR" sz="3800" b="1" dirty="0">
                <a:effectLst/>
                <a:latin typeface="Arial" panose="020B0604020202020204" pitchFamily="34" charset="0"/>
                <a:ea typeface="Calibri" panose="020F0502020204030204" pitchFamily="34" charset="0"/>
                <a:cs typeface="Arial" panose="020B0604020202020204" pitchFamily="34" charset="0"/>
              </a:rPr>
              <a:t> </a:t>
            </a:r>
            <a:r>
              <a:rPr lang="pt-BR" sz="3800" dirty="0" err="1">
                <a:effectLst/>
                <a:latin typeface="Arial" panose="020B0604020202020204" pitchFamily="34" charset="0"/>
                <a:ea typeface="Calibri" panose="020F0502020204030204" pitchFamily="34" charset="0"/>
                <a:cs typeface="Arial" panose="020B0604020202020204" pitchFamily="34" charset="0"/>
              </a:rPr>
              <a:t>Úvea</a:t>
            </a:r>
            <a:r>
              <a:rPr lang="pt-BR" sz="3800" dirty="0">
                <a:effectLst/>
                <a:latin typeface="Arial" panose="020B0604020202020204" pitchFamily="34" charset="0"/>
                <a:ea typeface="Calibri" panose="020F0502020204030204" pitchFamily="34" charset="0"/>
                <a:cs typeface="Arial" panose="020B0604020202020204" pitchFamily="34" charset="0"/>
              </a:rPr>
              <a:t>. </a:t>
            </a:r>
            <a:r>
              <a:rPr lang="pt-BR" sz="3800" b="1" dirty="0">
                <a:effectLst/>
                <a:latin typeface="Arial" panose="020B0604020202020204" pitchFamily="34" charset="0"/>
                <a:ea typeface="Calibri" panose="020F0502020204030204" pitchFamily="34" charset="0"/>
                <a:cs typeface="Arial" panose="020B0604020202020204" pitchFamily="34" charset="0"/>
              </a:rPr>
              <a:t>In: Fundamentos de Oftalmologia Veterinária.</a:t>
            </a:r>
            <a:r>
              <a:rPr lang="pt-BR" sz="3800" dirty="0">
                <a:effectLst/>
                <a:latin typeface="Arial" panose="020B0604020202020204" pitchFamily="34" charset="0"/>
                <a:ea typeface="Calibri" panose="020F0502020204030204" pitchFamily="34" charset="0"/>
                <a:cs typeface="Arial" panose="020B0604020202020204" pitchFamily="34" charset="0"/>
              </a:rPr>
              <a:t> 3.ed. São Paulo: Roca, pp.358-359. 2005.</a:t>
            </a:r>
            <a:r>
              <a:rPr lang="pt-B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1200"/>
              </a:spcBef>
              <a:spcAft>
                <a:spcPts val="800"/>
              </a:spcAft>
            </a:pP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WEYDEN L. VAN DER, BRENN T, PATTON EE, WOOD GA, ADAMS DJ. Spontaneously occurring melanoma in animals and their relevance to human melanoma. </a:t>
            </a:r>
            <a:r>
              <a:rPr lang="pt-BR" sz="3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J </a:t>
            </a:r>
            <a:r>
              <a:rPr lang="pt-BR" sz="3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Pathol</a:t>
            </a:r>
            <a:r>
              <a:rPr lang="pt-B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2020;252(1):4-21.</a:t>
            </a:r>
            <a:endParaRPr lang="pt-BR"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BC3285E0-C561-C56E-7A88-7791A7C1CA9E}"/>
              </a:ext>
            </a:extLst>
          </p:cNvPr>
          <p:cNvSpPr txBox="1"/>
          <p:nvPr/>
        </p:nvSpPr>
        <p:spPr>
          <a:xfrm>
            <a:off x="16309173" y="28569190"/>
            <a:ext cx="15916541" cy="3492623"/>
          </a:xfrm>
          <a:prstGeom prst="rect">
            <a:avLst/>
          </a:prstGeom>
          <a:noFill/>
        </p:spPr>
        <p:txBody>
          <a:bodyPr wrap="square" rtlCol="0">
            <a:spAutoFit/>
          </a:bodyPr>
          <a:lstStyle/>
          <a:p>
            <a:pPr algn="just">
              <a:lnSpc>
                <a:spcPct val="150000"/>
              </a:lnSpc>
            </a:pPr>
            <a:r>
              <a:rPr lang="pt-BR" sz="3800" dirty="0">
                <a:effectLst/>
                <a:latin typeface="Arial" panose="020B0604020202020204" pitchFamily="34" charset="0"/>
                <a:ea typeface="Calibri" panose="020F0502020204030204" pitchFamily="34" charset="0"/>
                <a:cs typeface="Arial" panose="020B0604020202020204" pitchFamily="34" charset="0"/>
              </a:rPr>
              <a:t>       O diagnóstico de melanoma </a:t>
            </a:r>
            <a:r>
              <a:rPr lang="pt-BR" sz="3800" dirty="0" err="1">
                <a:effectLst/>
                <a:latin typeface="Arial" panose="020B0604020202020204" pitchFamily="34" charset="0"/>
                <a:ea typeface="Calibri" panose="020F0502020204030204" pitchFamily="34" charset="0"/>
                <a:cs typeface="Arial" panose="020B0604020202020204" pitchFamily="34" charset="0"/>
              </a:rPr>
              <a:t>uveal</a:t>
            </a:r>
            <a:r>
              <a:rPr lang="pt-BR" sz="3800" dirty="0">
                <a:effectLst/>
                <a:latin typeface="Arial" panose="020B0604020202020204" pitchFamily="34" charset="0"/>
                <a:ea typeface="Calibri" panose="020F0502020204030204" pitchFamily="34" charset="0"/>
                <a:cs typeface="Arial" panose="020B0604020202020204" pitchFamily="34" charset="0"/>
              </a:rPr>
              <a:t> acometendo corpo ciliar, íris e coroide em cães é raro e, é diagnosticado através do histopatológico. A taxa de mortalidade é baixa, e o prognóstico é baseado na sua localização.</a:t>
            </a:r>
          </a:p>
        </p:txBody>
      </p:sp>
      <p:sp>
        <p:nvSpPr>
          <p:cNvPr id="12" name="CaixaDeTexto 11">
            <a:extLst>
              <a:ext uri="{FF2B5EF4-FFF2-40B4-BE49-F238E27FC236}">
                <a16:creationId xmlns:a16="http://schemas.microsoft.com/office/drawing/2014/main" id="{8C590831-2DAB-C8EB-A1CD-F0C3B8A17201}"/>
              </a:ext>
            </a:extLst>
          </p:cNvPr>
          <p:cNvSpPr txBox="1"/>
          <p:nvPr/>
        </p:nvSpPr>
        <p:spPr>
          <a:xfrm>
            <a:off x="526933" y="8523775"/>
            <a:ext cx="14985515" cy="12572031"/>
          </a:xfrm>
          <a:prstGeom prst="rect">
            <a:avLst/>
          </a:prstGeom>
          <a:noFill/>
        </p:spPr>
        <p:txBody>
          <a:bodyPr wrap="square" rtlCol="0">
            <a:spAutoFit/>
          </a:bodyPr>
          <a:lstStyle/>
          <a:p>
            <a:pPr algn="just">
              <a:lnSpc>
                <a:spcPct val="150000"/>
              </a:lnSpc>
              <a:spcAft>
                <a:spcPts val="800"/>
              </a:spcAft>
            </a:pPr>
            <a:r>
              <a:rPr lang="pt-BR" sz="3800" dirty="0">
                <a:effectLst/>
                <a:latin typeface="Arial" panose="020B0604020202020204" pitchFamily="34" charset="0"/>
                <a:ea typeface="Calibri" panose="020F0502020204030204" pitchFamily="34" charset="0"/>
                <a:cs typeface="Arial" panose="020B0604020202020204" pitchFamily="34" charset="0"/>
              </a:rPr>
              <a:t>	Os</a:t>
            </a:r>
            <a:r>
              <a:rPr lang="pt-BR" sz="3800" b="1" dirty="0">
                <a:effectLst/>
                <a:latin typeface="Arial" panose="020B0604020202020204" pitchFamily="34" charset="0"/>
                <a:ea typeface="Calibri" panose="020F0502020204030204" pitchFamily="34" charset="0"/>
                <a:cs typeface="Arial" panose="020B0604020202020204" pitchFamily="34" charset="0"/>
              </a:rPr>
              <a:t> </a:t>
            </a:r>
            <a:r>
              <a:rPr lang="pt-BR" sz="3800" dirty="0">
                <a:effectLst/>
                <a:latin typeface="Arial" panose="020B0604020202020204" pitchFamily="34" charset="0"/>
                <a:ea typeface="Calibri" panose="020F0502020204030204" pitchFamily="34" charset="0"/>
                <a:cs typeface="Arial" panose="020B0604020202020204" pitchFamily="34" charset="0"/>
              </a:rPr>
              <a:t>melanomas oculares em cães podem acometer a conjuntiva, limbo, </a:t>
            </a:r>
            <a:r>
              <a:rPr lang="pt-BR" sz="3800" dirty="0" err="1">
                <a:effectLst/>
                <a:latin typeface="Arial" panose="020B0604020202020204" pitchFamily="34" charset="0"/>
                <a:ea typeface="Calibri" panose="020F0502020204030204" pitchFamily="34" charset="0"/>
                <a:cs typeface="Arial" panose="020B0604020202020204" pitchFamily="34" charset="0"/>
              </a:rPr>
              <a:t>úvea</a:t>
            </a:r>
            <a:r>
              <a:rPr lang="pt-BR" sz="3800" dirty="0">
                <a:effectLst/>
                <a:latin typeface="Arial" panose="020B0604020202020204" pitchFamily="34" charset="0"/>
                <a:ea typeface="Calibri" panose="020F0502020204030204" pitchFamily="34" charset="0"/>
                <a:cs typeface="Arial" panose="020B0604020202020204" pitchFamily="34" charset="0"/>
              </a:rPr>
              <a:t> anterior e coroide. Sendo este último o mais raro, representando 5% dos casos, ao contrário do melanoma humano, onde 90% dos intraoculares são de coroides (</a:t>
            </a:r>
            <a:r>
              <a:rPr lang="pt-BR" sz="3800" dirty="0" err="1">
                <a:effectLst/>
                <a:latin typeface="Arial" panose="020B0604020202020204" pitchFamily="34" charset="0"/>
                <a:ea typeface="Calibri" panose="020F0502020204030204" pitchFamily="34" charset="0"/>
                <a:cs typeface="Arial" panose="020B0604020202020204" pitchFamily="34" charset="0"/>
              </a:rPr>
              <a:t>Weyden</a:t>
            </a:r>
            <a:r>
              <a:rPr lang="pt-BR" sz="3800" dirty="0">
                <a:effectLst/>
                <a:latin typeface="Arial" panose="020B0604020202020204" pitchFamily="34" charset="0"/>
                <a:ea typeface="Calibri" panose="020F0502020204030204" pitchFamily="34" charset="0"/>
                <a:cs typeface="Arial" panose="020B0604020202020204" pitchFamily="34" charset="0"/>
              </a:rPr>
              <a:t> et al., 2020). Em gatos, este tumor tem alta malignidade (</a:t>
            </a:r>
            <a:r>
              <a:rPr lang="pt-BR" sz="3800" dirty="0" err="1">
                <a:effectLst/>
                <a:latin typeface="Arial" panose="020B0604020202020204" pitchFamily="34" charset="0"/>
                <a:ea typeface="Calibri" panose="020F0502020204030204" pitchFamily="34" charset="0"/>
                <a:cs typeface="Arial" panose="020B0604020202020204" pitchFamily="34" charset="0"/>
              </a:rPr>
              <a:t>Slatter</a:t>
            </a:r>
            <a:r>
              <a:rPr lang="pt-BR" sz="3800" dirty="0">
                <a:effectLst/>
                <a:latin typeface="Arial" panose="020B0604020202020204" pitchFamily="34" charset="0"/>
                <a:ea typeface="Calibri" panose="020F0502020204030204" pitchFamily="34" charset="0"/>
                <a:cs typeface="Arial" panose="020B0604020202020204" pitchFamily="34" charset="0"/>
              </a:rPr>
              <a:t>, 2005). Não tem predisposição racial e acomete animais de meia idade, de porte médio a grande (</a:t>
            </a:r>
            <a:r>
              <a:rPr lang="pt-BR" sz="3800" dirty="0" err="1">
                <a:effectLst/>
                <a:latin typeface="Arial" panose="020B0604020202020204" pitchFamily="34" charset="0"/>
                <a:ea typeface="Calibri" panose="020F0502020204030204" pitchFamily="34" charset="0"/>
                <a:cs typeface="Arial" panose="020B0604020202020204" pitchFamily="34" charset="0"/>
              </a:rPr>
              <a:t>Gillard</a:t>
            </a:r>
            <a:r>
              <a:rPr lang="pt-BR" sz="3800" dirty="0">
                <a:effectLst/>
                <a:latin typeface="Arial" panose="020B0604020202020204" pitchFamily="34" charset="0"/>
                <a:ea typeface="Calibri" panose="020F0502020204030204" pitchFamily="34" charset="0"/>
                <a:cs typeface="Arial" panose="020B0604020202020204" pitchFamily="34" charset="0"/>
              </a:rPr>
              <a:t> et al., 2014). O tratamento consiste na retirada completa do tumor e quando não é possível, deve ser associado com radioterapia, apesar da alta taxa de recidivas (Delgado, 2010). O objetivo do trabalho é relatar um caso de melanoma </a:t>
            </a:r>
            <a:r>
              <a:rPr lang="pt-BR" sz="3800" dirty="0" err="1">
                <a:effectLst/>
                <a:latin typeface="Arial" panose="020B0604020202020204" pitchFamily="34" charset="0"/>
                <a:ea typeface="Calibri" panose="020F0502020204030204" pitchFamily="34" charset="0"/>
                <a:cs typeface="Arial" panose="020B0604020202020204" pitchFamily="34" charset="0"/>
              </a:rPr>
              <a:t>uveal</a:t>
            </a:r>
            <a:r>
              <a:rPr lang="pt-BR" sz="3800" dirty="0">
                <a:effectLst/>
                <a:latin typeface="Arial" panose="020B0604020202020204" pitchFamily="34" charset="0"/>
                <a:ea typeface="Calibri" panose="020F0502020204030204" pitchFamily="34" charset="0"/>
                <a:cs typeface="Arial" panose="020B0604020202020204" pitchFamily="34" charset="0"/>
              </a:rPr>
              <a:t> em um cão.</a:t>
            </a:r>
          </a:p>
          <a:p>
            <a:pPr algn="just">
              <a:lnSpc>
                <a:spcPct val="150000"/>
              </a:lnSpc>
              <a:spcAft>
                <a:spcPts val="800"/>
              </a:spcAft>
            </a:pPr>
            <a:endParaRPr lang="pt-BR" sz="38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pt-BR" sz="3800" b="1" dirty="0">
                <a:effectLst/>
                <a:latin typeface="Times New Roman" panose="02020603050405020304" pitchFamily="18" charset="0"/>
                <a:ea typeface="Calibri" panose="020F0502020204030204" pitchFamily="34" charset="0"/>
                <a:cs typeface="Times New Roman" panose="02020603050405020304" pitchFamily="18" charset="0"/>
              </a:rPr>
              <a:t>Palavras chave: </a:t>
            </a:r>
            <a:r>
              <a:rPr lang="pt-BR" sz="3800" dirty="0">
                <a:effectLst/>
                <a:latin typeface="Times New Roman" panose="02020603050405020304" pitchFamily="18" charset="0"/>
                <a:ea typeface="Calibri" panose="020F0502020204030204" pitchFamily="34" charset="0"/>
                <a:cs typeface="Times New Roman" panose="02020603050405020304" pitchFamily="18" charset="0"/>
              </a:rPr>
              <a:t>oftalmologia; cães; </a:t>
            </a:r>
            <a:r>
              <a:rPr lang="pt-BR" sz="3800" dirty="0" err="1">
                <a:effectLst/>
                <a:latin typeface="Times New Roman" panose="02020603050405020304" pitchFamily="18" charset="0"/>
                <a:ea typeface="Calibri" panose="020F0502020204030204" pitchFamily="34" charset="0"/>
                <a:cs typeface="Times New Roman" panose="02020603050405020304" pitchFamily="18" charset="0"/>
              </a:rPr>
              <a:t>coróide</a:t>
            </a:r>
            <a:r>
              <a:rPr lang="pt-BR" sz="3800" dirty="0">
                <a:effectLst/>
                <a:latin typeface="Times New Roman" panose="02020603050405020304" pitchFamily="18" charset="0"/>
                <a:ea typeface="Calibri" panose="020F0502020204030204" pitchFamily="34" charset="0"/>
                <a:cs typeface="Times New Roman" panose="02020603050405020304" pitchFamily="18" charset="0"/>
              </a:rPr>
              <a:t>; tumor </a:t>
            </a:r>
            <a:r>
              <a:rPr lang="pt-BR" sz="3800" dirty="0" err="1">
                <a:effectLst/>
                <a:latin typeface="Times New Roman" panose="02020603050405020304" pitchFamily="18" charset="0"/>
                <a:ea typeface="Calibri" panose="020F0502020204030204" pitchFamily="34" charset="0"/>
                <a:cs typeface="Times New Roman" panose="02020603050405020304" pitchFamily="18" charset="0"/>
              </a:rPr>
              <a:t>úveal</a:t>
            </a:r>
            <a:r>
              <a:rPr lang="pt-BR" sz="3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t-BR"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pt-BR"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CaixaDeTexto 14">
            <a:extLst>
              <a:ext uri="{FF2B5EF4-FFF2-40B4-BE49-F238E27FC236}">
                <a16:creationId xmlns:a16="http://schemas.microsoft.com/office/drawing/2014/main" id="{034DE9D7-8598-B385-3791-A58147BA6724}"/>
              </a:ext>
            </a:extLst>
          </p:cNvPr>
          <p:cNvSpPr txBox="1"/>
          <p:nvPr/>
        </p:nvSpPr>
        <p:spPr>
          <a:xfrm>
            <a:off x="563199" y="21481451"/>
            <a:ext cx="15083437" cy="13141418"/>
          </a:xfrm>
          <a:prstGeom prst="rect">
            <a:avLst/>
          </a:prstGeom>
          <a:noFill/>
        </p:spPr>
        <p:txBody>
          <a:bodyPr wrap="square" rtlCol="0">
            <a:spAutoFit/>
          </a:bodyPr>
          <a:lstStyle/>
          <a:p>
            <a:pPr algn="just">
              <a:lnSpc>
                <a:spcPct val="150000"/>
              </a:lnSpc>
            </a:pPr>
            <a:r>
              <a:rPr lang="pt-BR" sz="3800" dirty="0">
                <a:latin typeface="Arial" panose="020B0604020202020204" pitchFamily="34" charset="0"/>
                <a:cs typeface="Arial" panose="020B0604020202020204" pitchFamily="34" charset="0"/>
              </a:rPr>
              <a:t>       Foi atendido um cão, macho, sem raça definida de 14 anos de idade. Os tutores relataram glaucoma no olho esquerdo com piora significativa nos últimos meses. Na avaliação ocular o olho direito era normal e no olho esquerdo foi evidenciado ofuscamento e ameaças negativos e PIO 63mm/Hg, TLS 25mm/min, além de </a:t>
            </a:r>
            <a:r>
              <a:rPr lang="pt-BR" sz="3800" dirty="0" err="1">
                <a:latin typeface="Arial" panose="020B0604020202020204" pitchFamily="34" charset="0"/>
                <a:cs typeface="Arial" panose="020B0604020202020204" pitchFamily="34" charset="0"/>
              </a:rPr>
              <a:t>buftalmia</a:t>
            </a:r>
            <a:r>
              <a:rPr lang="pt-BR" sz="3800" dirty="0">
                <a:latin typeface="Arial" panose="020B0604020202020204" pitchFamily="34" charset="0"/>
                <a:cs typeface="Arial" panose="020B0604020202020204" pitchFamily="34" charset="0"/>
              </a:rPr>
              <a:t>, congestão </a:t>
            </a:r>
            <a:r>
              <a:rPr lang="pt-BR" sz="3800" dirty="0" err="1">
                <a:latin typeface="Arial" panose="020B0604020202020204" pitchFamily="34" charset="0"/>
                <a:cs typeface="Arial" panose="020B0604020202020204" pitchFamily="34" charset="0"/>
              </a:rPr>
              <a:t>episcleral</a:t>
            </a:r>
            <a:r>
              <a:rPr lang="pt-BR" sz="3800" dirty="0">
                <a:latin typeface="Arial" panose="020B0604020202020204" pitchFamily="34" charset="0"/>
                <a:cs typeface="Arial" panose="020B0604020202020204" pitchFamily="34" charset="0"/>
              </a:rPr>
              <a:t>, opacidade e vascularização </a:t>
            </a:r>
            <a:r>
              <a:rPr lang="pt-BR" sz="3800" dirty="0" err="1">
                <a:latin typeface="Arial" panose="020B0604020202020204" pitchFamily="34" charset="0"/>
                <a:cs typeface="Arial" panose="020B0604020202020204" pitchFamily="34" charset="0"/>
              </a:rPr>
              <a:t>corneana</a:t>
            </a:r>
            <a:r>
              <a:rPr lang="pt-BR" sz="3800" dirty="0">
                <a:latin typeface="Arial" panose="020B0604020202020204" pitchFamily="34" charset="0"/>
                <a:cs typeface="Arial" panose="020B0604020202020204" pitchFamily="34" charset="0"/>
              </a:rPr>
              <a:t> profunda com pigmentação difusa (Figura 1). </a:t>
            </a:r>
          </a:p>
          <a:p>
            <a:pPr algn="just">
              <a:lnSpc>
                <a:spcPct val="150000"/>
              </a:lnSpc>
            </a:pPr>
            <a:r>
              <a:rPr lang="pt-BR" sz="3800" dirty="0">
                <a:latin typeface="Arial" panose="020B0604020202020204" pitchFamily="34" charset="0"/>
                <a:cs typeface="Arial" panose="020B0604020202020204" pitchFamily="34" charset="0"/>
              </a:rPr>
              <a:t>       Diagnosticou-se com glaucoma e foi instituído o tratamento, porém ainda existia a suspeita de glaucoma secundário. No retorno, devido a não melhora do paciente e a suspeita de glaucoma secundário foram solicitados hemograma e exames bioquímicos, os quais estavam dentro da normalidade, além de um ultrassom ocular, o qual não foi autorizado pelos tutores. Foi indicado e realizado a </a:t>
            </a:r>
            <a:r>
              <a:rPr lang="pt-BR" sz="3800" dirty="0" err="1">
                <a:latin typeface="Arial" panose="020B0604020202020204" pitchFamily="34" charset="0"/>
                <a:cs typeface="Arial" panose="020B0604020202020204" pitchFamily="34" charset="0"/>
              </a:rPr>
              <a:t>enucleação</a:t>
            </a:r>
            <a:r>
              <a:rPr lang="pt-BR" sz="3800" dirty="0">
                <a:latin typeface="Arial" panose="020B0604020202020204" pitchFamily="34" charset="0"/>
                <a:cs typeface="Arial" panose="020B0604020202020204" pitchFamily="34" charset="0"/>
              </a:rPr>
              <a:t> e o bulbo ocular esquerdo foi enviado para histopatológico.</a:t>
            </a:r>
            <a:endParaRPr lang="pt-BR" sz="3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Imagem 16">
            <a:extLst>
              <a:ext uri="{FF2B5EF4-FFF2-40B4-BE49-F238E27FC236}">
                <a16:creationId xmlns:a16="http://schemas.microsoft.com/office/drawing/2014/main" id="{CE76393B-C647-9CE0-23F3-5A223C58E961}"/>
              </a:ext>
            </a:extLst>
          </p:cNvPr>
          <p:cNvPicPr>
            <a:picLocks noChangeAspect="1"/>
          </p:cNvPicPr>
          <p:nvPr/>
        </p:nvPicPr>
        <p:blipFill rotWithShape="1">
          <a:blip r:embed="rId5"/>
          <a:srcRect b="77479"/>
          <a:stretch/>
        </p:blipFill>
        <p:spPr>
          <a:xfrm>
            <a:off x="0" y="-13726"/>
            <a:ext cx="32399288" cy="4151758"/>
          </a:xfrm>
          <a:prstGeom prst="rect">
            <a:avLst/>
          </a:prstGeom>
        </p:spPr>
      </p:pic>
      <p:sp>
        <p:nvSpPr>
          <p:cNvPr id="16" name="CaixaDeTexto 15">
            <a:extLst>
              <a:ext uri="{FF2B5EF4-FFF2-40B4-BE49-F238E27FC236}">
                <a16:creationId xmlns:a16="http://schemas.microsoft.com/office/drawing/2014/main" id="{6FA74E39-D13A-6D2B-A8D8-3E2A009D8839}"/>
              </a:ext>
            </a:extLst>
          </p:cNvPr>
          <p:cNvSpPr txBox="1"/>
          <p:nvPr/>
        </p:nvSpPr>
        <p:spPr>
          <a:xfrm>
            <a:off x="617784" y="36253792"/>
            <a:ext cx="15332468" cy="6124112"/>
          </a:xfrm>
          <a:prstGeom prst="rect">
            <a:avLst/>
          </a:prstGeom>
          <a:noFill/>
        </p:spPr>
        <p:txBody>
          <a:bodyPr wrap="square" rtlCol="0">
            <a:spAutoFit/>
          </a:bodyPr>
          <a:lstStyle/>
          <a:p>
            <a:pPr algn="just">
              <a:lnSpc>
                <a:spcPct val="150000"/>
              </a:lnSpc>
            </a:pPr>
            <a:r>
              <a:rPr lang="pt-BR" sz="3800" dirty="0">
                <a:latin typeface="Arial" panose="020B0604020202020204" pitchFamily="34" charset="0"/>
                <a:ea typeface="Calibri" panose="020F0502020204030204" pitchFamily="34" charset="0"/>
                <a:cs typeface="Arial" panose="020B0604020202020204" pitchFamily="34" charset="0"/>
              </a:rPr>
              <a:t>       Na </a:t>
            </a:r>
            <a:r>
              <a:rPr lang="pt-BR" sz="3800" dirty="0" err="1">
                <a:latin typeface="Arial" panose="020B0604020202020204" pitchFamily="34" charset="0"/>
                <a:ea typeface="Calibri" panose="020F0502020204030204" pitchFamily="34" charset="0"/>
                <a:cs typeface="Arial" panose="020B0604020202020204" pitchFamily="34" charset="0"/>
              </a:rPr>
              <a:t>macroscopia</a:t>
            </a:r>
            <a:r>
              <a:rPr lang="pt-BR" sz="3800" dirty="0">
                <a:latin typeface="Arial" panose="020B0604020202020204" pitchFamily="34" charset="0"/>
                <a:ea typeface="Calibri" panose="020F0502020204030204" pitchFamily="34" charset="0"/>
                <a:cs typeface="Arial" panose="020B0604020202020204" pitchFamily="34" charset="0"/>
              </a:rPr>
              <a:t> no corte sagital havia </a:t>
            </a:r>
            <a:r>
              <a:rPr lang="pt-BR" sz="3800" dirty="0" err="1">
                <a:latin typeface="Arial" panose="020B0604020202020204" pitchFamily="34" charset="0"/>
                <a:ea typeface="Calibri" panose="020F0502020204030204" pitchFamily="34" charset="0"/>
                <a:cs typeface="Arial" panose="020B0604020202020204" pitchFamily="34" charset="0"/>
              </a:rPr>
              <a:t>buftalmia</a:t>
            </a:r>
            <a:r>
              <a:rPr lang="pt-BR" sz="3800" dirty="0">
                <a:latin typeface="Arial" panose="020B0604020202020204" pitchFamily="34" charset="0"/>
                <a:ea typeface="Calibri" panose="020F0502020204030204" pitchFamily="34" charset="0"/>
                <a:cs typeface="Arial" panose="020B0604020202020204" pitchFamily="34" charset="0"/>
              </a:rPr>
              <a:t> com 26mm de diâmetro axial, massa heterogênea esbranquiçada ocupando parte da íris, corpo ciliar e </a:t>
            </a:r>
            <a:r>
              <a:rPr lang="pt-BR" sz="3800" dirty="0" err="1">
                <a:latin typeface="Arial" panose="020B0604020202020204" pitchFamily="34" charset="0"/>
                <a:ea typeface="Calibri" panose="020F0502020204030204" pitchFamily="34" charset="0"/>
                <a:cs typeface="Arial" panose="020B0604020202020204" pitchFamily="34" charset="0"/>
              </a:rPr>
              <a:t>coróide</a:t>
            </a:r>
            <a:r>
              <a:rPr lang="pt-BR" sz="3800" dirty="0">
                <a:latin typeface="Arial" panose="020B0604020202020204" pitchFamily="34" charset="0"/>
                <a:ea typeface="Calibri" panose="020F0502020204030204" pitchFamily="34" charset="0"/>
                <a:cs typeface="Arial" panose="020B0604020202020204" pitchFamily="34" charset="0"/>
              </a:rPr>
              <a:t>, descolamento de retina parcial e vítreo turvo (Figura 2). A microscopia evidenciou células neoplásicas de núcleo redondo, nucléolo evidente, citoplasma amplo </a:t>
            </a:r>
            <a:r>
              <a:rPr lang="pt-BR" sz="3800" dirty="0" err="1">
                <a:latin typeface="Arial" panose="020B0604020202020204" pitchFamily="34" charset="0"/>
                <a:ea typeface="Calibri" panose="020F0502020204030204" pitchFamily="34" charset="0"/>
                <a:cs typeface="Arial" panose="020B0604020202020204" pitchFamily="34" charset="0"/>
              </a:rPr>
              <a:t>eosinofílico</a:t>
            </a:r>
            <a:r>
              <a:rPr lang="pt-BR" sz="3800" dirty="0">
                <a:latin typeface="Arial" panose="020B0604020202020204" pitchFamily="34" charset="0"/>
                <a:ea typeface="Calibri" panose="020F0502020204030204" pitchFamily="34" charset="0"/>
                <a:cs typeface="Arial" panose="020B0604020202020204" pitchFamily="34" charset="0"/>
              </a:rPr>
              <a:t> com presença de pigmentos melânicos. Alto grau de atipia e pleomorfismo com necrose </a:t>
            </a:r>
            <a:r>
              <a:rPr lang="pt-BR" sz="3800" dirty="0" err="1">
                <a:latin typeface="Arial" panose="020B0604020202020204" pitchFamily="34" charset="0"/>
                <a:ea typeface="Calibri" panose="020F0502020204030204" pitchFamily="34" charset="0"/>
                <a:cs typeface="Arial" panose="020B0604020202020204" pitchFamily="34" charset="0"/>
              </a:rPr>
              <a:t>intratumoral</a:t>
            </a:r>
            <a:r>
              <a:rPr lang="pt-BR" sz="3800" dirty="0">
                <a:latin typeface="Arial" panose="020B0604020202020204" pitchFamily="34" charset="0"/>
                <a:ea typeface="Calibri" panose="020F0502020204030204" pitchFamily="34" charset="0"/>
                <a:cs typeface="Arial" panose="020B0604020202020204" pitchFamily="34" charset="0"/>
              </a:rPr>
              <a:t>. </a:t>
            </a:r>
            <a:endParaRPr lang="pt-BR"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aixaDeTexto 17">
            <a:extLst>
              <a:ext uri="{FF2B5EF4-FFF2-40B4-BE49-F238E27FC236}">
                <a16:creationId xmlns:a16="http://schemas.microsoft.com/office/drawing/2014/main" id="{D662FC62-78E5-A2DE-2129-2A9C8EDE4535}"/>
              </a:ext>
            </a:extLst>
          </p:cNvPr>
          <p:cNvSpPr txBox="1"/>
          <p:nvPr/>
        </p:nvSpPr>
        <p:spPr>
          <a:xfrm>
            <a:off x="18489474" y="18268111"/>
            <a:ext cx="11555937" cy="1077218"/>
          </a:xfrm>
          <a:prstGeom prst="rect">
            <a:avLst/>
          </a:prstGeom>
          <a:noFill/>
        </p:spPr>
        <p:txBody>
          <a:bodyPr wrap="square" rtlCol="0">
            <a:spAutoFit/>
          </a:bodyPr>
          <a:lstStyle/>
          <a:p>
            <a:pPr algn="ctr"/>
            <a:r>
              <a:rPr lang="pt-BR" sz="3200" dirty="0">
                <a:effectLst/>
                <a:latin typeface="Arial" panose="020B0604020202020204" pitchFamily="34" charset="0"/>
                <a:ea typeface="Calibri" panose="020F0502020204030204" pitchFamily="34" charset="0"/>
                <a:cs typeface="Arial" panose="020B0604020202020204" pitchFamily="34" charset="0"/>
              </a:rPr>
              <a:t>Figura 1 – </a:t>
            </a:r>
            <a:r>
              <a:rPr lang="pt-BR" sz="3200" dirty="0">
                <a:latin typeface="Arial" panose="020B0604020202020204" pitchFamily="34" charset="0"/>
                <a:ea typeface="Calibri" panose="020F0502020204030204" pitchFamily="34" charset="0"/>
                <a:cs typeface="Arial" panose="020B0604020202020204" pitchFamily="34" charset="0"/>
              </a:rPr>
              <a:t>O</a:t>
            </a:r>
            <a:r>
              <a:rPr lang="pt-BR" sz="3200" dirty="0">
                <a:effectLst/>
                <a:latin typeface="Arial" panose="020B0604020202020204" pitchFamily="34" charset="0"/>
                <a:ea typeface="Calibri" panose="020F0502020204030204" pitchFamily="34" charset="0"/>
                <a:cs typeface="Arial" panose="020B0604020202020204" pitchFamily="34" charset="0"/>
              </a:rPr>
              <a:t>lho esquerdo </a:t>
            </a:r>
            <a:r>
              <a:rPr lang="pt-BR" sz="3200" dirty="0">
                <a:latin typeface="Arial" panose="020B0604020202020204" pitchFamily="34" charset="0"/>
                <a:ea typeface="Calibri" panose="020F0502020204030204" pitchFamily="34" charset="0"/>
                <a:cs typeface="Arial" panose="020B0604020202020204" pitchFamily="34" charset="0"/>
              </a:rPr>
              <a:t>com</a:t>
            </a:r>
            <a:r>
              <a:rPr lang="pt-BR" sz="3200" dirty="0">
                <a:effectLst/>
                <a:latin typeface="Arial" panose="020B0604020202020204" pitchFamily="34" charset="0"/>
                <a:ea typeface="Calibri" panose="020F0502020204030204" pitchFamily="34" charset="0"/>
                <a:cs typeface="Arial" panose="020B0604020202020204" pitchFamily="34" charset="0"/>
              </a:rPr>
              <a:t> opacidade profunda de córnea, vascularização </a:t>
            </a:r>
            <a:r>
              <a:rPr lang="pt-BR" sz="3200" dirty="0">
                <a:latin typeface="Arial" panose="020B0604020202020204" pitchFamily="34" charset="0"/>
                <a:ea typeface="Calibri" panose="020F0502020204030204" pitchFamily="34" charset="0"/>
                <a:cs typeface="Arial" panose="020B0604020202020204" pitchFamily="34" charset="0"/>
              </a:rPr>
              <a:t>superficial</a:t>
            </a:r>
            <a:r>
              <a:rPr lang="pt-BR" sz="3200" dirty="0">
                <a:effectLst/>
                <a:latin typeface="Arial" panose="020B0604020202020204" pitchFamily="34" charset="0"/>
                <a:ea typeface="Calibri" panose="020F0502020204030204" pitchFamily="34" charset="0"/>
                <a:cs typeface="Arial" panose="020B0604020202020204" pitchFamily="34" charset="0"/>
              </a:rPr>
              <a:t> e pigmentação difusa</a:t>
            </a:r>
          </a:p>
        </p:txBody>
      </p:sp>
      <p:sp>
        <p:nvSpPr>
          <p:cNvPr id="3" name="Text Box 15">
            <a:extLst>
              <a:ext uri="{FF2B5EF4-FFF2-40B4-BE49-F238E27FC236}">
                <a16:creationId xmlns:a16="http://schemas.microsoft.com/office/drawing/2014/main" id="{A44FB1E4-FC03-4839-E729-6D6972B94C06}"/>
              </a:ext>
            </a:extLst>
          </p:cNvPr>
          <p:cNvSpPr txBox="1">
            <a:spLocks noChangeArrowheads="1"/>
          </p:cNvSpPr>
          <p:nvPr/>
        </p:nvSpPr>
        <p:spPr bwMode="auto">
          <a:xfrm>
            <a:off x="3148549" y="3078119"/>
            <a:ext cx="29621163" cy="112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8720" tIns="54360" rIns="108720" bIns="5436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 pos="13030200" algn="l"/>
                <a:tab pos="13754100" algn="l"/>
                <a:tab pos="14478000" algn="l"/>
                <a:tab pos="15201900" algn="l"/>
                <a:tab pos="15925800" algn="l"/>
                <a:tab pos="16649700" algn="l"/>
              </a:tabLst>
              <a:defRPr sz="2500">
                <a:solidFill>
                  <a:schemeClr val="bg1"/>
                </a:solidFill>
                <a:latin typeface="Times New Roman" panose="02020603050405020304" pitchFamily="18" charset="0"/>
                <a:ea typeface="MS Gothic" panose="020B0609070205080204"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 pos="13030200" algn="l"/>
                <a:tab pos="13754100" algn="l"/>
                <a:tab pos="14478000" algn="l"/>
                <a:tab pos="15201900" algn="l"/>
                <a:tab pos="15925800" algn="l"/>
                <a:tab pos="16649700" algn="l"/>
              </a:tabLst>
              <a:defRPr sz="2500">
                <a:solidFill>
                  <a:schemeClr val="bg1"/>
                </a:solidFill>
                <a:latin typeface="Times New Roman" panose="02020603050405020304" pitchFamily="18" charset="0"/>
                <a:ea typeface="MS Gothic" panose="020B0609070205080204"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 pos="13030200" algn="l"/>
                <a:tab pos="13754100" algn="l"/>
                <a:tab pos="14478000" algn="l"/>
                <a:tab pos="15201900" algn="l"/>
                <a:tab pos="15925800" algn="l"/>
                <a:tab pos="16649700" algn="l"/>
              </a:tabLst>
              <a:defRPr sz="2500">
                <a:solidFill>
                  <a:schemeClr val="bg1"/>
                </a:solidFill>
                <a:latin typeface="Times New Roman" panose="02020603050405020304" pitchFamily="18" charset="0"/>
                <a:ea typeface="MS Gothic" panose="020B0609070205080204"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 pos="13030200" algn="l"/>
                <a:tab pos="13754100" algn="l"/>
                <a:tab pos="14478000" algn="l"/>
                <a:tab pos="15201900" algn="l"/>
                <a:tab pos="15925800" algn="l"/>
                <a:tab pos="16649700" algn="l"/>
              </a:tabLst>
              <a:defRPr sz="2500">
                <a:solidFill>
                  <a:schemeClr val="bg1"/>
                </a:solidFill>
                <a:latin typeface="Times New Roman" panose="02020603050405020304" pitchFamily="18" charset="0"/>
                <a:ea typeface="MS Gothic" panose="020B0609070205080204"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 pos="13030200" algn="l"/>
                <a:tab pos="13754100" algn="l"/>
                <a:tab pos="14478000" algn="l"/>
                <a:tab pos="15201900" algn="l"/>
                <a:tab pos="15925800" algn="l"/>
                <a:tab pos="16649700" algn="l"/>
              </a:tabLst>
              <a:defRPr sz="25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 pos="13030200" algn="l"/>
                <a:tab pos="13754100" algn="l"/>
                <a:tab pos="14478000" algn="l"/>
                <a:tab pos="15201900" algn="l"/>
                <a:tab pos="15925800" algn="l"/>
                <a:tab pos="16649700" algn="l"/>
              </a:tabLst>
              <a:defRPr sz="25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 pos="13030200" algn="l"/>
                <a:tab pos="13754100" algn="l"/>
                <a:tab pos="14478000" algn="l"/>
                <a:tab pos="15201900" algn="l"/>
                <a:tab pos="15925800" algn="l"/>
                <a:tab pos="16649700" algn="l"/>
              </a:tabLst>
              <a:defRPr sz="25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 pos="13030200" algn="l"/>
                <a:tab pos="13754100" algn="l"/>
                <a:tab pos="14478000" algn="l"/>
                <a:tab pos="15201900" algn="l"/>
                <a:tab pos="15925800" algn="l"/>
                <a:tab pos="16649700" algn="l"/>
              </a:tabLst>
              <a:defRPr sz="25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 pos="12306300" algn="l"/>
                <a:tab pos="13030200" algn="l"/>
                <a:tab pos="13754100" algn="l"/>
                <a:tab pos="14478000" algn="l"/>
                <a:tab pos="15201900" algn="l"/>
                <a:tab pos="15925800" algn="l"/>
                <a:tab pos="16649700" algn="l"/>
              </a:tabLst>
              <a:defRPr sz="2500">
                <a:solidFill>
                  <a:schemeClr val="bg1"/>
                </a:solidFill>
                <a:latin typeface="Times New Roman" panose="02020603050405020304" pitchFamily="18" charset="0"/>
                <a:ea typeface="MS Gothic" panose="020B0609070205080204" pitchFamily="49" charset="-128"/>
              </a:defRPr>
            </a:lvl9pPr>
          </a:lstStyle>
          <a:p>
            <a:pPr algn="ctr">
              <a:buClr>
                <a:srgbClr val="000000"/>
              </a:buClr>
              <a:buSzPct val="100000"/>
              <a:buFont typeface="Verdana" panose="020B0604030504040204" pitchFamily="34" charset="0"/>
              <a:buNone/>
            </a:pPr>
            <a:r>
              <a:rPr lang="pt-BR" altLang="pt-BR" sz="6600" b="1" dirty="0">
                <a:solidFill>
                  <a:schemeClr val="tx1"/>
                </a:solidFill>
                <a:latin typeface="Arial" panose="020B0604020202020204" pitchFamily="34" charset="0"/>
                <a:cs typeface="Arial" panose="020B0604020202020204" pitchFamily="34" charset="0"/>
              </a:rPr>
              <a:t>MELANOMA UVEAL EM UM CÃO - RELATO DE CASO</a:t>
            </a:r>
            <a:endParaRPr lang="en-GB" altLang="pt-BR" sz="6600" b="1" dirty="0">
              <a:solidFill>
                <a:schemeClr val="tx1"/>
              </a:solidFill>
              <a:latin typeface="Arial" panose="020B0604020202020204" pitchFamily="34" charset="0"/>
              <a:cs typeface="Arial" panose="020B0604020202020204" pitchFamily="34" charset="0"/>
            </a:endParaRPr>
          </a:p>
        </p:txBody>
      </p:sp>
      <p:sp>
        <p:nvSpPr>
          <p:cNvPr id="21" name="Retângulo 20">
            <a:extLst>
              <a:ext uri="{FF2B5EF4-FFF2-40B4-BE49-F238E27FC236}">
                <a16:creationId xmlns:a16="http://schemas.microsoft.com/office/drawing/2014/main" id="{3A40F567-9249-9331-27C0-5A1A7AC2CF97}"/>
              </a:ext>
            </a:extLst>
          </p:cNvPr>
          <p:cNvSpPr/>
          <p:nvPr/>
        </p:nvSpPr>
        <p:spPr>
          <a:xfrm flipV="1">
            <a:off x="0" y="42874130"/>
            <a:ext cx="32769712" cy="32650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DF397437-A7A3-1998-FE88-5C60E3D5EF9A}"/>
              </a:ext>
            </a:extLst>
          </p:cNvPr>
          <p:cNvSpPr txBox="1"/>
          <p:nvPr/>
        </p:nvSpPr>
        <p:spPr>
          <a:xfrm>
            <a:off x="16406714" y="6779986"/>
            <a:ext cx="15332468" cy="4369786"/>
          </a:xfrm>
          <a:prstGeom prst="rect">
            <a:avLst/>
          </a:prstGeom>
          <a:noFill/>
        </p:spPr>
        <p:txBody>
          <a:bodyPr wrap="square" rtlCol="0">
            <a:spAutoFit/>
          </a:bodyPr>
          <a:lstStyle/>
          <a:p>
            <a:pPr algn="just">
              <a:lnSpc>
                <a:spcPct val="150000"/>
              </a:lnSpc>
            </a:pPr>
            <a:r>
              <a:rPr lang="pt-BR" sz="3800" dirty="0">
                <a:latin typeface="Arial" panose="020B0604020202020204" pitchFamily="34" charset="0"/>
                <a:ea typeface="Calibri" panose="020F0502020204030204" pitchFamily="34" charset="0"/>
                <a:cs typeface="Arial" panose="020B0604020202020204" pitchFamily="34" charset="0"/>
              </a:rPr>
              <a:t>O tecido neoplásico acometia íris, fenda ciliar, corpo ciliar e </a:t>
            </a:r>
            <a:r>
              <a:rPr lang="pt-BR" sz="3800" dirty="0" err="1">
                <a:latin typeface="Arial" panose="020B0604020202020204" pitchFamily="34" charset="0"/>
                <a:ea typeface="Calibri" panose="020F0502020204030204" pitchFamily="34" charset="0"/>
                <a:cs typeface="Arial" panose="020B0604020202020204" pitchFamily="34" charset="0"/>
              </a:rPr>
              <a:t>coróide</a:t>
            </a:r>
            <a:r>
              <a:rPr lang="pt-BR" sz="3800" dirty="0">
                <a:latin typeface="Arial" panose="020B0604020202020204" pitchFamily="34" charset="0"/>
                <a:ea typeface="Calibri" panose="020F0502020204030204" pitchFamily="34" charset="0"/>
                <a:cs typeface="Arial" panose="020B0604020202020204" pitchFamily="34" charset="0"/>
              </a:rPr>
              <a:t>, além de invasão escleral (Figura 3). Os achados histopatológicos demonstraram melanoma </a:t>
            </a:r>
            <a:r>
              <a:rPr lang="pt-BR" sz="3800" dirty="0" err="1">
                <a:latin typeface="Arial" panose="020B0604020202020204" pitchFamily="34" charset="0"/>
                <a:ea typeface="Calibri" panose="020F0502020204030204" pitchFamily="34" charset="0"/>
                <a:cs typeface="Arial" panose="020B0604020202020204" pitchFamily="34" charset="0"/>
              </a:rPr>
              <a:t>uveal</a:t>
            </a:r>
            <a:r>
              <a:rPr lang="pt-BR" sz="3800" dirty="0">
                <a:latin typeface="Arial" panose="020B0604020202020204" pitchFamily="34" charset="0"/>
                <a:ea typeface="Calibri" panose="020F0502020204030204" pitchFamily="34" charset="0"/>
                <a:cs typeface="Arial" panose="020B0604020202020204" pitchFamily="34" charset="0"/>
              </a:rPr>
              <a:t> e glaucoma secundário. O paciente recebeu alta médica e devido ao diagnóstico de melanoma </a:t>
            </a:r>
            <a:r>
              <a:rPr lang="pt-BR" sz="3800" dirty="0" err="1">
                <a:latin typeface="Arial" panose="020B0604020202020204" pitchFamily="34" charset="0"/>
                <a:ea typeface="Calibri" panose="020F0502020204030204" pitchFamily="34" charset="0"/>
                <a:cs typeface="Arial" panose="020B0604020202020204" pitchFamily="34" charset="0"/>
              </a:rPr>
              <a:t>uveal</a:t>
            </a:r>
            <a:r>
              <a:rPr lang="pt-BR" sz="3800" dirty="0">
                <a:latin typeface="Arial" panose="020B0604020202020204" pitchFamily="34" charset="0"/>
                <a:ea typeface="Calibri" panose="020F0502020204030204" pitchFamily="34" charset="0"/>
                <a:cs typeface="Arial" panose="020B0604020202020204" pitchFamily="34" charset="0"/>
              </a:rPr>
              <a:t> foi solicitado o acompanhamento semestral/anual do olho direito.</a:t>
            </a:r>
            <a:endParaRPr lang="pt-BR" sz="3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1" name="Imagem 30">
            <a:extLst>
              <a:ext uri="{FF2B5EF4-FFF2-40B4-BE49-F238E27FC236}">
                <a16:creationId xmlns:a16="http://schemas.microsoft.com/office/drawing/2014/main" id="{C7B2096D-E552-45F9-A9D7-11EEA864690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66646" y="1063654"/>
            <a:ext cx="4146369" cy="218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860217"/>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12559</TotalTime>
  <Words>726</Words>
  <Application>Microsoft Office PowerPoint</Application>
  <PresentationFormat>Personalizar</PresentationFormat>
  <Paragraphs>24</Paragraphs>
  <Slides>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Arial</vt:lpstr>
      <vt:lpstr>Calibri</vt:lpstr>
      <vt:lpstr>Calibri Light</vt:lpstr>
      <vt:lpstr>Times New Roman</vt:lpstr>
      <vt:lpstr>Verdana</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Natália Leão</dc:creator>
  <cp:lastModifiedBy>Usuário</cp:lastModifiedBy>
  <cp:revision>50</cp:revision>
  <dcterms:created xsi:type="dcterms:W3CDTF">2022-08-29T23:50:32Z</dcterms:created>
  <dcterms:modified xsi:type="dcterms:W3CDTF">2024-01-30T14:52:46Z</dcterms:modified>
</cp:coreProperties>
</file>