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12192000"/>
  <p:notesSz cx="6858000" cy="9144000"/>
  <p:defaultTextStyle>
    <a:defPPr>
      <a:defRPr lang="pt-BR"/>
    </a:defPPr>
    <a:lvl1pPr marL="0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23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50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573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098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20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143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667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91" algn="l" defTabSz="12190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316" y="-396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1" y="3787432"/>
            <a:ext cx="5829300" cy="261337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6908802"/>
            <a:ext cx="4800600" cy="311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72050" y="488255"/>
            <a:ext cx="1543051" cy="1040271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42901" y="488255"/>
            <a:ext cx="4514851" cy="1040271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7834491"/>
            <a:ext cx="5829300" cy="2421467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5167499"/>
            <a:ext cx="5829300" cy="266699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5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2907" y="2844803"/>
            <a:ext cx="3028951" cy="80461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86156" y="2844803"/>
            <a:ext cx="3028951" cy="80461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1" y="2729090"/>
            <a:ext cx="3030141" cy="11373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1" y="3866444"/>
            <a:ext cx="3030141" cy="7024512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70" y="2729090"/>
            <a:ext cx="3031331" cy="113735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70" y="3866444"/>
            <a:ext cx="3031331" cy="7024512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2" y="485427"/>
            <a:ext cx="2256235" cy="20658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91" y="485431"/>
            <a:ext cx="3833812" cy="104055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2" y="2551291"/>
            <a:ext cx="2256235" cy="8339668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8534408"/>
            <a:ext cx="4114800" cy="1007535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1089377"/>
            <a:ext cx="4114800" cy="7315200"/>
          </a:xfrm>
        </p:spPr>
        <p:txBody>
          <a:bodyPr/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50" indent="0">
              <a:buNone/>
              <a:defRPr sz="3200"/>
            </a:lvl3pPr>
            <a:lvl4pPr marL="1828573" indent="0">
              <a:buNone/>
              <a:defRPr sz="2667"/>
            </a:lvl4pPr>
            <a:lvl5pPr marL="2438098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9541943"/>
            <a:ext cx="4114800" cy="1430865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50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844803"/>
            <a:ext cx="6172200" cy="804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11300187"/>
            <a:ext cx="1600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1" y="11300187"/>
            <a:ext cx="21717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11300187"/>
            <a:ext cx="1600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05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8" y="0"/>
            <a:ext cx="6857999" cy="87880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7598" y="907229"/>
            <a:ext cx="6693353" cy="73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Epiteliopatia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Pigmentar </a:t>
            </a:r>
            <a:r>
              <a:rPr lang="pt-BR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Placóide</a:t>
            </a:r>
            <a:r>
              <a:rPr lang="pt-BR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Multifocal Posterior Aguda </a:t>
            </a:r>
            <a:r>
              <a:rPr lang="pt-B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relato de caso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2364" y="1651418"/>
            <a:ext cx="6483072" cy="47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Letícia de Araújo Silva¹, Breno Pimentel Moraes Oliveira¹, Bruno Pereira Marques¹, Lucas Otávio Morais Lage ¹, Rafael Reis Pereira²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2120334"/>
            <a:ext cx="6858000" cy="7166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ED5B5F-9138-D8FF-0DB0-22D5FD755E39}"/>
              </a:ext>
            </a:extLst>
          </p:cNvPr>
          <p:cNvSpPr txBox="1"/>
          <p:nvPr/>
        </p:nvSpPr>
        <p:spPr>
          <a:xfrm>
            <a:off x="152096" y="2112072"/>
            <a:ext cx="6544355" cy="598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¹ Médicos Residentes do Hospital de Olhos Sul de Minas Gerais </a:t>
            </a:r>
          </a:p>
          <a:p>
            <a:pPr algn="just">
              <a:lnSpc>
                <a:spcPct val="107000"/>
              </a:lnSpc>
            </a:pPr>
            <a:r>
              <a:rPr lang="pt-BR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² Médico Preceptor do Programa de Residência Médica em Oftalmologia do Hospital de Olhos Sul de Minas Gerais</a:t>
            </a:r>
          </a:p>
        </p:txBody>
      </p:sp>
      <p:sp>
        <p:nvSpPr>
          <p:cNvPr id="14" name="INTRODUÇÃO">
            <a:extLst>
              <a:ext uri="{FF2B5EF4-FFF2-40B4-BE49-F238E27FC236}">
                <a16:creationId xmlns:a16="http://schemas.microsoft.com/office/drawing/2014/main" id="{292AFCF0-1CE6-A596-1B67-30FBEA39DF82}"/>
              </a:ext>
            </a:extLst>
          </p:cNvPr>
          <p:cNvSpPr txBox="1"/>
          <p:nvPr/>
        </p:nvSpPr>
        <p:spPr>
          <a:xfrm>
            <a:off x="147090" y="2747574"/>
            <a:ext cx="3236810" cy="191237"/>
          </a:xfrm>
          <a:prstGeom prst="rect">
            <a:avLst/>
          </a:prstGeom>
          <a:solidFill>
            <a:srgbClr val="FF6600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7" name="Aqui vai o texto ...">
            <a:extLst>
              <a:ext uri="{FF2B5EF4-FFF2-40B4-BE49-F238E27FC236}">
                <a16:creationId xmlns:a16="http://schemas.microsoft.com/office/drawing/2014/main" id="{0962CAB1-7FF2-5C16-2D5D-A1EC2E86DC61}"/>
              </a:ext>
            </a:extLst>
          </p:cNvPr>
          <p:cNvSpPr txBox="1"/>
          <p:nvPr/>
        </p:nvSpPr>
        <p:spPr>
          <a:xfrm>
            <a:off x="126084" y="3084824"/>
            <a:ext cx="3236811" cy="37644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000" tIns="54000" rIns="54000" bIns="54000" numCol="1" anchor="t">
            <a:noAutofit/>
          </a:bodyPr>
          <a:lstStyle>
            <a:lvl1pPr>
              <a:defRPr sz="6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LATO DE CASO">
            <a:extLst>
              <a:ext uri="{FF2B5EF4-FFF2-40B4-BE49-F238E27FC236}">
                <a16:creationId xmlns:a16="http://schemas.microsoft.com/office/drawing/2014/main" id="{11B4B7C2-1DFD-8A0B-4B0D-7E087C695681}"/>
              </a:ext>
            </a:extLst>
          </p:cNvPr>
          <p:cNvSpPr txBox="1"/>
          <p:nvPr/>
        </p:nvSpPr>
        <p:spPr>
          <a:xfrm>
            <a:off x="126084" y="6000831"/>
            <a:ext cx="3236811" cy="213033"/>
          </a:xfrm>
          <a:prstGeom prst="rect">
            <a:avLst/>
          </a:prstGeom>
          <a:solidFill>
            <a:srgbClr val="FF6600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endParaRPr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IGURAS, TABELAS E GRÁFICOS">
            <a:extLst>
              <a:ext uri="{FF2B5EF4-FFF2-40B4-BE49-F238E27FC236}">
                <a16:creationId xmlns:a16="http://schemas.microsoft.com/office/drawing/2014/main" id="{EF37B745-6062-1B9D-B684-AEC8F5360C76}"/>
              </a:ext>
            </a:extLst>
          </p:cNvPr>
          <p:cNvSpPr txBox="1"/>
          <p:nvPr/>
        </p:nvSpPr>
        <p:spPr>
          <a:xfrm>
            <a:off x="3633519" y="2743725"/>
            <a:ext cx="3094776" cy="201721"/>
          </a:xfrm>
          <a:prstGeom prst="rect">
            <a:avLst/>
          </a:prstGeom>
          <a:solidFill>
            <a:srgbClr val="FF6600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FIGURAS, TABELAS E GRÁFICOS</a:t>
            </a:r>
          </a:p>
        </p:txBody>
      </p:sp>
      <p:sp>
        <p:nvSpPr>
          <p:cNvPr id="52" name="RELATO DE CASO">
            <a:extLst>
              <a:ext uri="{FF2B5EF4-FFF2-40B4-BE49-F238E27FC236}">
                <a16:creationId xmlns:a16="http://schemas.microsoft.com/office/drawing/2014/main" id="{56BC352E-2863-C0DE-298C-206933538E67}"/>
              </a:ext>
            </a:extLst>
          </p:cNvPr>
          <p:cNvSpPr txBox="1"/>
          <p:nvPr/>
        </p:nvSpPr>
        <p:spPr>
          <a:xfrm>
            <a:off x="126083" y="6864927"/>
            <a:ext cx="3236811" cy="213033"/>
          </a:xfrm>
          <a:prstGeom prst="rect">
            <a:avLst/>
          </a:prstGeom>
          <a:solidFill>
            <a:srgbClr val="FF6600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 DE CASO</a:t>
            </a:r>
          </a:p>
        </p:txBody>
      </p:sp>
      <p:sp>
        <p:nvSpPr>
          <p:cNvPr id="53" name="Retângulo">
            <a:extLst>
              <a:ext uri="{FF2B5EF4-FFF2-40B4-BE49-F238E27FC236}">
                <a16:creationId xmlns:a16="http://schemas.microsoft.com/office/drawing/2014/main" id="{EA0CD6D5-F118-953D-B1FF-9708C7353819}"/>
              </a:ext>
            </a:extLst>
          </p:cNvPr>
          <p:cNvSpPr/>
          <p:nvPr/>
        </p:nvSpPr>
        <p:spPr>
          <a:xfrm>
            <a:off x="126084" y="6249056"/>
            <a:ext cx="3236811" cy="481148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4000" tIns="54000" rIns="54000" bIns="54000" numCol="1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Estudo do tipo relato de caso baseado em análise de prontuário e pesquisa bibliográfica.</a:t>
            </a:r>
            <a:endParaRPr lang="pt-BR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tângulo">
            <a:extLst>
              <a:ext uri="{FF2B5EF4-FFF2-40B4-BE49-F238E27FC236}">
                <a16:creationId xmlns:a16="http://schemas.microsoft.com/office/drawing/2014/main" id="{669DC3E9-6995-5E16-7543-99698226F6C4}"/>
              </a:ext>
            </a:extLst>
          </p:cNvPr>
          <p:cNvSpPr/>
          <p:nvPr/>
        </p:nvSpPr>
        <p:spPr>
          <a:xfrm>
            <a:off x="126082" y="7118762"/>
            <a:ext cx="3236811" cy="4947028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4000" tIns="54000" rIns="54000" bIns="54000" numCol="1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Homem, 19 anos, com queixa de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fotopsias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em OE iniciadas há duas semanas. Negou antecedentes sistêmicos ou familiares. Ao exame, apresentava acuidade visual corrigida em ambos os olhos de 20/20, BIO sem achados relevantes e PIO normal. A fundoscopia revelou placas branco-amareladas em equador AO e em polo posterior OE (Figura 1). Angiografia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fluoresceínica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apresentava lesões com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hiperfluorescência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inicial e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leakage</a:t>
            </a:r>
            <a:r>
              <a:rPr lang="pt-BR" sz="11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tardio (Figura 2). </a:t>
            </a:r>
            <a:r>
              <a:rPr lang="pt-BR" sz="11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Tomografia de coerência óptica (OCT) sem alterações em OD e com zona de </a:t>
            </a:r>
            <a:r>
              <a:rPr lang="pt-BR" sz="11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hiperreflectividade</a:t>
            </a:r>
            <a:r>
              <a:rPr lang="pt-BR" sz="11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em camadas externas retinianas e EPR em OE (Figura 3). 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Paciente veio para avaliação com hipótese diagnóstica prévia de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retinocoroidite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esclarecer, solicitado investigação laboratorial com provas inflamatórias e RX de tórax sem achados. Estava em uso de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Sulfametoxazol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trimetropim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(800/160mg 12 em 12 horas). Suspeitado de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coroidite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placoide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 diagnóstico presumido de EPPMPA. Foi suspenso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Bactrim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 e iniciado prednisona 60mg/dia e ciclosporina 400mg/dia (fez uso por 27 dias e posteriormente mudado por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azatioprina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250mg/dia por 5 meses</a:t>
            </a:r>
            <a:r>
              <a:rPr lang="pt-BR" sz="11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devido a custo e disponibilidade). No retorno de 6 meses, apresentava melhora da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fotopsia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 lesões </a:t>
            </a:r>
            <a:r>
              <a:rPr lang="pt-BR" sz="11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fundoscópicas</a:t>
            </a:r>
            <a:r>
              <a:rPr lang="pt-BR" sz="11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constritas e pigmentadas (Figura 4).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tângulo">
            <a:extLst>
              <a:ext uri="{FF2B5EF4-FFF2-40B4-BE49-F238E27FC236}">
                <a16:creationId xmlns:a16="http://schemas.microsoft.com/office/drawing/2014/main" id="{6A8F8D68-1668-179F-82E9-A5370FA67BE0}"/>
              </a:ext>
            </a:extLst>
          </p:cNvPr>
          <p:cNvSpPr/>
          <p:nvPr/>
        </p:nvSpPr>
        <p:spPr>
          <a:xfrm>
            <a:off x="147089" y="2957732"/>
            <a:ext cx="3236811" cy="2941202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4000" tIns="54000" rIns="54000" bIns="54000" numCol="1" anchor="t">
            <a:noAutofit/>
          </a:bodyPr>
          <a:lstStyle/>
          <a:p>
            <a:pPr algn="just"/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Epiteliopatia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Pigmentar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Placóide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Multifocal Posterior Aguda (EPPMPA) é uma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coriorretinopatia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inflamatória idiopática rara e autolimitada, caracterizada pelo aparecimento agudo de múltiplas lesões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placóides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branco-amareladas ao nível do epitélio pigmentar da retina (EPR) no polo posterior e em média periferia. A queixa mais comum é a visão turva com escotomas,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fotopsias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metamorfopsias, podendo cursar com sequelas visuais e acometimento do sistema nervoso central.  A recorrência é incomum e, na persistência por mais de 6 meses, o diagnóstico de coriorretinite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placóide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persistente deve ser considerado.</a:t>
            </a:r>
          </a:p>
          <a:p>
            <a:pPr algn="just"/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objetivo deste estudo é relatar e discutir os aspectos clínicos de um paciente com 6 meses de follow-up e diagnóstico presumido de EPPMPA.</a:t>
            </a:r>
          </a:p>
        </p:txBody>
      </p:sp>
      <p:sp>
        <p:nvSpPr>
          <p:cNvPr id="74" name="RELATO DE CASO">
            <a:extLst>
              <a:ext uri="{FF2B5EF4-FFF2-40B4-BE49-F238E27FC236}">
                <a16:creationId xmlns:a16="http://schemas.microsoft.com/office/drawing/2014/main" id="{05DFCE5A-175B-B5A3-B907-24F1554ACFAB}"/>
              </a:ext>
            </a:extLst>
          </p:cNvPr>
          <p:cNvSpPr txBox="1"/>
          <p:nvPr/>
        </p:nvSpPr>
        <p:spPr>
          <a:xfrm>
            <a:off x="3637144" y="8427563"/>
            <a:ext cx="3094775" cy="282196"/>
          </a:xfrm>
          <a:prstGeom prst="rect">
            <a:avLst/>
          </a:prstGeom>
          <a:solidFill>
            <a:srgbClr val="FF6600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tângulo">
            <a:extLst>
              <a:ext uri="{FF2B5EF4-FFF2-40B4-BE49-F238E27FC236}">
                <a16:creationId xmlns:a16="http://schemas.microsoft.com/office/drawing/2014/main" id="{2B94D912-D857-2397-0A7F-30953DB31812}"/>
              </a:ext>
            </a:extLst>
          </p:cNvPr>
          <p:cNvSpPr/>
          <p:nvPr/>
        </p:nvSpPr>
        <p:spPr>
          <a:xfrm>
            <a:off x="3637143" y="8681399"/>
            <a:ext cx="3094775" cy="1854958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4000" tIns="54000" rIns="54000" bIns="54000" numCol="1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EPPMPA é uma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coriorretinopatia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primária inflamatória idiopática rara que requer avaliação clínica completa e investigação para sinais de vasculite do sistema nervoso central. Há relatos que o tratamento com corticoides e agentes imunossupressores mostra-se benéfico na fase aguda e em casos de vasculite do SNC. Casos de evolução mais arrastada e lesões em periferia da retina fazem diagnóstico diferencial com Coriorretinite </a:t>
            </a:r>
            <a:r>
              <a:rPr lang="pt-BR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Placóide</a:t>
            </a:r>
            <a:r>
              <a:rPr lang="pt-BR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Persistente. </a:t>
            </a:r>
          </a:p>
        </p:txBody>
      </p:sp>
      <p:sp>
        <p:nvSpPr>
          <p:cNvPr id="76" name="RELATO DE CASO">
            <a:extLst>
              <a:ext uri="{FF2B5EF4-FFF2-40B4-BE49-F238E27FC236}">
                <a16:creationId xmlns:a16="http://schemas.microsoft.com/office/drawing/2014/main" id="{14A3FF21-DFCA-83C9-71AA-7F41349F8780}"/>
              </a:ext>
            </a:extLst>
          </p:cNvPr>
          <p:cNvSpPr txBox="1"/>
          <p:nvPr/>
        </p:nvSpPr>
        <p:spPr>
          <a:xfrm>
            <a:off x="3632320" y="10603545"/>
            <a:ext cx="3094775" cy="227188"/>
          </a:xfrm>
          <a:prstGeom prst="rect">
            <a:avLst/>
          </a:prstGeom>
          <a:solidFill>
            <a:srgbClr val="FF6600"/>
          </a:solidFill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000" tIns="15610" rIns="15610" bIns="15610" numCol="1" anchor="ctr">
            <a:noAutofit/>
          </a:bodyPr>
          <a:lstStyle>
            <a:lvl1pPr>
              <a:defRPr sz="700" b="1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tângulo">
            <a:extLst>
              <a:ext uri="{FF2B5EF4-FFF2-40B4-BE49-F238E27FC236}">
                <a16:creationId xmlns:a16="http://schemas.microsoft.com/office/drawing/2014/main" id="{17EDF6E7-26BD-1C87-D51B-3A759A69075B}"/>
              </a:ext>
            </a:extLst>
          </p:cNvPr>
          <p:cNvSpPr/>
          <p:nvPr/>
        </p:nvSpPr>
        <p:spPr>
          <a:xfrm>
            <a:off x="3632319" y="10857382"/>
            <a:ext cx="3094775" cy="1215282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4000" tIns="54000" rIns="54000" bIns="54000" numCol="1" anchor="t">
            <a:noAutofit/>
          </a:bodyPr>
          <a:lstStyle/>
          <a:p>
            <a:pPr algn="just"/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Gass JD. </a:t>
            </a:r>
            <a:r>
              <a:rPr lang="pt-BR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Acute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posterior multifocal </a:t>
            </a:r>
            <a:r>
              <a:rPr lang="pt-BR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placoid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pigment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epitheliopathy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Arch </a:t>
            </a:r>
            <a:r>
              <a:rPr lang="pt-BR" sz="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Ophthalmol</a:t>
            </a:r>
            <a:r>
              <a:rPr lang="pt-BR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1968;80(2):177-85.</a:t>
            </a:r>
            <a:endParaRPr lang="pt-BR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Abu-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Yaghi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NE, 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Hartono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SP, 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Hodge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DO, 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Pulido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JS, Bakri SJ. Síndromes de pontos brancos: um estudo de 20 anos de incidência, características clínicas e resultados. </a:t>
            </a:r>
            <a:r>
              <a:rPr lang="pt-BR" sz="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Ocul</a:t>
            </a:r>
            <a:r>
              <a:rPr lang="pt-BR" sz="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Immunol</a:t>
            </a:r>
            <a:r>
              <a:rPr lang="pt-BR" sz="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Inflamm</a:t>
            </a:r>
            <a:r>
              <a:rPr lang="pt-BR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dezembro de 2011;19(6):426-430.</a:t>
            </a:r>
          </a:p>
          <a:p>
            <a:pPr algn="just"/>
            <a:r>
              <a:rPr lang="pt-BR" sz="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pt-BR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DJ. 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Epiteliopatia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Pigmentar </a:t>
            </a:r>
            <a:r>
              <a:rPr lang="pt-BR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Placóide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Multifocal Posterior Aguda. In: Yu HG, ed. </a:t>
            </a:r>
            <a:r>
              <a:rPr lang="pt-BR" sz="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Distúrbios Oculares Inflamatórios e Infecciosos</a:t>
            </a:r>
            <a:r>
              <a:rPr lang="pt-BR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. Singapura: Springer; 2020:1-7.</a:t>
            </a:r>
          </a:p>
        </p:txBody>
      </p:sp>
      <p:sp>
        <p:nvSpPr>
          <p:cNvPr id="2" name="Retângulo">
            <a:extLst>
              <a:ext uri="{FF2B5EF4-FFF2-40B4-BE49-F238E27FC236}">
                <a16:creationId xmlns:a16="http://schemas.microsoft.com/office/drawing/2014/main" id="{E5B8A00B-E2B7-694E-47D4-D65D533F179E}"/>
              </a:ext>
            </a:extLst>
          </p:cNvPr>
          <p:cNvSpPr/>
          <p:nvPr/>
        </p:nvSpPr>
        <p:spPr>
          <a:xfrm>
            <a:off x="3632318" y="2966122"/>
            <a:ext cx="3094775" cy="5370073"/>
          </a:xfrm>
          <a:prstGeom prst="rect">
            <a:avLst/>
          </a:prstGeom>
          <a:solidFill>
            <a:srgbClr val="FFFFFF"/>
          </a:solidFill>
          <a:ln w="3175" cap="flat">
            <a:solidFill>
              <a:srgbClr val="D9D9D9"/>
            </a:solidFill>
            <a:prstDash val="solid"/>
            <a:round/>
          </a:ln>
          <a:effectLst/>
        </p:spPr>
        <p:txBody>
          <a:bodyPr wrap="square" lIns="54000" tIns="54000" rIns="54000" bIns="54000" numCol="1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Desenho de uma flor&#10;&#10;Descrição gerada automaticamente com confiança baixa">
            <a:extLst>
              <a:ext uri="{FF2B5EF4-FFF2-40B4-BE49-F238E27FC236}">
                <a16:creationId xmlns:a16="http://schemas.microsoft.com/office/drawing/2014/main" id="{2C06AF04-17B5-8348-6CDA-662E6DEDB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83" y="6951741"/>
            <a:ext cx="1037228" cy="1043890"/>
          </a:xfrm>
          <a:prstGeom prst="rect">
            <a:avLst/>
          </a:prstGeom>
        </p:spPr>
      </p:pic>
      <p:pic>
        <p:nvPicPr>
          <p:cNvPr id="8" name="Imagem 7" descr="Desenho de uma flor&#10;&#10;Descrição gerada automaticamente com confiança baixa">
            <a:extLst>
              <a:ext uri="{FF2B5EF4-FFF2-40B4-BE49-F238E27FC236}">
                <a16:creationId xmlns:a16="http://schemas.microsoft.com/office/drawing/2014/main" id="{E83F8651-3679-92AD-DB0B-7E0BC2073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74" y="6980616"/>
            <a:ext cx="1103264" cy="1035407"/>
          </a:xfrm>
          <a:prstGeom prst="rect">
            <a:avLst/>
          </a:prstGeom>
        </p:spPr>
      </p:pic>
      <p:pic>
        <p:nvPicPr>
          <p:cNvPr id="13" name="Imagem 12" descr="Desenho de uma flor&#10;&#10;Descrição gerada automaticamente com confiança baixa">
            <a:extLst>
              <a:ext uri="{FF2B5EF4-FFF2-40B4-BE49-F238E27FC236}">
                <a16:creationId xmlns:a16="http://schemas.microsoft.com/office/drawing/2014/main" id="{EB6549D8-2D48-B309-E891-CCD9A298B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04" y="2999656"/>
            <a:ext cx="1037226" cy="1020399"/>
          </a:xfrm>
          <a:prstGeom prst="rect">
            <a:avLst/>
          </a:prstGeom>
        </p:spPr>
      </p:pic>
      <p:pic>
        <p:nvPicPr>
          <p:cNvPr id="16" name="Imagem 15" descr="Uma imagem contendo animal, mão, segurando, flor&#10;&#10;Descrição gerada automaticamente">
            <a:extLst>
              <a:ext uri="{FF2B5EF4-FFF2-40B4-BE49-F238E27FC236}">
                <a16:creationId xmlns:a16="http://schemas.microsoft.com/office/drawing/2014/main" id="{1BC4306F-64BE-955E-85DB-8CC8214D8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52" y="3000598"/>
            <a:ext cx="1037227" cy="102039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EEA9E2-27A8-4C63-BCCD-6651E83E5034}"/>
              </a:ext>
            </a:extLst>
          </p:cNvPr>
          <p:cNvSpPr txBox="1"/>
          <p:nvPr/>
        </p:nvSpPr>
        <p:spPr>
          <a:xfrm>
            <a:off x="3680230" y="4002490"/>
            <a:ext cx="310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dirty="0">
                <a:solidFill>
                  <a:srgbClr val="38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</a:t>
            </a:r>
            <a:r>
              <a:rPr lang="pt-BR" sz="900" b="1" dirty="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</a:t>
            </a:r>
            <a:r>
              <a:rPr lang="pt-BR" sz="900" dirty="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b="0" i="0" dirty="0" err="1">
                <a:solidFill>
                  <a:srgbClr val="38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pt-BR" sz="9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inicial de AO com placas branco-amareladas.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D800AA3-332E-6A89-6029-7EDF5D7E91C0}"/>
              </a:ext>
            </a:extLst>
          </p:cNvPr>
          <p:cNvSpPr txBox="1"/>
          <p:nvPr/>
        </p:nvSpPr>
        <p:spPr>
          <a:xfrm>
            <a:off x="3745933" y="7994836"/>
            <a:ext cx="290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 4: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Retinografia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AO após tratamento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algumas lesões constritas e pigmentadas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42DEA7F8-AA77-13DA-29EA-8FF331690F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8501" r="88849" b="61199"/>
          <a:stretch/>
        </p:blipFill>
        <p:spPr>
          <a:xfrm>
            <a:off x="3656194" y="4384227"/>
            <a:ext cx="1347795" cy="9201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193B26D-9204-890F-65FD-62496D9392C4}"/>
              </a:ext>
            </a:extLst>
          </p:cNvPr>
          <p:cNvSpPr txBox="1"/>
          <p:nvPr/>
        </p:nvSpPr>
        <p:spPr>
          <a:xfrm>
            <a:off x="3797423" y="5294620"/>
            <a:ext cx="284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dirty="0">
                <a:solidFill>
                  <a:srgbClr val="38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</a:t>
            </a:r>
            <a:r>
              <a:rPr lang="pt-BR" sz="900" b="1" dirty="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2:</a:t>
            </a:r>
            <a:r>
              <a:rPr lang="pt-BR" sz="900" dirty="0">
                <a:solidFill>
                  <a:srgbClr val="38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9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ngiografia </a:t>
            </a:r>
            <a:r>
              <a:rPr lang="pt-BR" sz="9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fluoresceínica</a:t>
            </a:r>
            <a:r>
              <a:rPr lang="pt-BR" sz="9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OE com lesões de </a:t>
            </a:r>
            <a:r>
              <a:rPr lang="pt-BR" sz="9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hipofluorescência</a:t>
            </a:r>
            <a:r>
              <a:rPr lang="pt-BR" sz="9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inicial (A) e </a:t>
            </a:r>
            <a:r>
              <a:rPr lang="pt-BR" sz="900" kern="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leakage</a:t>
            </a:r>
            <a:r>
              <a:rPr lang="pt-BR" sz="9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9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tardio</a:t>
            </a:r>
            <a:r>
              <a:rPr lang="pt-BR" sz="900" b="0" i="0" dirty="0">
                <a:solidFill>
                  <a:srgbClr val="38383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(B)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m 2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FA80423-5717-0590-5E68-03B3A654CE0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9863" r="60500" b="50000"/>
          <a:stretch/>
        </p:blipFill>
        <p:spPr>
          <a:xfrm>
            <a:off x="5253185" y="4378067"/>
            <a:ext cx="1355500" cy="92011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0EB55C-9086-D132-EFA5-DD993A389F06}"/>
              </a:ext>
            </a:extLst>
          </p:cNvPr>
          <p:cNvSpPr txBox="1"/>
          <p:nvPr/>
        </p:nvSpPr>
        <p:spPr>
          <a:xfrm>
            <a:off x="3745933" y="4405868"/>
            <a:ext cx="2519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B0F77E5-E57C-D1C1-4181-B4F2282222E6}"/>
              </a:ext>
            </a:extLst>
          </p:cNvPr>
          <p:cNvSpPr txBox="1"/>
          <p:nvPr/>
        </p:nvSpPr>
        <p:spPr>
          <a:xfrm>
            <a:off x="5273412" y="4405868"/>
            <a:ext cx="247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C7B021-B561-ABF9-0737-BEFA9B53707A}"/>
              </a:ext>
            </a:extLst>
          </p:cNvPr>
          <p:cNvSpPr txBox="1"/>
          <p:nvPr/>
        </p:nvSpPr>
        <p:spPr>
          <a:xfrm>
            <a:off x="3716051" y="6558574"/>
            <a:ext cx="292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 3: </a:t>
            </a:r>
            <a:r>
              <a:rPr lang="pt-BR" sz="9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OCT com zona de </a:t>
            </a:r>
            <a:r>
              <a:rPr lang="pt-BR" sz="9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hiperreflectividade</a:t>
            </a:r>
            <a:r>
              <a:rPr lang="pt-BR" sz="9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em camadas externas retinianas e EPR em OE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817ECD8-7EEF-A8BC-A5C7-C1A2BFB036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4" t="-4127" b="4127"/>
          <a:stretch/>
        </p:blipFill>
        <p:spPr>
          <a:xfrm>
            <a:off x="5147263" y="5657882"/>
            <a:ext cx="1241533" cy="953515"/>
          </a:xfrm>
          <a:prstGeom prst="rect">
            <a:avLst/>
          </a:prstGeom>
        </p:spPr>
      </p:pic>
      <p:pic>
        <p:nvPicPr>
          <p:cNvPr id="21" name="Imagem 20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59D0BE6-4015-D748-7A30-E32FF0039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71" y="5664034"/>
            <a:ext cx="839269" cy="9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647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Ubs Monte Castelo</cp:lastModifiedBy>
  <cp:revision>24</cp:revision>
  <dcterms:created xsi:type="dcterms:W3CDTF">2024-01-09T13:58:08Z</dcterms:created>
  <dcterms:modified xsi:type="dcterms:W3CDTF">2024-01-31T22:06:12Z</dcterms:modified>
</cp:coreProperties>
</file>