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424" y="5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ago Meister" userId="46ec7d737f8eeef8" providerId="LiveId" clId="{4BD8CEBC-5FE6-4BF4-94D3-879AA37A45AC}"/>
    <pc:docChg chg="undo custSel modSld">
      <pc:chgData name="Thiago Meister" userId="46ec7d737f8eeef8" providerId="LiveId" clId="{4BD8CEBC-5FE6-4BF4-94D3-879AA37A45AC}" dt="2024-02-01T00:18:12.480" v="13" actId="20577"/>
      <pc:docMkLst>
        <pc:docMk/>
      </pc:docMkLst>
      <pc:sldChg chg="delSp modSp mod">
        <pc:chgData name="Thiago Meister" userId="46ec7d737f8eeef8" providerId="LiveId" clId="{4BD8CEBC-5FE6-4BF4-94D3-879AA37A45AC}" dt="2024-02-01T00:18:12.480" v="13" actId="20577"/>
        <pc:sldMkLst>
          <pc:docMk/>
          <pc:sldMk cId="734094553" sldId="256"/>
        </pc:sldMkLst>
        <pc:spChg chg="mod">
          <ac:chgData name="Thiago Meister" userId="46ec7d737f8eeef8" providerId="LiveId" clId="{4BD8CEBC-5FE6-4BF4-94D3-879AA37A45AC}" dt="2024-02-01T00:16:24.546" v="1" actId="20577"/>
          <ac:spMkLst>
            <pc:docMk/>
            <pc:sldMk cId="734094553" sldId="256"/>
            <ac:spMk id="10" creationId="{00000000-0000-0000-0000-000000000000}"/>
          </ac:spMkLst>
        </pc:spChg>
        <pc:spChg chg="mod">
          <ac:chgData name="Thiago Meister" userId="46ec7d737f8eeef8" providerId="LiveId" clId="{4BD8CEBC-5FE6-4BF4-94D3-879AA37A45AC}" dt="2024-02-01T00:18:12.480" v="13" actId="20577"/>
          <ac:spMkLst>
            <pc:docMk/>
            <pc:sldMk cId="734094553" sldId="256"/>
            <ac:spMk id="46" creationId="{EE750687-85B0-B961-12C8-2E05477CEE94}"/>
          </ac:spMkLst>
        </pc:spChg>
        <pc:spChg chg="mod">
          <ac:chgData name="Thiago Meister" userId="46ec7d737f8eeef8" providerId="LiveId" clId="{4BD8CEBC-5FE6-4BF4-94D3-879AA37A45AC}" dt="2024-02-01T00:17:50.017" v="3" actId="20577"/>
          <ac:spMkLst>
            <pc:docMk/>
            <pc:sldMk cId="734094553" sldId="256"/>
            <ac:spMk id="50" creationId="{E72F6566-9D52-30A9-86EF-1462453A9CE2}"/>
          </ac:spMkLst>
        </pc:spChg>
        <pc:spChg chg="del">
          <ac:chgData name="Thiago Meister" userId="46ec7d737f8eeef8" providerId="LiveId" clId="{4BD8CEBC-5FE6-4BF4-94D3-879AA37A45AC}" dt="2024-02-01T00:13:11.639" v="0" actId="478"/>
          <ac:spMkLst>
            <pc:docMk/>
            <pc:sldMk cId="734094553" sldId="256"/>
            <ac:spMk id="54" creationId="{E76ED166-BE8B-9901-643B-864F64F79E5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qui vai o texto ...">
            <a:extLst>
              <a:ext uri="{FF2B5EF4-FFF2-40B4-BE49-F238E27FC236}">
                <a16:creationId xmlns:a16="http://schemas.microsoft.com/office/drawing/2014/main" id="{B0C5D1AC-E30C-F8F6-F433-F3A00A65A050}"/>
              </a:ext>
            </a:extLst>
          </p:cNvPr>
          <p:cNvSpPr txBox="1"/>
          <p:nvPr/>
        </p:nvSpPr>
        <p:spPr>
          <a:xfrm>
            <a:off x="144000" y="2176784"/>
            <a:ext cx="2376001" cy="216345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just"/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doença de Vogt-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Koyanagi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-Harada (VKH) é uma doença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multissistêmica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autoimune e inflamatória em que há uma agressão à tecidos com melanócitos. Mais frequente em mulheres (2:1) e pacientes de 20 a 50 anos, pode apresentar uma inflamação intraocular granulomatosa bilateral associada a descolamento de retina (DR) seroso e uveíte. A angiografia com fluoresceína (AGF) pode exibir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hiperfluorescência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coroidal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extravasamento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peripapilar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pin points. A tomografia de coerência óptica (OCT) pode evidenciar DR exsudativo, espessamento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coroidal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 afinamento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coroidal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fase crônica. A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pulsoterapia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associada a imunomoduladores são os pilares terapêuticos. O prognóstico visual pode ser favorável se diagnóstico e tratamento precoces.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3479" y="659106"/>
            <a:ext cx="50200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6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Alterações retinianas e prognóstico da Doença de Vogt-</a:t>
            </a:r>
            <a:r>
              <a:rPr lang="pt-BR" sz="16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Koyanagi</a:t>
            </a:r>
            <a:r>
              <a:rPr lang="pt-BR" sz="16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-Harada: um relato de caso</a:t>
            </a:r>
            <a:endParaRPr lang="en-US" sz="16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9483" y="1259632"/>
            <a:ext cx="4948013" cy="654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05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Thiago Meister, Amanda </a:t>
            </a:r>
            <a:r>
              <a:rPr lang="pt-BR" altLang="pt-BR" sz="105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Granero</a:t>
            </a:r>
            <a:r>
              <a:rPr lang="pt-BR" altLang="pt-BR" sz="105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de Castro, João Leal Teixeira, Helena </a:t>
            </a:r>
            <a:r>
              <a:rPr lang="pt-BR" altLang="pt-BR" sz="105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Gschwendtner</a:t>
            </a:r>
            <a:r>
              <a:rPr lang="pt-BR" altLang="pt-BR" sz="105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Carolina Rebello </a:t>
            </a:r>
            <a:r>
              <a:rPr lang="pt-BR" altLang="pt-BR" sz="105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Hilgert</a:t>
            </a:r>
            <a:r>
              <a:rPr lang="pt-BR" altLang="pt-BR" sz="105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Carlos Augusto Moreira Neto</a:t>
            </a:r>
          </a:p>
          <a:p>
            <a:pPr algn="ctr"/>
            <a:endParaRPr lang="pt-BR" altLang="pt-BR" sz="500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pt-BR" sz="105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de Olhos do Paraná</a:t>
            </a:r>
            <a:endParaRPr lang="en-US" altLang="pt-BR" sz="10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18240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6745F510-64C3-8962-1871-44B1362AC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345" y="2039840"/>
            <a:ext cx="1301803" cy="452431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356A187F-79CD-7033-C755-12836DF02D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4345" y="2549999"/>
            <a:ext cx="1297541" cy="452432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C0A352DB-FF92-D390-B258-959E0D9221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9884" y="2034551"/>
            <a:ext cx="963534" cy="926407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A30DC0D-73CF-8A08-D6D3-E11AEC7B0BD9}"/>
              </a:ext>
            </a:extLst>
          </p:cNvPr>
          <p:cNvSpPr txBox="1"/>
          <p:nvPr/>
        </p:nvSpPr>
        <p:spPr>
          <a:xfrm>
            <a:off x="2582961" y="2961588"/>
            <a:ext cx="1398607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Figura 1 - Angiofluoresceínografia</a:t>
            </a:r>
            <a:endParaRPr lang="pt-BR" sz="5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D41518D-DE33-82E0-804B-4BA5C15AD6DD}"/>
              </a:ext>
            </a:extLst>
          </p:cNvPr>
          <p:cNvSpPr txBox="1"/>
          <p:nvPr/>
        </p:nvSpPr>
        <p:spPr>
          <a:xfrm>
            <a:off x="3982085" y="2961587"/>
            <a:ext cx="1181953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500" dirty="0">
                <a:latin typeface="Arial" panose="020B0604020202020204" pitchFamily="34" charset="0"/>
                <a:cs typeface="Arial" panose="020B0604020202020204" pitchFamily="34" charset="0"/>
              </a:rPr>
              <a:t>Figura 2 - OCT de OE - DR seroso</a:t>
            </a:r>
            <a:endParaRPr lang="pt-BR" sz="500" dirty="0"/>
          </a:p>
        </p:txBody>
      </p:sp>
      <p:sp>
        <p:nvSpPr>
          <p:cNvPr id="37" name="INTRODUÇÃO">
            <a:extLst>
              <a:ext uri="{FF2B5EF4-FFF2-40B4-BE49-F238E27FC236}">
                <a16:creationId xmlns:a16="http://schemas.microsoft.com/office/drawing/2014/main" id="{BF257EB0-5C8E-6BD4-F366-AD58A3BC8632}"/>
              </a:ext>
            </a:extLst>
          </p:cNvPr>
          <p:cNvSpPr txBox="1"/>
          <p:nvPr/>
        </p:nvSpPr>
        <p:spPr>
          <a:xfrm>
            <a:off x="215877" y="1979712"/>
            <a:ext cx="2232246" cy="152933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ctr"/>
            <a:r>
              <a:rPr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40" name="Aqui vai o texto ...">
            <a:extLst>
              <a:ext uri="{FF2B5EF4-FFF2-40B4-BE49-F238E27FC236}">
                <a16:creationId xmlns:a16="http://schemas.microsoft.com/office/drawing/2014/main" id="{B37833F9-3998-FF29-3662-EC823C0E36DC}"/>
              </a:ext>
            </a:extLst>
          </p:cNvPr>
          <p:cNvSpPr txBox="1"/>
          <p:nvPr/>
        </p:nvSpPr>
        <p:spPr>
          <a:xfrm>
            <a:off x="143999" y="5119093"/>
            <a:ext cx="2376001" cy="25378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just"/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 de caso</a:t>
            </a:r>
          </a:p>
        </p:txBody>
      </p:sp>
      <p:sp>
        <p:nvSpPr>
          <p:cNvPr id="41" name="INTRODUÇÃO">
            <a:extLst>
              <a:ext uri="{FF2B5EF4-FFF2-40B4-BE49-F238E27FC236}">
                <a16:creationId xmlns:a16="http://schemas.microsoft.com/office/drawing/2014/main" id="{1DF9454F-AA2F-3F45-3A73-CF3C616AE5F8}"/>
              </a:ext>
            </a:extLst>
          </p:cNvPr>
          <p:cNvSpPr txBox="1"/>
          <p:nvPr/>
        </p:nvSpPr>
        <p:spPr>
          <a:xfrm>
            <a:off x="215876" y="4985111"/>
            <a:ext cx="2232246" cy="152933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ctr"/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Aqui vai o texto ...">
            <a:extLst>
              <a:ext uri="{FF2B5EF4-FFF2-40B4-BE49-F238E27FC236}">
                <a16:creationId xmlns:a16="http://schemas.microsoft.com/office/drawing/2014/main" id="{DA5A4E51-518B-4419-1ECD-44A2601FD999}"/>
              </a:ext>
            </a:extLst>
          </p:cNvPr>
          <p:cNvSpPr txBox="1"/>
          <p:nvPr/>
        </p:nvSpPr>
        <p:spPr>
          <a:xfrm>
            <a:off x="139567" y="5574088"/>
            <a:ext cx="2376001" cy="25378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just"/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Feminina, 33 anos, queixa de turvação visual em ambos os olhos com uma semana de evolução associado a prurido e hiperemia conjuntival. Ao exame oftalmológico, acuidade visual (AV) de 20/50 em OD e 20/30 em olho esquerdo (OE). À biomicroscopia conjuntiva clara, córnea transparente e reação de câmara anterior importante. Mapeamento de retina em AO evidenciou múltiplas lesões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hipopigmentadas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 média periferia, especialmente em região de arcadas temporais, compatíveis com DR seroso. </a:t>
            </a:r>
          </a:p>
        </p:txBody>
      </p:sp>
      <p:sp>
        <p:nvSpPr>
          <p:cNvPr id="43" name="INTRODUÇÃO">
            <a:extLst>
              <a:ext uri="{FF2B5EF4-FFF2-40B4-BE49-F238E27FC236}">
                <a16:creationId xmlns:a16="http://schemas.microsoft.com/office/drawing/2014/main" id="{45591194-BC09-5CA2-A61D-A638B69AD457}"/>
              </a:ext>
            </a:extLst>
          </p:cNvPr>
          <p:cNvSpPr txBox="1"/>
          <p:nvPr/>
        </p:nvSpPr>
        <p:spPr>
          <a:xfrm>
            <a:off x="211445" y="5400018"/>
            <a:ext cx="2232246" cy="152933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ctr"/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Aqui vai o texto ...">
            <a:extLst>
              <a:ext uri="{FF2B5EF4-FFF2-40B4-BE49-F238E27FC236}">
                <a16:creationId xmlns:a16="http://schemas.microsoft.com/office/drawing/2014/main" id="{68B64DE2-A738-9F3D-0C0C-F64226A4F3CE}"/>
              </a:ext>
            </a:extLst>
          </p:cNvPr>
          <p:cNvSpPr txBox="1"/>
          <p:nvPr/>
        </p:nvSpPr>
        <p:spPr>
          <a:xfrm>
            <a:off x="139568" y="7721415"/>
            <a:ext cx="2376001" cy="25378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just"/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Solicitada AGF e OCT que evidenciaram líquido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subrretiniano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OCT e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hiperfluorescência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coroidal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difusa, compatíveis com o diagnóstico de Vogt-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Koyanagi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-Harada. Paciente foi submetida à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pulsoterapia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corticoide via oral e evolução para visão de 20/25 sem correção após 4 meses.</a:t>
            </a:r>
          </a:p>
        </p:txBody>
      </p:sp>
      <p:sp>
        <p:nvSpPr>
          <p:cNvPr id="45" name="INTRODUÇÃO">
            <a:extLst>
              <a:ext uri="{FF2B5EF4-FFF2-40B4-BE49-F238E27FC236}">
                <a16:creationId xmlns:a16="http://schemas.microsoft.com/office/drawing/2014/main" id="{F8FC8B22-4B43-7BB0-B07C-1105D4DD75FF}"/>
              </a:ext>
            </a:extLst>
          </p:cNvPr>
          <p:cNvSpPr txBox="1"/>
          <p:nvPr/>
        </p:nvSpPr>
        <p:spPr>
          <a:xfrm>
            <a:off x="211445" y="7496474"/>
            <a:ext cx="2232246" cy="152933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ctr"/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INTRODUÇÃO">
            <a:extLst>
              <a:ext uri="{FF2B5EF4-FFF2-40B4-BE49-F238E27FC236}">
                <a16:creationId xmlns:a16="http://schemas.microsoft.com/office/drawing/2014/main" id="{EE750687-85B0-B961-12C8-2E05477CEE94}"/>
              </a:ext>
            </a:extLst>
          </p:cNvPr>
          <p:cNvSpPr txBox="1"/>
          <p:nvPr/>
        </p:nvSpPr>
        <p:spPr>
          <a:xfrm>
            <a:off x="2695376" y="3148167"/>
            <a:ext cx="2232246" cy="152933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ctr"/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Aqui vai o texto ...">
            <a:extLst>
              <a:ext uri="{FF2B5EF4-FFF2-40B4-BE49-F238E27FC236}">
                <a16:creationId xmlns:a16="http://schemas.microsoft.com/office/drawing/2014/main" id="{E72F6566-9D52-30A9-86EF-1462453A9CE2}"/>
              </a:ext>
            </a:extLst>
          </p:cNvPr>
          <p:cNvSpPr txBox="1"/>
          <p:nvPr/>
        </p:nvSpPr>
        <p:spPr>
          <a:xfrm>
            <a:off x="2633553" y="3367821"/>
            <a:ext cx="2376001" cy="321709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just"/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diagnóstico da doença de VKH envolve critérios clínicos, e exames de imagem podem evidenciar complicações. Ao OCT, pode-se observar acúmulo de fluido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intrarretiniano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septos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subrretinianos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Na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autoflourescencia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fase aguda, foi observada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hiperautofluorescência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difusa de polo posterior na topografia do DR seroso. A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corticoterapia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inicial em altas doses via oral (ou endovenosa, em casos graves) está associada à redução na perda pigmentar, atrofia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peripapilar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frequência de episódios. Agentes biológicos e imunomoduladores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auximiliam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controle de progressão e casos refratários. Complicações como o DR seroso, catarata secundária à uveíte, neovascularização e fibrose </a:t>
            </a:r>
            <a:r>
              <a:rPr lang="pt-BR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sub-retiniana</a:t>
            </a:r>
            <a:r>
              <a:rPr lang="pt-BR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chamam atenção para um manejo precoce e os exames e tratamentos disponíveis conferem grande relevância para a difusão de casos como o relatado, especialmente com um bom prognóstico descrito após conduta assertiva.</a:t>
            </a:r>
          </a:p>
        </p:txBody>
      </p:sp>
      <p:sp>
        <p:nvSpPr>
          <p:cNvPr id="51" name="Aqui vai o texto ...">
            <a:extLst>
              <a:ext uri="{FF2B5EF4-FFF2-40B4-BE49-F238E27FC236}">
                <a16:creationId xmlns:a16="http://schemas.microsoft.com/office/drawing/2014/main" id="{5E64B3DD-511D-D164-899E-92D3D4E6C8CB}"/>
              </a:ext>
            </a:extLst>
          </p:cNvPr>
          <p:cNvSpPr txBox="1"/>
          <p:nvPr/>
        </p:nvSpPr>
        <p:spPr>
          <a:xfrm>
            <a:off x="2624967" y="6830075"/>
            <a:ext cx="2376001" cy="207192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54000" rIns="54000" bIns="54000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just"/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O'Keefe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GA, Rao NA. Vogt-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Koyanagi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-Harada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Ophthalmol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2017 Jan-Feb;62(1):1-25.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10.1016/j.survophthal.2016.05.002.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Epub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 May 27. PMID: 27241814.</a:t>
            </a:r>
          </a:p>
          <a:p>
            <a:pPr algn="just"/>
            <a:endParaRPr lang="pt-B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Zhong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Z, et al. A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inferiority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therapeutic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immunosuppressants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versus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biologics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Vogt-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Koyanagi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-Harada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Nat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2023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24;14(1):3768.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10.1038/s41467-023-39483-5. PMID: 37355662; PMCID: PMC10290648.</a:t>
            </a:r>
          </a:p>
          <a:p>
            <a:pPr algn="just"/>
            <a:endParaRPr lang="pt-B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Alaql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MK,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Akinfe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AA,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AlNour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MK.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Vogt-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Koyanagi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-Harada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Cureus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2020 Jul 11;12(7):e9125. </a:t>
            </a:r>
            <a:r>
              <a:rPr lang="pt-BR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pt-BR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10.7759/cureus.9125. PMID: 32789066; PMCID: PMC7417122.</a:t>
            </a:r>
          </a:p>
        </p:txBody>
      </p:sp>
      <p:sp>
        <p:nvSpPr>
          <p:cNvPr id="52" name="INTRODUÇÃO">
            <a:extLst>
              <a:ext uri="{FF2B5EF4-FFF2-40B4-BE49-F238E27FC236}">
                <a16:creationId xmlns:a16="http://schemas.microsoft.com/office/drawing/2014/main" id="{CBFA9115-0DF4-DECD-8D21-D1FABCF3D556}"/>
              </a:ext>
            </a:extLst>
          </p:cNvPr>
          <p:cNvSpPr txBox="1"/>
          <p:nvPr/>
        </p:nvSpPr>
        <p:spPr>
          <a:xfrm>
            <a:off x="2695376" y="6641295"/>
            <a:ext cx="2232246" cy="152933"/>
          </a:xfrm>
          <a:prstGeom prst="rect">
            <a:avLst/>
          </a:prstGeom>
          <a:solidFill>
            <a:srgbClr val="243A76"/>
          </a:solidFill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000" tIns="15610" rIns="15610" bIns="15610" numCol="1" anchor="ctr">
            <a:noAutofit/>
          </a:bodyPr>
          <a:lstStyle>
            <a:lvl1pPr>
              <a:defRPr sz="700"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ctr"/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573</Words>
  <Application>Microsoft Office PowerPoint</Application>
  <PresentationFormat>Apresentação na tela (16:9)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Thiago Meister</cp:lastModifiedBy>
  <cp:revision>14</cp:revision>
  <dcterms:created xsi:type="dcterms:W3CDTF">2024-01-09T13:58:08Z</dcterms:created>
  <dcterms:modified xsi:type="dcterms:W3CDTF">2024-02-01T00:18:22Z</dcterms:modified>
</cp:coreProperties>
</file>