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191" autoAdjust="0"/>
  </p:normalViewPr>
  <p:slideViewPr>
    <p:cSldViewPr>
      <p:cViewPr>
        <p:scale>
          <a:sx n="118" d="100"/>
          <a:sy n="118" d="100"/>
        </p:scale>
        <p:origin x="1932" y="2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10786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21291" y="561618"/>
            <a:ext cx="50688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5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Idoso com meningioma clinoidal: </a:t>
            </a:r>
            <a:r>
              <a:rPr lang="pt-BR" sz="1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importância do oftalmologista no diagnóstico de tumores SNC</a:t>
            </a:r>
            <a:endParaRPr lang="en-US" sz="15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0339" y="1043608"/>
            <a:ext cx="489654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1100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El-Sarli, ALP</a:t>
            </a:r>
            <a:r>
              <a:rPr lang="pt-BR" sz="1100" b="1" cap="all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AQUINO JUNIOR, G.</a:t>
            </a:r>
            <a:r>
              <a:rPr lang="pt-BR" sz="11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ALVES, CS</a:t>
            </a:r>
            <a:r>
              <a:rPr lang="pt-BR" sz="11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ORSI, FH</a:t>
            </a:r>
            <a:r>
              <a:rPr lang="pt-BR" sz="11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GOMES, AMS</a:t>
            </a:r>
            <a:r>
              <a:rPr lang="pt-BR" sz="11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UEZATO, F.</a:t>
            </a:r>
            <a:r>
              <a:rPr lang="pt-BR" sz="11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pt-BR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1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1,4,5,6</a:t>
            </a:r>
            <a:r>
              <a:rPr lang="pt-BR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Fellowship em Catarata pelo Hospital Cema - Sp, </a:t>
            </a:r>
            <a:r>
              <a:rPr lang="pt-BR" sz="1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Preceptor em Oftalmologia pelo Hospital Cema – Sp, </a:t>
            </a:r>
            <a:r>
              <a:rPr lang="pt-BR" sz="1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Professora Doutora de Neurologia pela Universidade Estadual de Goiás e Doutoranda em Neurologia pela Universidade Federal de Uberlândia.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</a:t>
            </a:r>
            <a:endParaRPr lang="pt-BR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C942970-C7E0-8117-017F-3B4D68CE1D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7" t="7433" r="1447" b="4919"/>
          <a:stretch/>
        </p:blipFill>
        <p:spPr>
          <a:xfrm>
            <a:off x="2791977" y="2267744"/>
            <a:ext cx="787885" cy="89542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875D6EE-7752-CB62-E116-82A955A6AE30}"/>
              </a:ext>
            </a:extLst>
          </p:cNvPr>
          <p:cNvSpPr txBox="1"/>
          <p:nvPr/>
        </p:nvSpPr>
        <p:spPr>
          <a:xfrm>
            <a:off x="146619" y="2195736"/>
            <a:ext cx="2497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Introdução: </a:t>
            </a:r>
            <a:r>
              <a:rPr lang="pt-BR" sz="1200" b="0" i="0" dirty="0">
                <a:effectLst/>
                <a:latin typeface="Arial" panose="020B0604020202020204" pitchFamily="34" charset="0"/>
              </a:rPr>
              <a:t>O oftalmologista é o primeiro especialista </a:t>
            </a:r>
            <a:r>
              <a:rPr lang="pt-BR" sz="1200" dirty="0">
                <a:latin typeface="Arial" panose="020B0604020202020204" pitchFamily="34" charset="0"/>
              </a:rPr>
              <a:t>procurado na perda visual súbita. O objetivo deste estudo  é ressaltar sua importância no diagnóstico precoce de tumores do Sistema Nervoso Central (SNC) que comprimem vias ópticas. </a:t>
            </a: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0026DE2-9670-EED3-2168-07808ECE2E6F}"/>
              </a:ext>
            </a:extLst>
          </p:cNvPr>
          <p:cNvSpPr txBox="1"/>
          <p:nvPr/>
        </p:nvSpPr>
        <p:spPr>
          <a:xfrm>
            <a:off x="123478" y="3707904"/>
            <a:ext cx="2448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pt-BR" sz="12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de perda visual por meningioma clinóide, em idoso avaliado periodicamente entre 2021 e 2023, em São Paulo - SP. </a:t>
            </a: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F0EB0A6-C1C9-A44E-3B4E-5DF6395DE8A4}"/>
              </a:ext>
            </a:extLst>
          </p:cNvPr>
          <p:cNvSpPr txBox="1"/>
          <p:nvPr/>
        </p:nvSpPr>
        <p:spPr>
          <a:xfrm>
            <a:off x="2571748" y="6228184"/>
            <a:ext cx="2448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Conclusões: </a:t>
            </a:r>
            <a:r>
              <a:rPr lang="pt-BR" sz="1200" b="0" i="0" dirty="0">
                <a:effectLst/>
                <a:latin typeface="Arial" panose="020B0604020202020204" pitchFamily="34" charset="0"/>
              </a:rPr>
              <a:t>Na investigação de perda visual súbita, em idosos, a hipótese de efeito compressivo de meningioma clinóide é rara, entretanto fundamental ao oftalmologista. </a:t>
            </a: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9EAF5CD-3706-144B-9049-9A4426B7F869}"/>
              </a:ext>
            </a:extLst>
          </p:cNvPr>
          <p:cNvSpPr txBox="1"/>
          <p:nvPr/>
        </p:nvSpPr>
        <p:spPr>
          <a:xfrm>
            <a:off x="123478" y="4644008"/>
            <a:ext cx="24482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Homem, 79 anos, sem comorbidades. Avaliação oftalmológica sem alterações em 2021 e 2022. Em agosto/2023: 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AVCC: 0,05-OD e 0,25-OE. </a:t>
            </a: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Tonometria de aplanação e  motilidade ocular extrínseca </a:t>
            </a:r>
            <a:r>
              <a:rPr lang="pt-BR" sz="1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 </a:t>
            </a: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anormalidades. </a:t>
            </a:r>
            <a:r>
              <a:rPr lang="pt-BR" sz="1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Fundoscopia AO: </a:t>
            </a: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atrofia peripapilar e leve estreitamento arteriolar. </a:t>
            </a:r>
            <a:r>
              <a:rPr lang="pt-BR" sz="1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CVC: escotomas absolutos no campo superior e arqueado inferior em OD e dentro da normalidade OE. </a:t>
            </a:r>
          </a:p>
          <a:p>
            <a:pPr algn="just"/>
            <a:r>
              <a:rPr lang="pt-BR" sz="12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Tomografia inicial: SNC normal. </a:t>
            </a:r>
            <a:r>
              <a:rPr lang="pt-BR" sz="1200" dirty="0">
                <a:latin typeface="Arial" panose="020B0604020202020204" pitchFamily="34" charset="0"/>
              </a:rPr>
              <a:t>Ainda no mesmo mês,  evoluiu para amaurose OD, retornando ao oftalmologista. Ressonância (RM) SNC evidenciou meningioma clinóide direito causando efeito compressivo sobre vias ópticas e desvio de linha média, motivo da ressecção cirúrgica de urgência. </a:t>
            </a: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CF1BFE4-45F9-9C7A-8977-99C55676B7D7}"/>
              </a:ext>
            </a:extLst>
          </p:cNvPr>
          <p:cNvSpPr txBox="1"/>
          <p:nvPr/>
        </p:nvSpPr>
        <p:spPr>
          <a:xfrm>
            <a:off x="2545751" y="7308304"/>
            <a:ext cx="2474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Bibliografia:</a:t>
            </a:r>
            <a:endParaRPr lang="pt-BR" sz="800" b="1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7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SPADACIO, SLB et al. PRINCIPAIS DOENÇAS OCULARES ENTRE IDOSOS: REVISÃO DA LITERATURA. </a:t>
            </a:r>
            <a:r>
              <a:rPr lang="pt-BR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Revista Corpus Hippocraticum</a:t>
            </a:r>
            <a:r>
              <a:rPr lang="pt-BR" sz="7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 1, n. 1, 2023.</a:t>
            </a:r>
          </a:p>
          <a:p>
            <a:pPr algn="just"/>
            <a:r>
              <a:rPr lang="en-US" sz="7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MAGGIO, I et al. Meningioma: not always a benign tumor. A review of advances in the treatment of meningiomas. </a:t>
            </a:r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CNS oncology</a:t>
            </a:r>
            <a:r>
              <a:rPr lang="en-US" sz="7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10, n. 2, p. CNS72, 2021.</a:t>
            </a:r>
          </a:p>
          <a:p>
            <a:pPr algn="just"/>
            <a:r>
              <a:rPr lang="en-US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WILSON, TA et al. Review of atypical and anaplastic meningiomas: classification, molecular biology, and management. </a:t>
            </a:r>
            <a:r>
              <a:rPr lang="en-US" sz="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Frontiers in Oncology</a:t>
            </a:r>
            <a:r>
              <a:rPr lang="en-US" sz="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 10, p. 565582, 2020.</a:t>
            </a:r>
            <a:endParaRPr lang="pt-BR" sz="700" b="1" i="0" dirty="0">
              <a:solidFill>
                <a:srgbClr val="21252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D7C2B9-958E-869F-DA82-DEC6265B9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304"/>
            <a:ext cx="65" cy="1365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23805" rIns="0" bIns="-2380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1598ED8-75F5-F54B-F482-395419227DA2}"/>
              </a:ext>
            </a:extLst>
          </p:cNvPr>
          <p:cNvSpPr txBox="1"/>
          <p:nvPr/>
        </p:nvSpPr>
        <p:spPr>
          <a:xfrm>
            <a:off x="2582536" y="4572000"/>
            <a:ext cx="2448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200" kern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PT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eningiomas são 20% dos tumores de SNC. Meningiomas clinóides compreendem 34-43,9% de todos os meningiomas da asa esfenoidal </a:t>
            </a: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frequentemente comprimem o 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nervo óptico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S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intomas visuais ocorrem precocemente na maioria dos casos.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0F3D508E-1B35-73A3-DA97-BEBD1E4FBA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51" t="25722" r="2" b="6857"/>
          <a:stretch/>
        </p:blipFill>
        <p:spPr>
          <a:xfrm>
            <a:off x="3867894" y="2339752"/>
            <a:ext cx="955259" cy="866088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7BEB3293-A022-FDE4-024B-5B8647D054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9" t="32719" r="6691" b="37437"/>
          <a:stretch/>
        </p:blipFill>
        <p:spPr>
          <a:xfrm>
            <a:off x="2791976" y="3541426"/>
            <a:ext cx="820989" cy="74254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29A5B24C-D4FE-5C85-DE9B-AD297D12CF1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2" t="11844" b="31946"/>
          <a:stretch/>
        </p:blipFill>
        <p:spPr>
          <a:xfrm>
            <a:off x="3879425" y="3526462"/>
            <a:ext cx="943727" cy="779957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ABAC7F48-DEBF-6F47-D74C-D96EF97DC34B}"/>
              </a:ext>
            </a:extLst>
          </p:cNvPr>
          <p:cNvSpPr txBox="1"/>
          <p:nvPr/>
        </p:nvSpPr>
        <p:spPr>
          <a:xfrm>
            <a:off x="2571750" y="4356556"/>
            <a:ext cx="1395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RM SNC pré-operatório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A32F507-7919-1CC5-BE96-D1C298CCB164}"/>
              </a:ext>
            </a:extLst>
          </p:cNvPr>
          <p:cNvSpPr txBox="1"/>
          <p:nvPr/>
        </p:nvSpPr>
        <p:spPr>
          <a:xfrm>
            <a:off x="2643758" y="3204428"/>
            <a:ext cx="1235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Retinografia OD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4B53306-F95E-D8A6-A9B2-856995F58063}"/>
              </a:ext>
            </a:extLst>
          </p:cNvPr>
          <p:cNvSpPr txBox="1"/>
          <p:nvPr/>
        </p:nvSpPr>
        <p:spPr>
          <a:xfrm>
            <a:off x="3124389" y="3204428"/>
            <a:ext cx="1928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Perimetria Humphrey OD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E43D9EB-DE89-B8B8-F480-ECF42321BFED}"/>
              </a:ext>
            </a:extLst>
          </p:cNvPr>
          <p:cNvSpPr txBox="1"/>
          <p:nvPr/>
        </p:nvSpPr>
        <p:spPr>
          <a:xfrm>
            <a:off x="3795886" y="4356556"/>
            <a:ext cx="13955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RM SNC pós-operatório</a:t>
            </a:r>
          </a:p>
        </p:txBody>
      </p:sp>
    </p:spTree>
    <p:extLst>
      <p:ext uri="{BB962C8B-B14F-4D97-AF65-F5344CB8AC3E}">
        <p14:creationId xmlns:p14="http://schemas.microsoft.com/office/powerpoint/2010/main" val="3354937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446</Words>
  <Application>Microsoft Office PowerPoint</Application>
  <PresentationFormat>Apresentação na tela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André Luis</cp:lastModifiedBy>
  <cp:revision>51</cp:revision>
  <dcterms:created xsi:type="dcterms:W3CDTF">2024-01-09T13:58:08Z</dcterms:created>
  <dcterms:modified xsi:type="dcterms:W3CDTF">2024-02-01T00:48:57Z</dcterms:modified>
</cp:coreProperties>
</file>