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51435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g699fC9RDRF+wim9+xGiyaGUf8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16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385763" y="2840568"/>
            <a:ext cx="4371975" cy="19600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771525" y="5181600"/>
            <a:ext cx="360045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-445558" y="2836335"/>
            <a:ext cx="6034617" cy="4629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06664" y="3688557"/>
            <a:ext cx="7802033" cy="1157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950773" y="2574133"/>
            <a:ext cx="7802033" cy="3386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406301" y="5875867"/>
            <a:ext cx="4371975" cy="18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06301" y="3875618"/>
            <a:ext cx="4371975" cy="2000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257175" y="2133601"/>
            <a:ext cx="2271713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2614612" y="2133601"/>
            <a:ext cx="2271713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257175" y="2046817"/>
            <a:ext cx="2272606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257175" y="2899833"/>
            <a:ext cx="2272606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2612827" y="2046817"/>
            <a:ext cx="2273498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2612827" y="2899833"/>
            <a:ext cx="2273498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257175" y="364067"/>
            <a:ext cx="1692176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2010966" y="364067"/>
            <a:ext cx="2875359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257175" y="1913467"/>
            <a:ext cx="1692176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008162" y="6400800"/>
            <a:ext cx="3086100" cy="7556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008162" y="817033"/>
            <a:ext cx="3086100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008162" y="7156451"/>
            <a:ext cx="3086100" cy="107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5" Type="http://schemas.openxmlformats.org/officeDocument/2006/relationships/image" Target="../media/image5.jpg"/><Relationship Id="rId6" Type="http://schemas.openxmlformats.org/officeDocument/2006/relationships/image" Target="../media/image3.jpg"/><Relationship Id="rId7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77479" l="0" r="0" t="0"/>
          <a:stretch/>
        </p:blipFill>
        <p:spPr>
          <a:xfrm>
            <a:off x="0" y="0"/>
            <a:ext cx="5143499" cy="659106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/>
          <p:nvPr/>
        </p:nvSpPr>
        <p:spPr>
          <a:xfrm>
            <a:off x="61742" y="591990"/>
            <a:ext cx="5019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600">
                <a:solidFill>
                  <a:schemeClr val="dk1"/>
                </a:solidFill>
              </a:rPr>
              <a:t>Síndrome de Goldenhar: Ênfase nas alterações oftalmológicas - Relato de Caso</a:t>
            </a:r>
            <a:endParaRPr b="1" sz="1600">
              <a:solidFill>
                <a:schemeClr val="dk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159538" y="1120948"/>
            <a:ext cx="4947900" cy="6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100">
                <a:solidFill>
                  <a:schemeClr val="dk1"/>
                </a:solidFill>
              </a:rPr>
              <a:t>Lissa Kaori Taromaru,  Ana Luiza Prieto Farinassi, André Beckenkamp, Fabio Mitsuru Tatebe, José Maria H. C. Neto, Tatyane Chinasso</a:t>
            </a:r>
            <a:endParaRPr sz="1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</a:pPr>
            <a:r>
              <a:rPr b="1" lang="pt-BR" sz="1000"/>
              <a:t>Instituto Prevent Senior</a:t>
            </a:r>
            <a:endParaRPr b="1" i="0" sz="1000" u="none" cap="none" strike="noStrike"/>
          </a:p>
        </p:txBody>
      </p:sp>
      <p:sp>
        <p:nvSpPr>
          <p:cNvPr id="87" name="Google Shape;87;p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 cap="flat" cmpd="sng" w="25400">
            <a:solidFill>
              <a:srgbClr val="FF66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8" name="Google Shape;88;p1"/>
          <p:cNvGrpSpPr/>
          <p:nvPr/>
        </p:nvGrpSpPr>
        <p:grpSpPr>
          <a:xfrm>
            <a:off x="216575" y="1667543"/>
            <a:ext cx="2430000" cy="2044763"/>
            <a:chOff x="144000" y="2231994"/>
            <a:chExt cx="2430000" cy="1650600"/>
          </a:xfrm>
        </p:grpSpPr>
        <p:sp>
          <p:nvSpPr>
            <p:cNvPr id="89" name="Google Shape;89;p1"/>
            <p:cNvSpPr/>
            <p:nvPr/>
          </p:nvSpPr>
          <p:spPr>
            <a:xfrm>
              <a:off x="144000" y="2231994"/>
              <a:ext cx="2430000" cy="165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144000" y="2232000"/>
              <a:ext cx="2430000" cy="33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54000" lIns="54000" spcFirstLastPara="1" rIns="54000" wrap="square" tIns="540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1000"/>
                <a:t>INTRODUÇÃO</a:t>
              </a:r>
              <a:r>
                <a:rPr lang="pt-BR" sz="1000"/>
                <a:t>:</a:t>
              </a:r>
              <a:endParaRPr sz="1000"/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pt-BR" sz="800" u="none" cap="none" strike="noStrike">
                  <a:latin typeface="Arial"/>
                  <a:ea typeface="Arial"/>
                  <a:cs typeface="Arial"/>
                  <a:sym typeface="Arial"/>
                </a:rPr>
                <a:t>A Síndrome de Goldenhar caracteriza-se por ser uma variante que compõe o espectro de malformações óculo-aurículo-vertebral (OAV), cuja algumas das características incluem a microtia (Figura 2), macrostomia, agenesia do ramo e côndilo mand</a:t>
              </a:r>
              <a:r>
                <a:rPr lang="pt-BR" sz="800"/>
                <a:t>i</a:t>
              </a:r>
              <a:r>
                <a:rPr b="0" i="0" lang="pt-BR" sz="800" u="none" cap="none" strike="noStrike">
                  <a:latin typeface="Arial"/>
                  <a:ea typeface="Arial"/>
                  <a:cs typeface="Arial"/>
                  <a:sym typeface="Arial"/>
                </a:rPr>
                <a:t>bular, anormalidades vertebrais, card</a:t>
              </a:r>
              <a:r>
                <a:rPr lang="pt-BR" sz="800"/>
                <a:t>í</a:t>
              </a:r>
              <a:r>
                <a:rPr b="0" i="0" lang="pt-BR" sz="800" u="none" cap="none" strike="noStrike">
                  <a:latin typeface="Arial"/>
                  <a:ea typeface="Arial"/>
                  <a:cs typeface="Arial"/>
                  <a:sym typeface="Arial"/>
                </a:rPr>
                <a:t>acas, renais ou esqueléticas. As anormalidades tendem a ser unilaterais em 85% dos casos (Figura 1) e bilaterais em cerca de 10-33% dos casos, sendo o lado direito o mais afetado. Sua etiologia ainda não é totalmente conhecida, no entanto, até o presente momento, sugere-se que seja uma herança autossômica dominante ou recessiva.</a:t>
              </a:r>
              <a:r>
                <a:rPr b="0" baseline="30000" i="0" lang="pt-BR" sz="800" u="none" cap="none" strike="noStrike"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b="0" i="0" sz="8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8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br>
                <a:rPr b="0" i="0" lang="pt-BR" sz="1800" u="none" cap="none" strike="noStrike">
                  <a:latin typeface="Arial"/>
                  <a:ea typeface="Arial"/>
                  <a:cs typeface="Arial"/>
                  <a:sym typeface="Arial"/>
                </a:rPr>
              </a:br>
              <a:br>
                <a:rPr b="0" i="0" lang="pt-BR" sz="800" u="none" cap="none" strike="noStrike">
                  <a:latin typeface="Arial"/>
                  <a:ea typeface="Arial"/>
                  <a:cs typeface="Arial"/>
                  <a:sym typeface="Arial"/>
                </a:rPr>
              </a:br>
              <a:endParaRPr b="0" i="0" sz="18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1" name="Google Shape;91;p1"/>
          <p:cNvSpPr/>
          <p:nvPr/>
        </p:nvSpPr>
        <p:spPr>
          <a:xfrm>
            <a:off x="198578" y="4464368"/>
            <a:ext cx="2466000" cy="34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54000" lIns="54000" spcFirstLastPara="1" rIns="54000" wrap="square" tIns="540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800"/>
              <a:buFont typeface="Arial"/>
              <a:buNone/>
            </a:pPr>
            <a:r>
              <a:rPr b="1" lang="pt-BR" sz="1000"/>
              <a:t>RELATO DE CASO</a:t>
            </a:r>
            <a:r>
              <a:rPr lang="pt-BR" sz="1000"/>
              <a:t>:</a:t>
            </a:r>
            <a:endParaRPr sz="1000"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800"/>
              <a:buFont typeface="Arial"/>
              <a:buNone/>
            </a:pPr>
            <a:r>
              <a:rPr b="0" i="0" lang="pt-BR" sz="800" u="none" cap="none" strike="noStrike">
                <a:latin typeface="Arial"/>
                <a:ea typeface="Arial"/>
                <a:cs typeface="Arial"/>
                <a:sym typeface="Arial"/>
              </a:rPr>
              <a:t>M.P., sexo feminino, 45 anos, comparece em ambulatório de retina para consulta de acompanhamento. Apresenta paralisia facial à esquerda (Figura 1), fissura palatina e lábio leporino, disacusia profunda em ouvido esquerdo e perda neurossensorial moderada a severa em ouvido direito, rim único, agenesia uterina e ovariana, hepatite C crônica, deficiência intelectual e osteoporose.  Tem antecedente prévio oftalmológico de descolamento de retina em olho direito tratado com vitrectomia via </a:t>
            </a:r>
            <a:r>
              <a:rPr b="0" i="1" lang="pt-BR" sz="800" u="none" cap="none" strike="noStrike">
                <a:latin typeface="Arial"/>
                <a:ea typeface="Arial"/>
                <a:cs typeface="Arial"/>
                <a:sym typeface="Arial"/>
              </a:rPr>
              <a:t>pars plana </a:t>
            </a:r>
            <a:r>
              <a:rPr b="0" i="0" lang="pt-BR" sz="800" u="none" cap="none" strike="noStrike">
                <a:latin typeface="Arial"/>
                <a:ea typeface="Arial"/>
                <a:cs typeface="Arial"/>
                <a:sym typeface="Arial"/>
              </a:rPr>
              <a:t>em 1997 e suspeita de glaucoma em ambos os olhos, em uso de análogo de prostaglandina (Latanoprosta®). Ao exame oftalmológico apresenta acuidade visual com melhor correção em olho direito (OD) Percepção luminosa e em olho esquerdo (OE) 20/60, com refração em OE -3,75 (SD)  -1,25 (CD) 150°.  Apresenta coloboma de íris inferior em ambos os olhos (Figura 3) associados à catarata nuclear 2+ e cortical anterior 1+ (Figura 4)</a:t>
            </a:r>
            <a:r>
              <a:rPr lang="pt-BR" sz="800"/>
              <a:t>.</a:t>
            </a:r>
            <a:r>
              <a:rPr b="0" i="0" lang="pt-BR" sz="800" u="none" cap="none" strike="noStrike">
                <a:latin typeface="Arial"/>
                <a:ea typeface="Arial"/>
                <a:cs typeface="Arial"/>
                <a:sym typeface="Arial"/>
              </a:rPr>
              <a:t> Devido a dilatação ruim é possível avaliar apenas o polo posterior com disco óptico tiltado e retina aplicada.</a:t>
            </a:r>
            <a:endParaRPr b="0" i="0" sz="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Arial"/>
              <a:buNone/>
            </a:pPr>
            <a:br>
              <a:rPr b="0" i="0" lang="pt-BR" sz="800" u="none" cap="none" strike="noStrike">
                <a:latin typeface="Arial"/>
                <a:ea typeface="Arial"/>
                <a:cs typeface="Arial"/>
                <a:sym typeface="Arial"/>
              </a:rPr>
            </a:br>
            <a:endParaRPr b="0" i="0" sz="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6575" y="7557450"/>
            <a:ext cx="984750" cy="139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60900" y="7557450"/>
            <a:ext cx="1110850" cy="1393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09412" y="1918975"/>
            <a:ext cx="1066013" cy="110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793436" y="1918975"/>
            <a:ext cx="1154614" cy="11032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6" name="Google Shape;96;p1"/>
          <p:cNvGrpSpPr/>
          <p:nvPr/>
        </p:nvGrpSpPr>
        <p:grpSpPr>
          <a:xfrm>
            <a:off x="2664575" y="3091735"/>
            <a:ext cx="2374800" cy="2865090"/>
            <a:chOff x="2644920" y="3978000"/>
            <a:chExt cx="2374800" cy="3005760"/>
          </a:xfrm>
        </p:grpSpPr>
        <p:sp>
          <p:nvSpPr>
            <p:cNvPr id="97" name="Google Shape;97;p1"/>
            <p:cNvSpPr/>
            <p:nvPr/>
          </p:nvSpPr>
          <p:spPr>
            <a:xfrm>
              <a:off x="2644920" y="4041360"/>
              <a:ext cx="2374800" cy="29424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FFFFFF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2644920" y="3978000"/>
              <a:ext cx="2374800" cy="10572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FFFFFF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t" bIns="54000" lIns="54000" spcFirstLastPara="1" rIns="54000" wrap="square" tIns="540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04040"/>
                </a:buClr>
                <a:buSzPts val="800"/>
                <a:buFont typeface="Arial"/>
                <a:buNone/>
              </a:pPr>
              <a:r>
                <a:rPr b="1" lang="pt-BR" sz="1000"/>
                <a:t>CONCLUSÃO:</a:t>
              </a:r>
              <a:endParaRPr b="1" sz="1000"/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04040"/>
                </a:buClr>
                <a:buSzPts val="800"/>
                <a:buFont typeface="Arial"/>
                <a:buNone/>
              </a:pPr>
              <a:r>
                <a:rPr b="0" i="0" lang="pt-BR" sz="800" u="none" cap="none" strike="noStrike">
                  <a:latin typeface="Arial"/>
                  <a:ea typeface="Arial"/>
                  <a:cs typeface="Arial"/>
                  <a:sym typeface="Arial"/>
                </a:rPr>
                <a:t>Com ênfase nas alterações oftalmólógicas, o coloboma pode ser um achado frequente, podendo acometer pálpebra, íris, cristalino e coróide. O coloboma, que significa "reduzido ou com defeito", deriva do fechamento falho ou incompleto da fissura embrionária durante o desenvolvimento que ocorre no 33° dia de gestação. Os colobomas de íris ou do corpo ciliar resultam em falhas de fechamento anterior completo, enquanto que os colobomas de coróide, retina e nervo ópitco resultam em falha de fechamento posterior.</a:t>
              </a:r>
              <a:r>
                <a:rPr b="0" baseline="30000" i="0" lang="pt-BR" sz="800" u="none" cap="none" strike="noStrike">
                  <a:latin typeface="Arial"/>
                  <a:ea typeface="Arial"/>
                  <a:cs typeface="Arial"/>
                  <a:sym typeface="Arial"/>
                </a:rPr>
                <a:t>2</a:t>
              </a:r>
              <a:r>
                <a:rPr b="0" i="0" lang="pt-BR" sz="800" u="none" cap="none" strike="noStrike">
                  <a:latin typeface="Arial"/>
                  <a:ea typeface="Arial"/>
                  <a:cs typeface="Arial"/>
                  <a:sym typeface="Arial"/>
                </a:rPr>
                <a:t> Observado em estudos que podem surgir em conjunto outras alterações oculares, como estrabismo, anoftalmia, anomalias da retina e do nervo óptico e  glaucoma, entre outros.</a:t>
              </a:r>
              <a:r>
                <a:rPr b="0" baseline="30000" i="0" lang="pt-BR" sz="800" u="none" cap="none" strike="noStrike">
                  <a:latin typeface="Arial"/>
                  <a:ea typeface="Arial"/>
                  <a:cs typeface="Arial"/>
                  <a:sym typeface="Arial"/>
                </a:rPr>
                <a:t>3,4,5</a:t>
              </a:r>
              <a:r>
                <a:rPr b="0" i="0" lang="pt-BR" sz="800" u="none" cap="none" strike="noStrike"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pt-BR" sz="800"/>
                <a:t>No que tange aos achados do presente estudo, nos resta a dúvida se o descolamento de retina e a suspeita de glaucoma podem ser mais prevalentes no Goldenhar e, se há correlação, por que isso ocorre; ou se a paciente já apresentava uma predisposição para desenvolvê-los, estando assim, não associado com a doença. Portanto, vimos que há a necessidade de se ampliar o conhecimento e buscar novos estudos acerca da Síndrome.</a:t>
              </a:r>
              <a:endParaRPr b="0" i="0" sz="8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800"/>
                <a:buFont typeface="Arial"/>
                <a:buNone/>
              </a:pPr>
              <a:br>
                <a:rPr b="0" i="0" lang="pt-BR" sz="800" u="none" cap="none" strike="noStrike">
                  <a:latin typeface="Arial"/>
                  <a:ea typeface="Arial"/>
                  <a:cs typeface="Arial"/>
                  <a:sym typeface="Arial"/>
                </a:rPr>
              </a:br>
              <a:endParaRPr b="0" i="0" sz="8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9" name="Google Shape;99;p1"/>
          <p:cNvGrpSpPr/>
          <p:nvPr/>
        </p:nvGrpSpPr>
        <p:grpSpPr>
          <a:xfrm>
            <a:off x="2664575" y="6560823"/>
            <a:ext cx="2374800" cy="1505760"/>
            <a:chOff x="2628000" y="6917760"/>
            <a:chExt cx="2374800" cy="1505760"/>
          </a:xfrm>
        </p:grpSpPr>
        <p:sp>
          <p:nvSpPr>
            <p:cNvPr id="100" name="Google Shape;100;p1"/>
            <p:cNvSpPr/>
            <p:nvPr/>
          </p:nvSpPr>
          <p:spPr>
            <a:xfrm>
              <a:off x="2628000" y="6955920"/>
              <a:ext cx="2374800" cy="14676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2628000" y="6917760"/>
              <a:ext cx="2374800" cy="29100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54000" lIns="54000" spcFirstLastPara="1" rIns="54000" wrap="square" tIns="540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04040"/>
                </a:buClr>
                <a:buSzPts val="600"/>
                <a:buFont typeface="Arial"/>
                <a:buNone/>
              </a:pPr>
              <a:r>
                <a:rPr b="1" lang="pt-BR" sz="1000"/>
                <a:t>REFERÊNCIAS:</a:t>
              </a:r>
              <a:endParaRPr b="1" sz="1000"/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04040"/>
                </a:buClr>
                <a:buSzPts val="600"/>
                <a:buFont typeface="Arial"/>
                <a:buNone/>
              </a:pPr>
              <a:r>
                <a:rPr b="0" i="0" lang="pt-BR" sz="800" u="none" cap="none" strike="noStrike">
                  <a:latin typeface="Arial"/>
                  <a:ea typeface="Arial"/>
                  <a:cs typeface="Arial"/>
                  <a:sym typeface="Arial"/>
                </a:rPr>
                <a:t>1- Sindrome de goldenhar: um relato de caso raro - Journal of Oral and Maxillofacial Pathology 20(2):p 328, maio-agosto de 2016. </a:t>
              </a:r>
              <a:br>
                <a:rPr b="0" i="0" lang="pt-BR" sz="800" u="none" cap="none" strike="noStrike">
                  <a:latin typeface="Arial"/>
                  <a:ea typeface="Arial"/>
                  <a:cs typeface="Arial"/>
                  <a:sym typeface="Arial"/>
                </a:rPr>
              </a:br>
              <a:r>
                <a:rPr lang="pt-BR" sz="800"/>
                <a:t>2- Série Oftalmologia Brasileira - Conselho Brasileiro de Oftalmologia - 3º Edição, 2013 Ed. Cultura Médica</a:t>
              </a:r>
              <a:br>
                <a:rPr b="0" i="0" lang="pt-BR" sz="800" u="none" cap="none" strike="noStrike">
                  <a:latin typeface="Arial"/>
                  <a:ea typeface="Arial"/>
                  <a:cs typeface="Arial"/>
                  <a:sym typeface="Arial"/>
                </a:rPr>
              </a:br>
              <a:r>
                <a:rPr b="0" i="0" lang="pt-BR" sz="800" u="none" cap="none" strike="noStrike">
                  <a:latin typeface="Arial"/>
                  <a:ea typeface="Arial"/>
                  <a:cs typeface="Arial"/>
                  <a:sym typeface="Arial"/>
                </a:rPr>
                <a:t>3-  Sharma JK, Pippal SK, Raghuvanshi SK – síndrome de Goldenhar Gorlin. relato de caso. Indien J Otolaryngol Cabeça Pescoço Surg 2006;58: 97-101</a:t>
              </a:r>
              <a:br>
                <a:rPr b="0" i="0" lang="pt-BR" sz="800" u="none" cap="none" strike="noStrike">
                  <a:latin typeface="Arial"/>
                  <a:ea typeface="Arial"/>
                  <a:cs typeface="Arial"/>
                  <a:sym typeface="Arial"/>
                </a:rPr>
              </a:br>
              <a:r>
                <a:rPr b="0" i="0" lang="pt-BR" sz="800" u="none" cap="none" strike="noStrike">
                  <a:latin typeface="Arial"/>
                  <a:ea typeface="Arial"/>
                  <a:cs typeface="Arial"/>
                  <a:sym typeface="Arial"/>
                </a:rPr>
                <a:t>4-  Rao VA, Kaliaperumal S, Subramanyan T, Rao KR, sequência de Bhargavan R. Goldenhar com glaucoma juvenil associado na síndrome de Turner. Indiano J Oftalmol 2005;53:267-8</a:t>
              </a:r>
              <a:br>
                <a:rPr b="0" i="0" lang="pt-BR" sz="800" u="none" cap="none" strike="noStrike">
                  <a:latin typeface="Arial"/>
                  <a:ea typeface="Arial"/>
                  <a:cs typeface="Arial"/>
                  <a:sym typeface="Arial"/>
                </a:rPr>
              </a:br>
              <a:r>
                <a:rPr b="0" i="0" lang="pt-BR" sz="800" u="none" cap="none" strike="noStrike">
                  <a:latin typeface="Arial"/>
                  <a:ea typeface="Arial"/>
                  <a:cs typeface="Arial"/>
                  <a:sym typeface="Arial"/>
                </a:rPr>
                <a:t>5- Friedman, NJ, &amp; Kaiser, PK  Essentials of oftalmology . Elsevier Ciências da Saúde (2007).</a:t>
              </a:r>
              <a:endParaRPr b="0" i="0" sz="800" u="none" cap="none" strike="noStrike"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600"/>
                <a:buFont typeface="Arial"/>
                <a:buNone/>
              </a:pPr>
              <a:br>
                <a:rPr b="0" i="0" lang="pt-BR" sz="800" u="none" cap="none" strike="noStrike">
                  <a:latin typeface="Arial"/>
                  <a:ea typeface="Arial"/>
                  <a:cs typeface="Arial"/>
                  <a:sym typeface="Arial"/>
                </a:rPr>
              </a:br>
              <a:endParaRPr b="0" i="0" sz="8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2" name="Google Shape;102;p1"/>
          <p:cNvSpPr/>
          <p:nvPr/>
        </p:nvSpPr>
        <p:spPr>
          <a:xfrm>
            <a:off x="159550" y="3813475"/>
            <a:ext cx="2505000" cy="70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000"/>
              <a:t>MÉTODOS:</a:t>
            </a:r>
            <a:endParaRPr b="1" sz="10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/>
              <a:t>Realizada coleta de dados via prontuário eletrônico e revisão de literatura por meio de mídia impressa e eletrônica. Trata-se de um Relato de Caso de uma paciente com diagnóstico de Síndrome de Goldenhar.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"/>
          <p:cNvSpPr txBox="1"/>
          <p:nvPr/>
        </p:nvSpPr>
        <p:spPr>
          <a:xfrm>
            <a:off x="805735" y="8740372"/>
            <a:ext cx="575100" cy="2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Figura 1</a:t>
            </a:r>
            <a:endParaRPr b="1" sz="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2175162" y="8740380"/>
            <a:ext cx="575100" cy="2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Figura 2</a:t>
            </a:r>
            <a:endParaRPr b="1" sz="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360046" y="2801323"/>
            <a:ext cx="575100" cy="2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Figura 3</a:t>
            </a:r>
            <a:endParaRPr b="1" sz="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4532350" y="2801325"/>
            <a:ext cx="575100" cy="2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Figura 4</a:t>
            </a:r>
            <a:endParaRPr b="1" sz="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2024-01-09T13:58:08Z</dcterms:created>
  <dc:creator>User</dc:creator>
</cp:coreProperties>
</file>