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916" y="-569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-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1" y="4390"/>
            <a:ext cx="5143499" cy="61555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5C55F9-3545-D322-22B8-249229D18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866" y="1421228"/>
            <a:ext cx="2431480" cy="75717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pt-PT" sz="36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Citomegalovírus (CMV) pode causar doença ocular grave principalmente em indíviduos imunodeprimidos, como aqueles infectados pelo vírus da Imunodeficiência Humana (HIV).</a:t>
            </a:r>
            <a:r>
              <a:rPr lang="pt-PT" sz="3600" kern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(1,2,5)</a:t>
            </a:r>
            <a:r>
              <a:rPr lang="pt-PT" sz="36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3600" kern="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3600" kern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36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terapia antirretroviral  (TARV) diminuiu sua incidência, porém a retinite por CMV ainda é importante causa de morbidade ocular, especialmente nos pacientes com linfócitos T CD4 + &lt;50 células/mm³. </a:t>
            </a:r>
            <a:r>
              <a:rPr lang="pt-PT" sz="3600" kern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(2,3)</a:t>
            </a:r>
            <a:r>
              <a:rPr lang="pt-PT" sz="36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36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Este trabalho tem como objetivo relatar um caso de recidiva de retinite por CMV após suspensão do Ganciclovir profilático e a resposta com reintrodução do tratamento.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pt-PT" sz="3600" kern="0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pt-PT" sz="36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Relato de caso. Realizado coleta de dados via prontuário e revisão de literatura em base de dados, por meio de mídia eletrônica.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pt-PT" sz="4000" b="1" kern="0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 A.G.M., masculino, 66 anos, HIV positivo e em uso de TARV, mantendo contagem de linfócitos T CD4+ &lt;100 células/mm³. Retinite por CMV no olho direito em 2022, tratado com </a:t>
            </a:r>
            <a:r>
              <a:rPr lang="pt-B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Ganciclovir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durante 10 meses (Figura 1). Procurou o ambulatório de Uveíte 30 dias após parar o </a:t>
            </a:r>
            <a:r>
              <a:rPr lang="pt-B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Ganciclovir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Ao exame </a:t>
            </a:r>
            <a:r>
              <a:rPr lang="pt-B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fundoscópico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olho direito com nova lesão em faixa em arcada temporal inferior, brancacenta e com hemorragias entremeadas – aspecto de retinite, discreta vitreíte, área antiga de lesão com aspecto mantido</a:t>
            </a:r>
            <a:r>
              <a:rPr lang="pt-BR" sz="3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(Figura 2). 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Olho esquerdo sem lesões de retinite. Paciente encaminhado ao hospital para reiniciar tratamento com </a:t>
            </a:r>
            <a:r>
              <a:rPr lang="pt-B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Ganciclovir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endovenoso. Após 20 dias comparece </a:t>
            </a:r>
            <a:r>
              <a:rPr lang="pt-BR" sz="3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consulta oftalmológica apresentando melhora do aspecto da lesão nova, com diminuição da vitreíte e algumas áreas mais atróficas. Em conjunto com infectologista manteve-se o tratamento com </a:t>
            </a:r>
            <a:r>
              <a:rPr lang="pt-BR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Ganciclovir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até o paciente atingir a contagem de linfócitos T CD4 + acima de 100 células/mm³ por 6 meses. Última consulta em 12/01/2024, ao exame: olho direito sem visualização da lesão mais próxima da arcada, nem áreas de hemorragia, vitreíte leve, área antiga de lesão de aspecto mantido (Figura 3).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retinite por CMV no caso relatado ocorreu como recidiva num paciente com contagem de linfócitos T CD4 + &lt; 100 células/mm³, no </a:t>
            </a:r>
            <a:r>
              <a:rPr lang="pt-B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 havia sido indicada a suspensão do tratamento de manutenção. Este relato evidencia a importância do acompanhamento oftalmológico regular e de possivelmente estender o tratamento até que o paciente apresente resposta imune satisfatória, capaz de proteger o organismo contra infecções oportunistas. </a:t>
            </a:r>
            <a:r>
              <a:rPr lang="pt-PT" sz="3600" kern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(1,4)</a:t>
            </a:r>
            <a:r>
              <a:rPr lang="pt-PT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PT" sz="4800" kern="0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8B77EE-38A0-89A6-5396-227EB5F0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5359" y="1247381"/>
            <a:ext cx="2456100" cy="78335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77E29A9-D927-8FB3-8E86-33C9B5E87B04}"/>
              </a:ext>
            </a:extLst>
          </p:cNvPr>
          <p:cNvSpPr txBox="1"/>
          <p:nvPr/>
        </p:nvSpPr>
        <p:spPr>
          <a:xfrm>
            <a:off x="225028" y="1178702"/>
            <a:ext cx="2277156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FAEC09-78C5-4285-C153-87321990C243}"/>
              </a:ext>
            </a:extLst>
          </p:cNvPr>
          <p:cNvSpPr txBox="1"/>
          <p:nvPr/>
        </p:nvSpPr>
        <p:spPr>
          <a:xfrm>
            <a:off x="233304" y="3057590"/>
            <a:ext cx="2296428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5B6BF79-5C60-5B1A-B951-62BF5A1DAFBA}"/>
              </a:ext>
            </a:extLst>
          </p:cNvPr>
          <p:cNvSpPr txBox="1"/>
          <p:nvPr/>
        </p:nvSpPr>
        <p:spPr>
          <a:xfrm>
            <a:off x="241136" y="3870195"/>
            <a:ext cx="2296428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02503B-6992-62A3-85F8-3F2049AE4C7B}"/>
              </a:ext>
            </a:extLst>
          </p:cNvPr>
          <p:cNvSpPr txBox="1"/>
          <p:nvPr/>
        </p:nvSpPr>
        <p:spPr>
          <a:xfrm>
            <a:off x="203566" y="7459817"/>
            <a:ext cx="2284951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14E54D1-1724-F60F-50FA-E39C7133178B}"/>
              </a:ext>
            </a:extLst>
          </p:cNvPr>
          <p:cNvSpPr txBox="1"/>
          <p:nvPr/>
        </p:nvSpPr>
        <p:spPr>
          <a:xfrm>
            <a:off x="2562934" y="1188080"/>
            <a:ext cx="2296428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7947BC8F-E7CE-8F6D-2472-A18866B7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774" y="3218440"/>
            <a:ext cx="1656184" cy="18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8" name="Imagem 1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23342B8B-70EA-151A-36EE-BF4E542F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90" y="1421160"/>
            <a:ext cx="1826888" cy="10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2E9EA186-E6C3-65CC-1F64-2B577161F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729" y="4421061"/>
            <a:ext cx="2340356" cy="19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10994DB-40CB-96B4-06FB-C651781F9E14}"/>
              </a:ext>
            </a:extLst>
          </p:cNvPr>
          <p:cNvSpPr txBox="1"/>
          <p:nvPr/>
        </p:nvSpPr>
        <p:spPr>
          <a:xfrm>
            <a:off x="280150" y="485500"/>
            <a:ext cx="4598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PT" sz="1000" b="1" kern="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ecidiva de retinite por Citomegalovírus após suspensão de tratamento de manutenção com Ganciclovir: relato de caso</a:t>
            </a:r>
            <a:endParaRPr lang="pt-PT" sz="1000" b="1" kern="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31ADF6A-A24D-654B-D737-0CC5E4E5D21C}"/>
              </a:ext>
            </a:extLst>
          </p:cNvPr>
          <p:cNvSpPr txBox="1"/>
          <p:nvPr/>
        </p:nvSpPr>
        <p:spPr>
          <a:xfrm>
            <a:off x="-145352" y="765287"/>
            <a:ext cx="551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Farinassi, A.L.P. ; Campelo, C.M.C. ; </a:t>
            </a:r>
            <a:r>
              <a:rPr lang="pt-BR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Fontan</a:t>
            </a: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, J.C.; </a:t>
            </a:r>
            <a:r>
              <a:rPr lang="pt-BR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Chinasso</a:t>
            </a: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, T. ; Carvalho Neto, J. M. H. ; </a:t>
            </a:r>
            <a:r>
              <a:rPr lang="pt-BR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Taromaru</a:t>
            </a: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, L. K.</a:t>
            </a:r>
          </a:p>
          <a:p>
            <a:pPr algn="ctr">
              <a:lnSpc>
                <a:spcPct val="150000"/>
              </a:lnSpc>
            </a:pP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pt-BR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pt-BR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21D69E-804F-9A87-F5E9-19F0ED4CB2AD}"/>
              </a:ext>
            </a:extLst>
          </p:cNvPr>
          <p:cNvSpPr txBox="1"/>
          <p:nvPr/>
        </p:nvSpPr>
        <p:spPr>
          <a:xfrm>
            <a:off x="2612898" y="6972664"/>
            <a:ext cx="2300366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507D74-9DB9-4D66-8A79-63436D7CCAEA}"/>
              </a:ext>
            </a:extLst>
          </p:cNvPr>
          <p:cNvSpPr txBox="1"/>
          <p:nvPr/>
        </p:nvSpPr>
        <p:spPr>
          <a:xfrm>
            <a:off x="2463233" y="7182169"/>
            <a:ext cx="2658699" cy="233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Juliana </a:t>
            </a:r>
            <a:r>
              <a:rPr lang="en-US" sz="63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Wons</a:t>
            </a: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John </a:t>
            </a:r>
            <a:r>
              <a:rPr lang="en-US" sz="63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Kempen</a:t>
            </a: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Justus G. </a:t>
            </a:r>
            <a:r>
              <a:rPr lang="en-US" sz="63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Garweg</a:t>
            </a: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(2020): HIV-induced Retinitis, Ocular Immunology and Inflammation.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Tang Y, Sun J, He T, Shen Y, Liu L, Steinhart CR, Chen J, Qi T, Wang Z, Song W and Zhang R (2020) Clinical Features of Cytomegalovirus Retinitis in HIV Infected Patients. </a:t>
            </a:r>
            <a:r>
              <a:rPr lang="pt-BR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Front. </a:t>
            </a:r>
            <a:r>
              <a:rPr lang="pt-BR" sz="63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pt-BR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63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</a:t>
            </a:r>
            <a:r>
              <a:rPr lang="pt-BR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Microbiol. 10:136.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Phillips, P. (2000). Management of Cytomegalovirus Retinitis in AIDS. </a:t>
            </a:r>
            <a:r>
              <a:rPr lang="pt-BR" sz="63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t-BR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3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BR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3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</a:t>
            </a:r>
            <a:r>
              <a:rPr lang="pt-BR" sz="63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Microbiology</a:t>
            </a:r>
            <a:r>
              <a:rPr lang="pt-BR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BR" sz="63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Infectious</a:t>
            </a:r>
            <a:r>
              <a:rPr lang="pt-BR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3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pt-BR" sz="63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19(8), 571–584.</a:t>
            </a:r>
            <a:endParaRPr lang="pt-BR" sz="63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pt-BR" sz="63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63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W Stewart (2010) Optimal management of cytomegalovirus retinitis in patients with AIDS, Clinical Ophthalmology, 285-299.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63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63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Munro M, </a:t>
            </a:r>
            <a:r>
              <a:rPr lang="en-US" sz="63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Yadavalli</a:t>
            </a:r>
            <a:r>
              <a:rPr lang="en-US" sz="63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en-US" sz="63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Fonteh</a:t>
            </a:r>
            <a:r>
              <a:rPr lang="en-US" sz="63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63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Arfeen</a:t>
            </a:r>
            <a:r>
              <a:rPr lang="en-US" sz="63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Lobo-Chan AM. Cytomegalovirus Retinitis in HIV and Non-HIV Individuals. </a:t>
            </a:r>
            <a:r>
              <a:rPr lang="pt-BR" sz="63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Microorganisms</a:t>
            </a:r>
            <a:r>
              <a:rPr lang="pt-BR" sz="63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 </a:t>
            </a:r>
            <a:r>
              <a:rPr lang="pt-BR" sz="63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</a:t>
            </a:r>
            <a:r>
              <a:rPr lang="pt-BR" sz="63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28;8(1):55.</a:t>
            </a:r>
            <a:endParaRPr lang="pt-BR" sz="63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519D4A-9801-B1BB-106D-BE06E173D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53" y="4754911"/>
            <a:ext cx="1835915" cy="104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157E5EF-E295-EF9F-B837-02E088CE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316" y="3717251"/>
            <a:ext cx="741226" cy="55467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B2FC789-2943-D51F-AC18-796C794A6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225" y="5797289"/>
            <a:ext cx="798629" cy="57043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7EE1810-8F22-F900-6722-65319F881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543" y="5797289"/>
            <a:ext cx="1044732" cy="57043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64435C8-ED44-2162-CB29-611B662FB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5698" y="3713342"/>
            <a:ext cx="1091180" cy="55467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82B0583B-A252-919F-9870-5FA7C0968D44}"/>
              </a:ext>
            </a:extLst>
          </p:cNvPr>
          <p:cNvSpPr txBox="1"/>
          <p:nvPr/>
        </p:nvSpPr>
        <p:spPr>
          <a:xfrm>
            <a:off x="2760788" y="2420555"/>
            <a:ext cx="1906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Figura 1: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do olho direito em 09/08/2023. Sem lesão de retinite ativa.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909B1761-7C8B-1CED-D8FE-EC65B8B4C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0160" y="2660558"/>
            <a:ext cx="1826718" cy="1056331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53820679-FF3D-1BF5-D4DE-F7A2B8351C23}"/>
              </a:ext>
            </a:extLst>
          </p:cNvPr>
          <p:cNvSpPr txBox="1"/>
          <p:nvPr/>
        </p:nvSpPr>
        <p:spPr>
          <a:xfrm>
            <a:off x="2747483" y="4222953"/>
            <a:ext cx="1914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Figura 2: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e OCT do olho direito em 17/11/2023. Lesão de retinite ativa em arcada temporal inferior. OCT com necrose de espessura total, retina espessada e hiperreflectiva em todas as suas camadas.</a:t>
            </a: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B0F75AC-CF53-F46C-D232-C68D20335CF7}"/>
              </a:ext>
            </a:extLst>
          </p:cNvPr>
          <p:cNvSpPr txBox="1"/>
          <p:nvPr/>
        </p:nvSpPr>
        <p:spPr>
          <a:xfrm>
            <a:off x="2722750" y="6315570"/>
            <a:ext cx="1914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e OCT do olho direito em 30/01/2024. Sem lesão de retinite ativa. OCT com </a:t>
            </a:r>
            <a:r>
              <a:rPr kumimoji="0" lang="pt-PT" altLang="pt-BR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cicatrizes retinianas que aparecem como estruturas hiperreflexivas formadas pela fusão de todas as camadas retinianas colapsadas e do EPR, mais finas que a retina poupada</a:t>
            </a:r>
            <a:r>
              <a:rPr lang="pt-PT" altLang="pt-BR" sz="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PT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751</Words>
  <Application>Microsoft Office PowerPoint</Application>
  <PresentationFormat>Apresentação na tela (16:9)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Bruna Prieto Farinassi</cp:lastModifiedBy>
  <cp:revision>46</cp:revision>
  <dcterms:created xsi:type="dcterms:W3CDTF">2024-01-09T13:58:08Z</dcterms:created>
  <dcterms:modified xsi:type="dcterms:W3CDTF">2024-01-31T16:53:10Z</dcterms:modified>
</cp:coreProperties>
</file>