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5143500" cy="9144000" type="screen16x9"/>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2"/>
    <p:restoredTop sz="94650"/>
  </p:normalViewPr>
  <p:slideViewPr>
    <p:cSldViewPr>
      <p:cViewPr>
        <p:scale>
          <a:sx n="103" d="100"/>
          <a:sy n="103" d="100"/>
        </p:scale>
        <p:origin x="3208" y="144"/>
      </p:cViewPr>
      <p:guideLst>
        <p:guide orient="horz" pos="2880"/>
        <p:guide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385763" y="2840568"/>
            <a:ext cx="4371975" cy="1960033"/>
          </a:xfrm>
        </p:spPr>
        <p:txBody>
          <a:bodyPr/>
          <a:lstStyle/>
          <a:p>
            <a:r>
              <a:rPr lang="pt-BR"/>
              <a:t>Clique para editar o título mestre</a:t>
            </a:r>
          </a:p>
        </p:txBody>
      </p:sp>
      <p:sp>
        <p:nvSpPr>
          <p:cNvPr id="3" name="Subtítulo 2"/>
          <p:cNvSpPr>
            <a:spLocks noGrp="1"/>
          </p:cNvSpPr>
          <p:nvPr>
            <p:ph type="subTitle" idx="1"/>
          </p:nvPr>
        </p:nvSpPr>
        <p:spPr>
          <a:xfrm>
            <a:off x="771525" y="5181600"/>
            <a:ext cx="360045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6321BFB-67ED-4A23-9D37-EAD255324F57}" type="datetimeFigureOut">
              <a:rPr lang="pt-BR" smtClean="0"/>
              <a:t>10/01/2024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71109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6321BFB-67ED-4A23-9D37-EAD255324F57}" type="datetimeFigureOut">
              <a:rPr lang="pt-BR" smtClean="0"/>
              <a:t>10/01/2024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105600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3729037" y="366185"/>
            <a:ext cx="1157288" cy="7802033"/>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257175" y="366185"/>
            <a:ext cx="3386138" cy="7802033"/>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6321BFB-67ED-4A23-9D37-EAD255324F57}" type="datetimeFigureOut">
              <a:rPr lang="pt-BR" smtClean="0"/>
              <a:t>10/01/2024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3388688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6321BFB-67ED-4A23-9D37-EAD255324F57}" type="datetimeFigureOut">
              <a:rPr lang="pt-BR" smtClean="0"/>
              <a:t>10/01/2024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69863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406301" y="5875867"/>
            <a:ext cx="4371975" cy="1816100"/>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406301" y="3875618"/>
            <a:ext cx="4371975"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66321BFB-67ED-4A23-9D37-EAD255324F57}" type="datetimeFigureOut">
              <a:rPr lang="pt-BR" smtClean="0"/>
              <a:t>10/01/2024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1539310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257175" y="2133601"/>
            <a:ext cx="2271713"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2614612" y="2133601"/>
            <a:ext cx="2271713"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6321BFB-67ED-4A23-9D37-EAD255324F57}" type="datetimeFigureOut">
              <a:rPr lang="pt-BR" smtClean="0"/>
              <a:t>10/01/2024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2127014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257175" y="2046817"/>
            <a:ext cx="2272606"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257175" y="2899833"/>
            <a:ext cx="2272606"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2612827" y="2046817"/>
            <a:ext cx="227349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2612827" y="2899833"/>
            <a:ext cx="227349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6321BFB-67ED-4A23-9D37-EAD255324F57}" type="datetimeFigureOut">
              <a:rPr lang="pt-BR" smtClean="0"/>
              <a:t>10/01/2024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466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6321BFB-67ED-4A23-9D37-EAD255324F57}" type="datetimeFigureOut">
              <a:rPr lang="pt-BR" smtClean="0"/>
              <a:t>10/01/2024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69632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6321BFB-67ED-4A23-9D37-EAD255324F57}" type="datetimeFigureOut">
              <a:rPr lang="pt-BR" smtClean="0"/>
              <a:t>10/01/2024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822675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57175" y="364067"/>
            <a:ext cx="1692176" cy="154940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2010966" y="364067"/>
            <a:ext cx="2875359"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257175" y="1913467"/>
            <a:ext cx="1692176"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6321BFB-67ED-4A23-9D37-EAD255324F57}" type="datetimeFigureOut">
              <a:rPr lang="pt-BR" smtClean="0"/>
              <a:t>10/01/2024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154548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008162" y="6400800"/>
            <a:ext cx="3086100" cy="755651"/>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008162" y="817033"/>
            <a:ext cx="30861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008162" y="7156451"/>
            <a:ext cx="30861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6321BFB-67ED-4A23-9D37-EAD255324F57}" type="datetimeFigureOut">
              <a:rPr lang="pt-BR" smtClean="0"/>
              <a:t>10/01/2024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4C0C279-9013-4432-9609-5078629E0928}" type="slidenum">
              <a:rPr lang="pt-BR" smtClean="0"/>
              <a:t>‹nº›</a:t>
            </a:fld>
            <a:endParaRPr lang="pt-BR"/>
          </a:p>
        </p:txBody>
      </p:sp>
    </p:spTree>
    <p:extLst>
      <p:ext uri="{BB962C8B-B14F-4D97-AF65-F5344CB8AC3E}">
        <p14:creationId xmlns:p14="http://schemas.microsoft.com/office/powerpoint/2010/main" val="3540284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257175" y="366184"/>
            <a:ext cx="4629150" cy="1524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257175" y="2133601"/>
            <a:ext cx="4629150" cy="6034617"/>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257175" y="8475134"/>
            <a:ext cx="120015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66321BFB-67ED-4A23-9D37-EAD255324F57}" type="datetimeFigureOut">
              <a:rPr lang="pt-BR" smtClean="0"/>
              <a:t>10/01/2024</a:t>
            </a:fld>
            <a:endParaRPr lang="pt-BR"/>
          </a:p>
        </p:txBody>
      </p:sp>
      <p:sp>
        <p:nvSpPr>
          <p:cNvPr id="5" name="Espaço Reservado para Rodapé 4"/>
          <p:cNvSpPr>
            <a:spLocks noGrp="1"/>
          </p:cNvSpPr>
          <p:nvPr>
            <p:ph type="ftr" sz="quarter" idx="3"/>
          </p:nvPr>
        </p:nvSpPr>
        <p:spPr>
          <a:xfrm>
            <a:off x="1757363" y="8475134"/>
            <a:ext cx="1628775"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3686175" y="8475134"/>
            <a:ext cx="120015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94C0C279-9013-4432-9609-5078629E0928}" type="slidenum">
              <a:rPr lang="pt-BR" smtClean="0"/>
              <a:t>‹nº›</a:t>
            </a:fld>
            <a:endParaRPr lang="pt-BR"/>
          </a:p>
        </p:txBody>
      </p:sp>
    </p:spTree>
    <p:extLst>
      <p:ext uri="{BB962C8B-B14F-4D97-AF65-F5344CB8AC3E}">
        <p14:creationId xmlns:p14="http://schemas.microsoft.com/office/powerpoint/2010/main" val="2371981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BA36AF8-1894-714D-AA7D-98A010FA418A}"/>
              </a:ext>
            </a:extLst>
          </p:cNvPr>
          <p:cNvPicPr>
            <a:picLocks noChangeAspect="1"/>
          </p:cNvPicPr>
          <p:nvPr/>
        </p:nvPicPr>
        <p:blipFill rotWithShape="1">
          <a:blip r:embed="rId2"/>
          <a:srcRect b="77479"/>
          <a:stretch/>
        </p:blipFill>
        <p:spPr>
          <a:xfrm>
            <a:off x="0" y="0"/>
            <a:ext cx="5143499" cy="659106"/>
          </a:xfrm>
          <a:prstGeom prst="rect">
            <a:avLst/>
          </a:prstGeom>
        </p:spPr>
      </p:pic>
      <p:sp>
        <p:nvSpPr>
          <p:cNvPr id="11" name="Retângulo 10"/>
          <p:cNvSpPr/>
          <p:nvPr/>
        </p:nvSpPr>
        <p:spPr>
          <a:xfrm>
            <a:off x="159483" y="1261373"/>
            <a:ext cx="4948013" cy="646331"/>
          </a:xfrm>
          <a:prstGeom prst="rect">
            <a:avLst/>
          </a:prstGeom>
        </p:spPr>
        <p:txBody>
          <a:bodyPr wrap="square">
            <a:spAutoFit/>
          </a:bodyPr>
          <a:lstStyle/>
          <a:p>
            <a:pPr algn="ctr">
              <a:defRPr sz="800" b="1">
                <a:solidFill>
                  <a:srgbClr val="D9D9D9"/>
                </a:solidFill>
                <a:latin typeface="Arial"/>
                <a:ea typeface="Arial"/>
                <a:cs typeface="Arial"/>
                <a:sym typeface="Arial"/>
              </a:defRPr>
            </a:pPr>
            <a:r>
              <a:rPr lang="pt-BR" sz="1200" dirty="0">
                <a:solidFill>
                  <a:srgbClr val="595959"/>
                </a:solidFill>
                <a:latin typeface="Arial" panose="020B0604020202020204" pitchFamily="34" charset="0"/>
                <a:cs typeface="Arial" panose="020B0604020202020204" pitchFamily="34" charset="0"/>
              </a:rPr>
              <a:t>Fabio M Gomes; Laura G. Cyrino; Sérgio </a:t>
            </a:r>
            <a:r>
              <a:rPr lang="pt-BR" sz="1200" dirty="0" err="1">
                <a:solidFill>
                  <a:srgbClr val="595959"/>
                </a:solidFill>
                <a:latin typeface="Arial" panose="020B0604020202020204" pitchFamily="34" charset="0"/>
                <a:cs typeface="Arial" panose="020B0604020202020204" pitchFamily="34" charset="0"/>
              </a:rPr>
              <a:t>Luis</a:t>
            </a:r>
            <a:r>
              <a:rPr lang="pt-BR" sz="1200" dirty="0">
                <a:solidFill>
                  <a:srgbClr val="595959"/>
                </a:solidFill>
                <a:latin typeface="Arial" panose="020B0604020202020204" pitchFamily="34" charset="0"/>
                <a:cs typeface="Arial" panose="020B0604020202020204" pitchFamily="34" charset="0"/>
              </a:rPr>
              <a:t> G. Pimentel</a:t>
            </a:r>
          </a:p>
          <a:p>
            <a:pPr algn="ctr">
              <a:defRPr sz="800" b="1">
                <a:solidFill>
                  <a:srgbClr val="D9D9D9"/>
                </a:solidFill>
                <a:latin typeface="Arial"/>
                <a:ea typeface="Arial"/>
                <a:cs typeface="Arial"/>
                <a:sym typeface="Arial"/>
              </a:defRPr>
            </a:pPr>
            <a:r>
              <a:rPr lang="pt-BR" sz="1200" dirty="0">
                <a:solidFill>
                  <a:srgbClr val="595959"/>
                </a:solidFill>
                <a:latin typeface="Arial" panose="020B0604020202020204" pitchFamily="34" charset="0"/>
                <a:cs typeface="Arial" panose="020B0604020202020204" pitchFamily="34" charset="0"/>
              </a:rPr>
              <a:t>Departamento de Oftalmologia do Hospital das Clínicas da Universidade de São Paulo (USP</a:t>
            </a:r>
            <a:r>
              <a:rPr lang="pt-BR" sz="1200" i="0" u="none" strike="noStrike" dirty="0">
                <a:solidFill>
                  <a:srgbClr val="000000"/>
                </a:solidFill>
                <a:effectLst/>
                <a:latin typeface="Arial" panose="020B0604020202020204" pitchFamily="34" charset="0"/>
                <a:cs typeface="Arial" panose="020B0604020202020204" pitchFamily="34" charset="0"/>
              </a:rPr>
              <a:t>)</a:t>
            </a:r>
            <a:endParaRPr lang="pt-BR" sz="1200" dirty="0">
              <a:solidFill>
                <a:srgbClr val="595959"/>
              </a:solidFill>
              <a:latin typeface="Arial" panose="020B0604020202020204" pitchFamily="34" charset="0"/>
              <a:cs typeface="Arial" panose="020B0604020202020204" pitchFamily="34" charset="0"/>
            </a:endParaRPr>
          </a:p>
        </p:txBody>
      </p:sp>
      <p:sp>
        <p:nvSpPr>
          <p:cNvPr id="12" name="Retângulo 11"/>
          <p:cNvSpPr/>
          <p:nvPr/>
        </p:nvSpPr>
        <p:spPr>
          <a:xfrm>
            <a:off x="0" y="9090248"/>
            <a:ext cx="5143500" cy="53752"/>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9" name="Retângulo 8">
            <a:extLst>
              <a:ext uri="{FF2B5EF4-FFF2-40B4-BE49-F238E27FC236}">
                <a16:creationId xmlns:a16="http://schemas.microsoft.com/office/drawing/2014/main" id="{ED6DE7BA-9F10-157C-3028-E49C4F955897}"/>
              </a:ext>
            </a:extLst>
          </p:cNvPr>
          <p:cNvGrpSpPr/>
          <p:nvPr/>
        </p:nvGrpSpPr>
        <p:grpSpPr>
          <a:xfrm>
            <a:off x="144000" y="1940888"/>
            <a:ext cx="2376000" cy="180000"/>
            <a:chOff x="0" y="0"/>
            <a:chExt cx="2390917" cy="224299"/>
          </a:xfrm>
          <a:solidFill>
            <a:srgbClr val="243A76"/>
          </a:solidFill>
        </p:grpSpPr>
        <p:sp>
          <p:nvSpPr>
            <p:cNvPr id="40" name="Retângulo">
              <a:extLst>
                <a:ext uri="{FF2B5EF4-FFF2-40B4-BE49-F238E27FC236}">
                  <a16:creationId xmlns:a16="http://schemas.microsoft.com/office/drawing/2014/main" id="{1EFA44B7-01DC-309A-EB17-E2DF8E05FAA2}"/>
                </a:ext>
              </a:extLst>
            </p:cNvPr>
            <p:cNvSpPr/>
            <p:nvPr/>
          </p:nvSpPr>
          <p:spPr>
            <a:xfrm>
              <a:off x="0" y="17411"/>
              <a:ext cx="2390918" cy="189478"/>
            </a:xfrm>
            <a:prstGeom prst="rect">
              <a:avLst/>
            </a:prstGeom>
            <a:grpFill/>
            <a:ln w="3175" cap="flat">
              <a:solidFill>
                <a:srgbClr val="D9D9D9"/>
              </a:solidFill>
              <a:prstDash val="solid"/>
              <a:round/>
            </a:ln>
            <a:effectLst/>
          </p:spPr>
          <p:txBody>
            <a:bodyPr wrap="square" lIns="54000" tIns="15610" rIns="15610" bIns="15610" numCol="1" anchor="ctr">
              <a:noAutofit/>
            </a:bodyPr>
            <a:lstStyle/>
            <a:p>
              <a:pPr>
                <a:defRPr>
                  <a:solidFill>
                    <a:srgbClr val="FFFFFF"/>
                  </a:solidFill>
                </a:defRPr>
              </a:pPr>
              <a:endParaRPr>
                <a:solidFill>
                  <a:schemeClr val="bg1"/>
                </a:solidFill>
                <a:latin typeface="Arial" panose="020B0604020202020204" pitchFamily="34" charset="0"/>
                <a:cs typeface="Arial" panose="020B0604020202020204" pitchFamily="34" charset="0"/>
              </a:endParaRPr>
            </a:p>
          </p:txBody>
        </p:sp>
        <p:sp>
          <p:nvSpPr>
            <p:cNvPr id="41" name="INTRODUÇÃO">
              <a:extLst>
                <a:ext uri="{FF2B5EF4-FFF2-40B4-BE49-F238E27FC236}">
                  <a16:creationId xmlns:a16="http://schemas.microsoft.com/office/drawing/2014/main" id="{150F5050-B426-BB00-4789-06DECAE0AA8D}"/>
                </a:ext>
              </a:extLst>
            </p:cNvPr>
            <p:cNvSpPr txBox="1"/>
            <p:nvPr/>
          </p:nvSpPr>
          <p:spPr>
            <a:xfrm>
              <a:off x="0" y="0"/>
              <a:ext cx="2390918" cy="224300"/>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15610" rIns="15610" bIns="15610" numCol="1" anchor="ctr">
              <a:noAutofit/>
            </a:bodyPr>
            <a:lstStyle>
              <a:lvl1pPr>
                <a:defRPr sz="700" b="1">
                  <a:latin typeface="Trebuchet MS"/>
                  <a:ea typeface="Trebuchet MS"/>
                  <a:cs typeface="Trebuchet MS"/>
                  <a:sym typeface="Trebuchet MS"/>
                </a:defRPr>
              </a:lvl1pPr>
            </a:lstStyle>
            <a:p>
              <a:r>
                <a:rPr>
                  <a:solidFill>
                    <a:schemeClr val="bg1"/>
                  </a:solidFill>
                  <a:latin typeface="Arial" panose="020B0604020202020204" pitchFamily="34" charset="0"/>
                  <a:cs typeface="Arial" panose="020B0604020202020204" pitchFamily="34" charset="0"/>
                </a:rPr>
                <a:t>INTRODUÇÃO</a:t>
              </a:r>
            </a:p>
          </p:txBody>
        </p:sp>
      </p:grpSp>
      <p:grpSp>
        <p:nvGrpSpPr>
          <p:cNvPr id="42" name="Retângulo 9">
            <a:extLst>
              <a:ext uri="{FF2B5EF4-FFF2-40B4-BE49-F238E27FC236}">
                <a16:creationId xmlns:a16="http://schemas.microsoft.com/office/drawing/2014/main" id="{86ED3160-0E3B-824D-5E86-EAD310EA12F6}"/>
              </a:ext>
            </a:extLst>
          </p:cNvPr>
          <p:cNvGrpSpPr/>
          <p:nvPr/>
        </p:nvGrpSpPr>
        <p:grpSpPr>
          <a:xfrm>
            <a:off x="137276" y="2059151"/>
            <a:ext cx="2430131" cy="2159089"/>
            <a:chOff x="-6766" y="-59568"/>
            <a:chExt cx="2445388" cy="2083330"/>
          </a:xfrm>
        </p:grpSpPr>
        <p:sp>
          <p:nvSpPr>
            <p:cNvPr id="43" name="Retângulo">
              <a:extLst>
                <a:ext uri="{FF2B5EF4-FFF2-40B4-BE49-F238E27FC236}">
                  <a16:creationId xmlns:a16="http://schemas.microsoft.com/office/drawing/2014/main" id="{21DF62D6-E915-102A-FA62-D039A2E30730}"/>
                </a:ext>
              </a:extLst>
            </p:cNvPr>
            <p:cNvSpPr/>
            <p:nvPr/>
          </p:nvSpPr>
          <p:spPr>
            <a:xfrm>
              <a:off x="0" y="-1"/>
              <a:ext cx="2390918" cy="2023763"/>
            </a:xfrm>
            <a:prstGeom prst="rect">
              <a:avLst/>
            </a:prstGeom>
            <a:solidFill>
              <a:srgbClr val="FFFFFF"/>
            </a:solidFill>
            <a:ln w="3175" cap="flat">
              <a:solidFill>
                <a:srgbClr val="D9D9D9"/>
              </a:solidFill>
              <a:prstDash val="solid"/>
              <a:round/>
            </a:ln>
            <a:effectLst/>
          </p:spPr>
          <p:txBody>
            <a:bodyPr wrap="square" lIns="54000" tIns="54000" rIns="54000" bIns="54000" numCol="1" anchor="t">
              <a:noAutofit/>
            </a:bodyPr>
            <a:lstStyle/>
            <a:p>
              <a:pPr>
                <a:defRPr>
                  <a:solidFill>
                    <a:srgbClr val="FFFFFF"/>
                  </a:solidFill>
                </a:defRPr>
              </a:pPr>
              <a:endParaRPr>
                <a:latin typeface="Arial" panose="020B0604020202020204" pitchFamily="34" charset="0"/>
                <a:cs typeface="Arial" panose="020B0604020202020204" pitchFamily="34" charset="0"/>
              </a:endParaRPr>
            </a:p>
          </p:txBody>
        </p:sp>
        <p:sp>
          <p:nvSpPr>
            <p:cNvPr id="44" name="Aqui vai o texto ...">
              <a:extLst>
                <a:ext uri="{FF2B5EF4-FFF2-40B4-BE49-F238E27FC236}">
                  <a16:creationId xmlns:a16="http://schemas.microsoft.com/office/drawing/2014/main" id="{C2B52BE3-98F8-6CE4-5566-9FF8541A952D}"/>
                </a:ext>
              </a:extLst>
            </p:cNvPr>
            <p:cNvSpPr txBox="1"/>
            <p:nvPr/>
          </p:nvSpPr>
          <p:spPr>
            <a:xfrm>
              <a:off x="-6766" y="-59568"/>
              <a:ext cx="2445388" cy="26737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BR" sz="800" dirty="0">
                  <a:latin typeface="Arial" panose="020B0604020202020204" pitchFamily="34" charset="0"/>
                  <a:cs typeface="Arial" panose="020B0604020202020204" pitchFamily="34" charset="0"/>
                </a:rPr>
                <a:t>A esclerose tuberosa (ET) é uma desordem genética rara, resulta de mutações nos genes TSC1 e TSC2 e caracteriza-se por uma predisposição aumentada à formação de </a:t>
              </a:r>
              <a:r>
                <a:rPr lang="pt-BR" sz="800" dirty="0" err="1">
                  <a:latin typeface="Arial" panose="020B0604020202020204" pitchFamily="34" charset="0"/>
                  <a:cs typeface="Arial" panose="020B0604020202020204" pitchFamily="34" charset="0"/>
                </a:rPr>
                <a:t>hamartomas</a:t>
              </a:r>
              <a:r>
                <a:rPr lang="pt-BR" sz="800" dirty="0">
                  <a:latin typeface="Arial" panose="020B0604020202020204" pitchFamily="34" charset="0"/>
                  <a:cs typeface="Arial" panose="020B0604020202020204" pitchFamily="34" charset="0"/>
                </a:rPr>
                <a:t> (tumores benignos) em múltiplos sistemas, como cérebro, pele, rins e olhos. (1,2,3) Geralmente é diagnosticada na infância, no entanto, em alguns casos, o diagnóstico é retardo até a idade adulta, pois, embora existam critérios diagnósticos já consolidados na literatura, os sintomas podem manifestar-se em diferentes em momentos ao longo da vida.(2) </a:t>
              </a:r>
              <a:r>
                <a:rPr lang="pt-PT" sz="800" dirty="0">
                  <a:latin typeface="Arial" panose="020B0604020202020204" pitchFamily="34" charset="0"/>
                  <a:cs typeface="Arial" panose="020B0604020202020204" pitchFamily="34" charset="0"/>
                </a:rPr>
                <a:t>O </a:t>
              </a:r>
              <a:r>
                <a:rPr lang="pt-BR" sz="800" dirty="0" err="1">
                  <a:latin typeface="Arial" panose="020B0604020202020204" pitchFamily="34" charset="0"/>
                  <a:cs typeface="Arial" panose="020B0604020202020204" pitchFamily="34" charset="0"/>
                </a:rPr>
                <a:t>Hamartoma</a:t>
              </a:r>
              <a:r>
                <a:rPr lang="pt-BR" sz="800" dirty="0">
                  <a:latin typeface="Arial" panose="020B0604020202020204" pitchFamily="34" charset="0"/>
                  <a:cs typeface="Arial" panose="020B0604020202020204" pitchFamily="34" charset="0"/>
                </a:rPr>
                <a:t> </a:t>
              </a:r>
              <a:r>
                <a:rPr lang="pt-BR" sz="800" dirty="0" err="1">
                  <a:latin typeface="Arial" panose="020B0604020202020204" pitchFamily="34" charset="0"/>
                  <a:cs typeface="Arial" panose="020B0604020202020204" pitchFamily="34" charset="0"/>
                </a:rPr>
                <a:t>Astrocítico</a:t>
              </a:r>
              <a:r>
                <a:rPr lang="pt-BR" sz="800" dirty="0">
                  <a:latin typeface="Arial" panose="020B0604020202020204" pitchFamily="34" charset="0"/>
                  <a:cs typeface="Arial" panose="020B0604020202020204" pitchFamily="34" charset="0"/>
                </a:rPr>
                <a:t> de Retina (HAR)</a:t>
              </a:r>
              <a:r>
                <a:rPr lang="pt-PT" sz="800" dirty="0">
                  <a:latin typeface="Arial" panose="020B0604020202020204" pitchFamily="34" charset="0"/>
                  <a:cs typeface="Arial" panose="020B0604020202020204" pitchFamily="34" charset="0"/>
                </a:rPr>
                <a:t> é a manifestação ocular mais comum na ET.(3) </a:t>
              </a:r>
              <a:r>
                <a:rPr lang="pt-BR" sz="800" dirty="0">
                  <a:latin typeface="Arial" panose="020B0604020202020204" pitchFamily="34" charset="0"/>
                  <a:cs typeface="Arial" panose="020B0604020202020204" pitchFamily="34" charset="0"/>
                </a:rPr>
                <a:t>Aqui relatamos um caso de ET diagnosticado na idade adulta após investigação oftalmológica detalhada e multimodal de queixa de baixa acuidade visual (BAV).</a:t>
              </a:r>
            </a:p>
            <a:p>
              <a:endParaRPr lang="pt-BR" sz="800" dirty="0">
                <a:latin typeface="Arial" panose="020B0604020202020204" pitchFamily="34" charset="0"/>
                <a:cs typeface="Arial" panose="020B0604020202020204" pitchFamily="34" charset="0"/>
              </a:endParaRPr>
            </a:p>
          </p:txBody>
        </p:sp>
      </p:grpSp>
      <p:grpSp>
        <p:nvGrpSpPr>
          <p:cNvPr id="45" name="Retângulo 10">
            <a:extLst>
              <a:ext uri="{FF2B5EF4-FFF2-40B4-BE49-F238E27FC236}">
                <a16:creationId xmlns:a16="http://schemas.microsoft.com/office/drawing/2014/main" id="{D3DC544B-C094-AC30-3E6C-3726FE132552}"/>
              </a:ext>
            </a:extLst>
          </p:cNvPr>
          <p:cNvGrpSpPr/>
          <p:nvPr/>
        </p:nvGrpSpPr>
        <p:grpSpPr>
          <a:xfrm>
            <a:off x="2628000" y="1940888"/>
            <a:ext cx="2376000" cy="180000"/>
            <a:chOff x="0" y="0"/>
            <a:chExt cx="2390917" cy="224299"/>
          </a:xfrm>
          <a:solidFill>
            <a:srgbClr val="243A76"/>
          </a:solidFill>
        </p:grpSpPr>
        <p:sp>
          <p:nvSpPr>
            <p:cNvPr id="46" name="Retângulo">
              <a:extLst>
                <a:ext uri="{FF2B5EF4-FFF2-40B4-BE49-F238E27FC236}">
                  <a16:creationId xmlns:a16="http://schemas.microsoft.com/office/drawing/2014/main" id="{E4422F5D-4DF6-F687-F477-E8BCE30C0900}"/>
                </a:ext>
              </a:extLst>
            </p:cNvPr>
            <p:cNvSpPr/>
            <p:nvPr/>
          </p:nvSpPr>
          <p:spPr>
            <a:xfrm>
              <a:off x="0" y="17411"/>
              <a:ext cx="2390918" cy="189478"/>
            </a:xfrm>
            <a:prstGeom prst="rect">
              <a:avLst/>
            </a:prstGeom>
            <a:grpFill/>
            <a:ln w="3175" cap="flat">
              <a:solidFill>
                <a:srgbClr val="D9D9D9"/>
              </a:solidFill>
              <a:prstDash val="solid"/>
              <a:round/>
            </a:ln>
            <a:effectLst/>
          </p:spPr>
          <p:txBody>
            <a:bodyPr wrap="square" lIns="54000" tIns="15610" rIns="15610" bIns="15610" numCol="1" anchor="ctr">
              <a:noAutofit/>
            </a:bodyPr>
            <a:lstStyle/>
            <a:p>
              <a:pPr>
                <a:defRPr>
                  <a:solidFill>
                    <a:srgbClr val="FFFFFF"/>
                  </a:solidFill>
                </a:defRPr>
              </a:pPr>
              <a:endParaRPr>
                <a:solidFill>
                  <a:schemeClr val="bg1"/>
                </a:solidFill>
                <a:latin typeface="Arial" panose="020B0604020202020204" pitchFamily="34" charset="0"/>
                <a:cs typeface="Arial" panose="020B0604020202020204" pitchFamily="34" charset="0"/>
              </a:endParaRPr>
            </a:p>
          </p:txBody>
        </p:sp>
        <p:sp>
          <p:nvSpPr>
            <p:cNvPr id="47" name="FIGURAS, TABELAS E GRÁFICOS">
              <a:extLst>
                <a:ext uri="{FF2B5EF4-FFF2-40B4-BE49-F238E27FC236}">
                  <a16:creationId xmlns:a16="http://schemas.microsoft.com/office/drawing/2014/main" id="{143E52A8-D712-7A46-4376-1A4F2AB6FF88}"/>
                </a:ext>
              </a:extLst>
            </p:cNvPr>
            <p:cNvSpPr txBox="1"/>
            <p:nvPr/>
          </p:nvSpPr>
          <p:spPr>
            <a:xfrm>
              <a:off x="0" y="0"/>
              <a:ext cx="2390918" cy="224300"/>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15610" rIns="15610" bIns="15610" numCol="1" anchor="ctr">
              <a:noAutofit/>
            </a:bodyPr>
            <a:lstStyle>
              <a:lvl1pPr>
                <a:defRPr sz="700" b="1">
                  <a:latin typeface="Trebuchet MS"/>
                  <a:ea typeface="Trebuchet MS"/>
                  <a:cs typeface="Trebuchet MS"/>
                  <a:sym typeface="Trebuchet MS"/>
                </a:defRPr>
              </a:lvl1pPr>
            </a:lstStyle>
            <a:p>
              <a:r>
                <a:rPr>
                  <a:solidFill>
                    <a:schemeClr val="bg1"/>
                  </a:solidFill>
                  <a:latin typeface="Arial" panose="020B0604020202020204" pitchFamily="34" charset="0"/>
                  <a:cs typeface="Arial" panose="020B0604020202020204" pitchFamily="34" charset="0"/>
                </a:rPr>
                <a:t>FIGURAS, TABELAS E GRÁFICOS</a:t>
              </a:r>
            </a:p>
          </p:txBody>
        </p:sp>
      </p:grpSp>
      <p:grpSp>
        <p:nvGrpSpPr>
          <p:cNvPr id="48" name="Retângulo 11">
            <a:extLst>
              <a:ext uri="{FF2B5EF4-FFF2-40B4-BE49-F238E27FC236}">
                <a16:creationId xmlns:a16="http://schemas.microsoft.com/office/drawing/2014/main" id="{97B27630-C6E1-71EF-E024-783B9B5F19D2}"/>
              </a:ext>
            </a:extLst>
          </p:cNvPr>
          <p:cNvGrpSpPr/>
          <p:nvPr/>
        </p:nvGrpSpPr>
        <p:grpSpPr>
          <a:xfrm>
            <a:off x="2628000" y="2066854"/>
            <a:ext cx="2376001" cy="3324099"/>
            <a:chOff x="-3" y="-54336"/>
            <a:chExt cx="2390921" cy="3342670"/>
          </a:xfrm>
        </p:grpSpPr>
        <p:sp>
          <p:nvSpPr>
            <p:cNvPr id="49" name="Retângulo">
              <a:extLst>
                <a:ext uri="{FF2B5EF4-FFF2-40B4-BE49-F238E27FC236}">
                  <a16:creationId xmlns:a16="http://schemas.microsoft.com/office/drawing/2014/main" id="{9410BD06-3139-4C90-0407-38464FE381BF}"/>
                </a:ext>
              </a:extLst>
            </p:cNvPr>
            <p:cNvSpPr/>
            <p:nvPr/>
          </p:nvSpPr>
          <p:spPr>
            <a:xfrm>
              <a:off x="0" y="-1"/>
              <a:ext cx="2390918" cy="3288335"/>
            </a:xfrm>
            <a:prstGeom prst="rect">
              <a:avLst/>
            </a:prstGeom>
            <a:solidFill>
              <a:srgbClr val="FFFFFF"/>
            </a:solidFill>
            <a:ln w="3175" cap="flat">
              <a:solidFill>
                <a:srgbClr val="D9D9D9"/>
              </a:solidFill>
              <a:prstDash val="solid"/>
              <a:round/>
            </a:ln>
            <a:effectLst/>
          </p:spPr>
          <p:txBody>
            <a:bodyPr wrap="square" lIns="54000" tIns="54000" rIns="54000" bIns="54000" numCol="1" anchor="t">
              <a:noAutofit/>
            </a:bodyPr>
            <a:lstStyle/>
            <a:p>
              <a:pPr>
                <a:defRPr>
                  <a:solidFill>
                    <a:srgbClr val="FFFFFF"/>
                  </a:solidFill>
                </a:defRPr>
              </a:pPr>
              <a:endParaRPr>
                <a:latin typeface="Arial" panose="020B0604020202020204" pitchFamily="34" charset="0"/>
                <a:cs typeface="Arial" panose="020B0604020202020204" pitchFamily="34" charset="0"/>
              </a:endParaRPr>
            </a:p>
          </p:txBody>
        </p:sp>
        <p:sp>
          <p:nvSpPr>
            <p:cNvPr id="50" name="Aqui vai o texto ...">
              <a:extLst>
                <a:ext uri="{FF2B5EF4-FFF2-40B4-BE49-F238E27FC236}">
                  <a16:creationId xmlns:a16="http://schemas.microsoft.com/office/drawing/2014/main" id="{6451FA2A-3FB8-DE34-4101-CA90DFE55DBD}"/>
                </a:ext>
              </a:extLst>
            </p:cNvPr>
            <p:cNvSpPr txBox="1"/>
            <p:nvPr/>
          </p:nvSpPr>
          <p:spPr>
            <a:xfrm>
              <a:off x="-3" y="-54336"/>
              <a:ext cx="2390918" cy="23489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BR" sz="800" dirty="0">
                  <a:latin typeface="Arial" panose="020B0604020202020204" pitchFamily="34" charset="0"/>
                  <a:cs typeface="Arial" panose="020B0604020202020204" pitchFamily="34" charset="0"/>
                </a:rPr>
                <a:t>Figura 1 </a:t>
              </a:r>
              <a:endParaRPr sz="800" dirty="0">
                <a:latin typeface="Arial" panose="020B0604020202020204" pitchFamily="34" charset="0"/>
                <a:cs typeface="Arial" panose="020B0604020202020204" pitchFamily="34" charset="0"/>
              </a:endParaRPr>
            </a:p>
          </p:txBody>
        </p:sp>
      </p:grpSp>
      <p:grpSp>
        <p:nvGrpSpPr>
          <p:cNvPr id="51" name="Retângulo 16">
            <a:extLst>
              <a:ext uri="{FF2B5EF4-FFF2-40B4-BE49-F238E27FC236}">
                <a16:creationId xmlns:a16="http://schemas.microsoft.com/office/drawing/2014/main" id="{4A9F6161-6787-2963-FFD6-7CE632F22243}"/>
              </a:ext>
            </a:extLst>
          </p:cNvPr>
          <p:cNvGrpSpPr/>
          <p:nvPr/>
        </p:nvGrpSpPr>
        <p:grpSpPr>
          <a:xfrm>
            <a:off x="144000" y="4280888"/>
            <a:ext cx="2376000" cy="180000"/>
            <a:chOff x="0" y="0"/>
            <a:chExt cx="2390918" cy="206889"/>
          </a:xfrm>
          <a:solidFill>
            <a:srgbClr val="243A76"/>
          </a:solidFill>
        </p:grpSpPr>
        <p:sp>
          <p:nvSpPr>
            <p:cNvPr id="52" name="Retângulo">
              <a:extLst>
                <a:ext uri="{FF2B5EF4-FFF2-40B4-BE49-F238E27FC236}">
                  <a16:creationId xmlns:a16="http://schemas.microsoft.com/office/drawing/2014/main" id="{509BA5E7-F4F9-6670-F70A-10332F6E1A02}"/>
                </a:ext>
              </a:extLst>
            </p:cNvPr>
            <p:cNvSpPr/>
            <p:nvPr/>
          </p:nvSpPr>
          <p:spPr>
            <a:xfrm>
              <a:off x="0" y="17411"/>
              <a:ext cx="2390918" cy="189478"/>
            </a:xfrm>
            <a:prstGeom prst="rect">
              <a:avLst/>
            </a:prstGeom>
            <a:grpFill/>
            <a:ln w="3175" cap="flat">
              <a:solidFill>
                <a:srgbClr val="D9D9D9"/>
              </a:solidFill>
              <a:prstDash val="solid"/>
              <a:round/>
            </a:ln>
            <a:effectLst/>
          </p:spPr>
          <p:txBody>
            <a:bodyPr wrap="square" lIns="54000" tIns="15610" rIns="15610" bIns="15610" numCol="1" anchor="ctr">
              <a:noAutofit/>
            </a:bodyPr>
            <a:lstStyle/>
            <a:p>
              <a:pPr>
                <a:defRPr>
                  <a:solidFill>
                    <a:srgbClr val="FFFFFF"/>
                  </a:solidFill>
                </a:defRPr>
              </a:pPr>
              <a:endParaRPr>
                <a:solidFill>
                  <a:schemeClr val="bg1"/>
                </a:solidFill>
                <a:latin typeface="Arial" panose="020B0604020202020204" pitchFamily="34" charset="0"/>
                <a:cs typeface="Arial" panose="020B0604020202020204" pitchFamily="34" charset="0"/>
              </a:endParaRPr>
            </a:p>
          </p:txBody>
        </p:sp>
        <p:sp>
          <p:nvSpPr>
            <p:cNvPr id="53" name="RELATO DE CASO">
              <a:extLst>
                <a:ext uri="{FF2B5EF4-FFF2-40B4-BE49-F238E27FC236}">
                  <a16:creationId xmlns:a16="http://schemas.microsoft.com/office/drawing/2014/main" id="{0BD9C3A8-8460-4698-F935-B5CF6E8BABBE}"/>
                </a:ext>
              </a:extLst>
            </p:cNvPr>
            <p:cNvSpPr txBox="1"/>
            <p:nvPr/>
          </p:nvSpPr>
          <p:spPr>
            <a:xfrm>
              <a:off x="0" y="0"/>
              <a:ext cx="2375997" cy="179999"/>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15610" rIns="15610" bIns="15610" numCol="1" anchor="ctr">
              <a:noAutofit/>
            </a:bodyPr>
            <a:lstStyle>
              <a:lvl1pPr>
                <a:defRPr sz="700" b="1">
                  <a:latin typeface="Trebuchet MS"/>
                  <a:ea typeface="Trebuchet MS"/>
                  <a:cs typeface="Trebuchet MS"/>
                  <a:sym typeface="Trebuchet MS"/>
                </a:defRPr>
              </a:lvl1pPr>
            </a:lstStyle>
            <a:p>
              <a:r>
                <a:rPr>
                  <a:solidFill>
                    <a:schemeClr val="bg1"/>
                  </a:solidFill>
                  <a:latin typeface="Arial" panose="020B0604020202020204" pitchFamily="34" charset="0"/>
                  <a:cs typeface="Arial" panose="020B0604020202020204" pitchFamily="34" charset="0"/>
                </a:rPr>
                <a:t>RELATO DE CASO</a:t>
              </a:r>
            </a:p>
          </p:txBody>
        </p:sp>
      </p:grpSp>
      <p:grpSp>
        <p:nvGrpSpPr>
          <p:cNvPr id="54" name="Retângulo 17">
            <a:extLst>
              <a:ext uri="{FF2B5EF4-FFF2-40B4-BE49-F238E27FC236}">
                <a16:creationId xmlns:a16="http://schemas.microsoft.com/office/drawing/2014/main" id="{9B1DA368-FC4A-FDA2-1A6A-A468E805CE63}"/>
              </a:ext>
            </a:extLst>
          </p:cNvPr>
          <p:cNvGrpSpPr/>
          <p:nvPr/>
        </p:nvGrpSpPr>
        <p:grpSpPr>
          <a:xfrm>
            <a:off x="144000" y="4410088"/>
            <a:ext cx="2376001" cy="4488312"/>
            <a:chOff x="0" y="-47257"/>
            <a:chExt cx="2390918" cy="4175368"/>
          </a:xfrm>
        </p:grpSpPr>
        <p:sp>
          <p:nvSpPr>
            <p:cNvPr id="55" name="Retângulo">
              <a:extLst>
                <a:ext uri="{FF2B5EF4-FFF2-40B4-BE49-F238E27FC236}">
                  <a16:creationId xmlns:a16="http://schemas.microsoft.com/office/drawing/2014/main" id="{AFB7BE88-48F5-FE0A-4769-B0505E8F5467}"/>
                </a:ext>
              </a:extLst>
            </p:cNvPr>
            <p:cNvSpPr/>
            <p:nvPr/>
          </p:nvSpPr>
          <p:spPr>
            <a:xfrm>
              <a:off x="0" y="0"/>
              <a:ext cx="2390918" cy="4128111"/>
            </a:xfrm>
            <a:prstGeom prst="rect">
              <a:avLst/>
            </a:prstGeom>
            <a:solidFill>
              <a:srgbClr val="FFFFFF"/>
            </a:solidFill>
            <a:ln w="3175" cap="flat">
              <a:solidFill>
                <a:srgbClr val="D9D9D9"/>
              </a:solidFill>
              <a:prstDash val="solid"/>
              <a:round/>
            </a:ln>
            <a:effectLst/>
          </p:spPr>
          <p:txBody>
            <a:bodyPr wrap="square" lIns="54000" tIns="54000" rIns="54000" bIns="54000" numCol="1" anchor="t">
              <a:noAutofit/>
            </a:bodyPr>
            <a:lstStyle/>
            <a:p>
              <a:pPr>
                <a:defRPr>
                  <a:solidFill>
                    <a:srgbClr val="FFFFFF"/>
                  </a:solidFill>
                </a:defRPr>
              </a:pPr>
              <a:endParaRPr dirty="0"/>
            </a:p>
          </p:txBody>
        </p:sp>
        <p:sp>
          <p:nvSpPr>
            <p:cNvPr id="56" name="Aqui vai o texto ...">
              <a:extLst>
                <a:ext uri="{FF2B5EF4-FFF2-40B4-BE49-F238E27FC236}">
                  <a16:creationId xmlns:a16="http://schemas.microsoft.com/office/drawing/2014/main" id="{ED4D58D8-A4FF-8D06-76F3-3F1BC45CDC7D}"/>
                </a:ext>
              </a:extLst>
            </p:cNvPr>
            <p:cNvSpPr txBox="1"/>
            <p:nvPr/>
          </p:nvSpPr>
          <p:spPr>
            <a:xfrm>
              <a:off x="0" y="-47257"/>
              <a:ext cx="2390918" cy="22572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BR" sz="800" dirty="0">
                  <a:latin typeface="Arial" panose="020B0604020202020204" pitchFamily="34" charset="0"/>
                  <a:cs typeface="Arial" panose="020B0604020202020204" pitchFamily="34" charset="0"/>
                </a:rPr>
                <a:t>Paciente, feminino, 39 anos foi encaminhada ao Ambulatório de Retina de nosso serviço para investigação de BAV progressiva em olho esquerdo (OE) com início há dois anos, sem outras queixas associadas. Apresentava déficit cognitivo leve, epilepsia e histórico de nefrectomia e de antecedentes familiares, referia filho com atraso do desenvolvimento neuropsicomotor. Ao exame físico apresentava </a:t>
              </a:r>
              <a:r>
                <a:rPr lang="pt-BR" sz="800" dirty="0" err="1">
                  <a:latin typeface="Arial" panose="020B0604020202020204" pitchFamily="34" charset="0"/>
                  <a:cs typeface="Arial" panose="020B0604020202020204" pitchFamily="34" charset="0"/>
                </a:rPr>
                <a:t>angiofibromas</a:t>
              </a:r>
              <a:r>
                <a:rPr lang="pt-BR" sz="800" dirty="0">
                  <a:latin typeface="Arial" panose="020B0604020202020204" pitchFamily="34" charset="0"/>
                  <a:cs typeface="Arial" panose="020B0604020202020204" pitchFamily="34" charset="0"/>
                </a:rPr>
                <a:t> faciais, </a:t>
              </a:r>
              <a:r>
                <a:rPr lang="pt-BR" sz="800" dirty="0" err="1">
                  <a:latin typeface="Arial" panose="020B0604020202020204" pitchFamily="34" charset="0"/>
                  <a:cs typeface="Arial" panose="020B0604020202020204" pitchFamily="34" charset="0"/>
                </a:rPr>
                <a:t>periungueais</a:t>
              </a:r>
              <a:r>
                <a:rPr lang="pt-BR" sz="800" dirty="0">
                  <a:latin typeface="Arial" panose="020B0604020202020204" pitchFamily="34" charset="0"/>
                  <a:cs typeface="Arial" panose="020B0604020202020204" pitchFamily="34" charset="0"/>
                </a:rPr>
                <a:t> e manchas </a:t>
              </a:r>
              <a:r>
                <a:rPr lang="pt-BR" sz="800" dirty="0" err="1">
                  <a:latin typeface="Arial" panose="020B0604020202020204" pitchFamily="34" charset="0"/>
                  <a:cs typeface="Arial" panose="020B0604020202020204" pitchFamily="34" charset="0"/>
                </a:rPr>
                <a:t>hipomelanóticas</a:t>
              </a:r>
              <a:r>
                <a:rPr lang="pt-BR" sz="800" dirty="0">
                  <a:latin typeface="Arial" panose="020B0604020202020204" pitchFamily="34" charset="0"/>
                  <a:cs typeface="Arial" panose="020B0604020202020204" pitchFamily="34" charset="0"/>
                </a:rPr>
                <a:t> em pele (figura 1). Ao exame oftalmológico apresentava acuidade visual 1,00/0,7p e demais exames oftalmológicos dentro da normalidade. Na oftalmoscopia e na </a:t>
              </a:r>
              <a:r>
                <a:rPr lang="pt-BR" sz="800" dirty="0" err="1">
                  <a:latin typeface="Arial" panose="020B0604020202020204" pitchFamily="34" charset="0"/>
                  <a:cs typeface="Arial" panose="020B0604020202020204" pitchFamily="34" charset="0"/>
                </a:rPr>
                <a:t>retinografia</a:t>
              </a:r>
              <a:r>
                <a:rPr lang="pt-BR" sz="800" dirty="0">
                  <a:latin typeface="Arial" panose="020B0604020202020204" pitchFamily="34" charset="0"/>
                  <a:cs typeface="Arial" panose="020B0604020202020204" pitchFamily="34" charset="0"/>
                </a:rPr>
                <a:t> colorida foram visualizadas lesões esbranquiçadas na superfície retiniana em olho direito-OD (imagem 2) e OE, além de uma lesão acometendo o nervo óptico em OE (imagem 3). À </a:t>
              </a:r>
              <a:r>
                <a:rPr lang="pt-BR" sz="800" dirty="0" err="1">
                  <a:latin typeface="Arial" panose="020B0604020202020204" pitchFamily="34" charset="0"/>
                  <a:cs typeface="Arial" panose="020B0604020202020204" pitchFamily="34" charset="0"/>
                </a:rPr>
                <a:t>angiofluoresceinografia</a:t>
              </a:r>
              <a:r>
                <a:rPr lang="pt-BR" sz="800" dirty="0">
                  <a:latin typeface="Arial" panose="020B0604020202020204" pitchFamily="34" charset="0"/>
                  <a:cs typeface="Arial" panose="020B0604020202020204" pitchFamily="34" charset="0"/>
                </a:rPr>
                <a:t>, na fase </a:t>
              </a:r>
              <a:r>
                <a:rPr lang="pt-BR" sz="800" dirty="0" err="1">
                  <a:latin typeface="Arial" panose="020B0604020202020204" pitchFamily="34" charset="0"/>
                  <a:cs typeface="Arial" panose="020B0604020202020204" pitchFamily="34" charset="0"/>
                </a:rPr>
                <a:t>coroideana</a:t>
              </a:r>
              <a:r>
                <a:rPr lang="pt-BR" sz="800" dirty="0">
                  <a:latin typeface="Arial" panose="020B0604020202020204" pitchFamily="34" charset="0"/>
                  <a:cs typeface="Arial" panose="020B0604020202020204" pitchFamily="34" charset="0"/>
                </a:rPr>
                <a:t>, apresentou lesões nodulares, com aumento da fluorescência na fase arterial em OD (figura 4) e OE (figura 5). Na tomografia de coerência óptica foi observado: lesão </a:t>
              </a:r>
              <a:r>
                <a:rPr lang="pt-BR" sz="800" dirty="0" err="1">
                  <a:latin typeface="Arial" panose="020B0604020202020204" pitchFamily="34" charset="0"/>
                  <a:cs typeface="Arial" panose="020B0604020202020204" pitchFamily="34" charset="0"/>
                </a:rPr>
                <a:t>hiperrefletiva</a:t>
              </a:r>
              <a:r>
                <a:rPr lang="pt-BR" sz="800" dirty="0">
                  <a:latin typeface="Arial" panose="020B0604020202020204" pitchFamily="34" charset="0"/>
                  <a:cs typeface="Arial" panose="020B0604020202020204" pitchFamily="34" charset="0"/>
                </a:rPr>
                <a:t> retiniana em forma de cúpula em OD (figura 6) e lesão cística degenerativa acometendo a região macular (figura 7) e nervo óptico (NO) em OE (figura 8). Optou-se por tratamento ocular com injeção intravítrea (IVT), sem resposta, e encaminhamento à clínica médica. Após estudo sistêmico do caso, concluímos tratar-se de ET com acometimento ocular. A análise oftalmológica multimodal evidenciou </a:t>
              </a:r>
              <a:r>
                <a:rPr lang="pt-BR" sz="800" dirty="0" err="1">
                  <a:latin typeface="Arial" panose="020B0604020202020204" pitchFamily="34" charset="0"/>
                  <a:cs typeface="Arial" panose="020B0604020202020204" pitchFamily="34" charset="0"/>
                </a:rPr>
                <a:t>Hamartoma</a:t>
              </a:r>
              <a:r>
                <a:rPr lang="pt-BR" sz="800" dirty="0">
                  <a:latin typeface="Arial" panose="020B0604020202020204" pitchFamily="34" charset="0"/>
                  <a:cs typeface="Arial" panose="020B0604020202020204" pitchFamily="34" charset="0"/>
                </a:rPr>
                <a:t> </a:t>
              </a:r>
              <a:r>
                <a:rPr lang="pt-BR" sz="800" dirty="0" err="1">
                  <a:latin typeface="Arial" panose="020B0604020202020204" pitchFamily="34" charset="0"/>
                  <a:cs typeface="Arial" panose="020B0604020202020204" pitchFamily="34" charset="0"/>
                </a:rPr>
                <a:t>Astrocítico</a:t>
              </a:r>
              <a:r>
                <a:rPr lang="pt-BR" sz="800" dirty="0">
                  <a:latin typeface="Arial" panose="020B0604020202020204" pitchFamily="34" charset="0"/>
                  <a:cs typeface="Arial" panose="020B0604020202020204" pitchFamily="34" charset="0"/>
                </a:rPr>
                <a:t> de Retina (HAR) e NO, responsável pela BAV, que levou a paciente a procurar o serviço médico e, assim, possibilitar o diagnóstico sistêmico e manejo adequado.</a:t>
              </a:r>
              <a:endParaRPr sz="800" dirty="0">
                <a:latin typeface="Arial" panose="020B0604020202020204" pitchFamily="34" charset="0"/>
                <a:cs typeface="Arial" panose="020B0604020202020204" pitchFamily="34" charset="0"/>
              </a:endParaRPr>
            </a:p>
          </p:txBody>
        </p:sp>
      </p:grpSp>
      <p:grpSp>
        <p:nvGrpSpPr>
          <p:cNvPr id="57" name="Retângulo 18">
            <a:extLst>
              <a:ext uri="{FF2B5EF4-FFF2-40B4-BE49-F238E27FC236}">
                <a16:creationId xmlns:a16="http://schemas.microsoft.com/office/drawing/2014/main" id="{4C525982-2812-CD1D-08AC-F6BADD2BA63D}"/>
              </a:ext>
            </a:extLst>
          </p:cNvPr>
          <p:cNvGrpSpPr/>
          <p:nvPr/>
        </p:nvGrpSpPr>
        <p:grpSpPr>
          <a:xfrm>
            <a:off x="2628000" y="5450888"/>
            <a:ext cx="2376001" cy="180001"/>
            <a:chOff x="0" y="0"/>
            <a:chExt cx="2390918" cy="224300"/>
          </a:xfrm>
          <a:solidFill>
            <a:srgbClr val="243A76"/>
          </a:solidFill>
        </p:grpSpPr>
        <p:sp>
          <p:nvSpPr>
            <p:cNvPr id="58" name="Retângulo">
              <a:extLst>
                <a:ext uri="{FF2B5EF4-FFF2-40B4-BE49-F238E27FC236}">
                  <a16:creationId xmlns:a16="http://schemas.microsoft.com/office/drawing/2014/main" id="{B1DA4BF0-CB3B-73AB-694D-7581224033B2}"/>
                </a:ext>
              </a:extLst>
            </p:cNvPr>
            <p:cNvSpPr/>
            <p:nvPr/>
          </p:nvSpPr>
          <p:spPr>
            <a:xfrm>
              <a:off x="0" y="17411"/>
              <a:ext cx="2390918" cy="189478"/>
            </a:xfrm>
            <a:prstGeom prst="rect">
              <a:avLst/>
            </a:prstGeom>
            <a:grpFill/>
            <a:ln w="3175" cap="flat">
              <a:solidFill>
                <a:srgbClr val="D9D9D9"/>
              </a:solidFill>
              <a:prstDash val="solid"/>
              <a:round/>
            </a:ln>
            <a:effectLst/>
          </p:spPr>
          <p:txBody>
            <a:bodyPr wrap="square" lIns="54000" tIns="15610" rIns="15610" bIns="15610" numCol="1" anchor="ctr" anchorCtr="0">
              <a:noAutofit/>
            </a:bodyPr>
            <a:lstStyle/>
            <a:p>
              <a:pPr>
                <a:defRPr>
                  <a:solidFill>
                    <a:srgbClr val="FFFFFF"/>
                  </a:solidFill>
                </a:defRPr>
              </a:pPr>
              <a:endParaRPr>
                <a:solidFill>
                  <a:schemeClr val="bg1"/>
                </a:solidFill>
                <a:latin typeface="Arial" panose="020B0604020202020204" pitchFamily="34" charset="0"/>
                <a:cs typeface="Arial" panose="020B0604020202020204" pitchFamily="34" charset="0"/>
              </a:endParaRPr>
            </a:p>
          </p:txBody>
        </p:sp>
        <p:sp>
          <p:nvSpPr>
            <p:cNvPr id="59" name="DISCUSSÃO:">
              <a:extLst>
                <a:ext uri="{FF2B5EF4-FFF2-40B4-BE49-F238E27FC236}">
                  <a16:creationId xmlns:a16="http://schemas.microsoft.com/office/drawing/2014/main" id="{F7133F72-5E4E-B449-E2C1-5A64F5799B4E}"/>
                </a:ext>
              </a:extLst>
            </p:cNvPr>
            <p:cNvSpPr txBox="1"/>
            <p:nvPr/>
          </p:nvSpPr>
          <p:spPr>
            <a:xfrm>
              <a:off x="0" y="0"/>
              <a:ext cx="2390918" cy="224300"/>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15610" rIns="15610" bIns="15610" numCol="1" anchor="ctr" anchorCtr="0">
              <a:noAutofit/>
            </a:bodyPr>
            <a:lstStyle>
              <a:lvl1pPr>
                <a:defRPr sz="700" b="1">
                  <a:latin typeface="Trebuchet MS"/>
                  <a:ea typeface="Trebuchet MS"/>
                  <a:cs typeface="Trebuchet MS"/>
                  <a:sym typeface="Trebuchet MS"/>
                </a:defRPr>
              </a:lvl1pPr>
            </a:lstStyle>
            <a:p>
              <a:r>
                <a:rPr dirty="0">
                  <a:solidFill>
                    <a:schemeClr val="bg1"/>
                  </a:solidFill>
                  <a:latin typeface="Arial" panose="020B0604020202020204" pitchFamily="34" charset="0"/>
                  <a:cs typeface="Arial" panose="020B0604020202020204" pitchFamily="34" charset="0"/>
                </a:rPr>
                <a:t>DISCUSSÃO</a:t>
              </a:r>
              <a:r>
                <a:rPr lang="pt-BR" dirty="0">
                  <a:solidFill>
                    <a:schemeClr val="bg1"/>
                  </a:solidFill>
                  <a:latin typeface="Arial" panose="020B0604020202020204" pitchFamily="34" charset="0"/>
                  <a:cs typeface="Arial" panose="020B0604020202020204" pitchFamily="34" charset="0"/>
                </a:rPr>
                <a:t> E CONCLUSÃO</a:t>
              </a:r>
              <a:endParaRPr dirty="0">
                <a:solidFill>
                  <a:schemeClr val="bg1"/>
                </a:solidFill>
                <a:latin typeface="Arial" panose="020B0604020202020204" pitchFamily="34" charset="0"/>
                <a:cs typeface="Arial" panose="020B0604020202020204" pitchFamily="34" charset="0"/>
              </a:endParaRPr>
            </a:p>
          </p:txBody>
        </p:sp>
      </p:grpSp>
      <p:grpSp>
        <p:nvGrpSpPr>
          <p:cNvPr id="60" name="Retângulo 19">
            <a:extLst>
              <a:ext uri="{FF2B5EF4-FFF2-40B4-BE49-F238E27FC236}">
                <a16:creationId xmlns:a16="http://schemas.microsoft.com/office/drawing/2014/main" id="{66B865CF-D98F-55A0-59F8-22634F1ACF61}"/>
              </a:ext>
            </a:extLst>
          </p:cNvPr>
          <p:cNvGrpSpPr/>
          <p:nvPr/>
        </p:nvGrpSpPr>
        <p:grpSpPr>
          <a:xfrm>
            <a:off x="2628000" y="5591701"/>
            <a:ext cx="2416639" cy="1507988"/>
            <a:chOff x="0" y="-33618"/>
            <a:chExt cx="2431811" cy="1293619"/>
          </a:xfrm>
        </p:grpSpPr>
        <p:sp>
          <p:nvSpPr>
            <p:cNvPr id="61" name="Retângulo">
              <a:extLst>
                <a:ext uri="{FF2B5EF4-FFF2-40B4-BE49-F238E27FC236}">
                  <a16:creationId xmlns:a16="http://schemas.microsoft.com/office/drawing/2014/main" id="{0ABD10CA-A6FB-542D-AAE2-5E006A360E06}"/>
                </a:ext>
              </a:extLst>
            </p:cNvPr>
            <p:cNvSpPr/>
            <p:nvPr/>
          </p:nvSpPr>
          <p:spPr>
            <a:xfrm>
              <a:off x="0" y="0"/>
              <a:ext cx="2390918" cy="1260001"/>
            </a:xfrm>
            <a:prstGeom prst="rect">
              <a:avLst/>
            </a:prstGeom>
            <a:solidFill>
              <a:srgbClr val="FFFFFF"/>
            </a:solidFill>
            <a:ln w="3175" cap="flat">
              <a:solidFill>
                <a:srgbClr val="D9D9D9"/>
              </a:solidFill>
              <a:prstDash val="solid"/>
              <a:round/>
            </a:ln>
            <a:effectLst/>
          </p:spPr>
          <p:txBody>
            <a:bodyPr wrap="square" lIns="54000" tIns="54000" rIns="54000" bIns="54000" numCol="1" anchor="t">
              <a:noAutofit/>
            </a:bodyPr>
            <a:lstStyle/>
            <a:p>
              <a:pPr>
                <a:defRPr>
                  <a:solidFill>
                    <a:srgbClr val="FFFFFF"/>
                  </a:solidFill>
                </a:defRPr>
              </a:pPr>
              <a:endParaRPr>
                <a:latin typeface="Arial" panose="020B0604020202020204" pitchFamily="34" charset="0"/>
                <a:cs typeface="Arial" panose="020B0604020202020204" pitchFamily="34" charset="0"/>
              </a:endParaRPr>
            </a:p>
          </p:txBody>
        </p:sp>
        <p:sp>
          <p:nvSpPr>
            <p:cNvPr id="62" name="Aqui vai o texto ...">
              <a:extLst>
                <a:ext uri="{FF2B5EF4-FFF2-40B4-BE49-F238E27FC236}">
                  <a16:creationId xmlns:a16="http://schemas.microsoft.com/office/drawing/2014/main" id="{FBF167DF-D61B-A95C-6D81-7C86F7D7CC7F}"/>
                </a:ext>
              </a:extLst>
            </p:cNvPr>
            <p:cNvSpPr txBox="1"/>
            <p:nvPr/>
          </p:nvSpPr>
          <p:spPr>
            <a:xfrm>
              <a:off x="0" y="-33618"/>
              <a:ext cx="2431811" cy="24386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PT" sz="800" dirty="0">
                  <a:latin typeface="Arial" panose="020B0604020202020204" pitchFamily="34" charset="0"/>
                  <a:cs typeface="Arial" panose="020B0604020202020204" pitchFamily="34" charset="0"/>
                </a:rPr>
                <a:t>O HAR desenvolve-se em 50% dos casos de ET, sendo 30% bilateralmente, e faz parte dos critérios maiores para seu diagnóstico. Raramente acomete o NO e a visão.(3,4,5) Embora a maioria permaneça estável, podem complicar com liquido </a:t>
              </a:r>
              <a:r>
                <a:rPr lang="pt-PT" sz="800" dirty="0" err="1">
                  <a:latin typeface="Arial" panose="020B0604020202020204" pitchFamily="34" charset="0"/>
                  <a:cs typeface="Arial" panose="020B0604020202020204" pitchFamily="34" charset="0"/>
                </a:rPr>
                <a:t>subrretiniano</a:t>
              </a:r>
              <a:r>
                <a:rPr lang="pt-PT" sz="800" dirty="0">
                  <a:latin typeface="Arial" panose="020B0604020202020204" pitchFamily="34" charset="0"/>
                  <a:cs typeface="Arial" panose="020B0604020202020204" pitchFamily="34" charset="0"/>
                </a:rPr>
                <a:t>, crescimento agressivo e degenerações, necessitando de </a:t>
              </a:r>
              <a:r>
                <a:rPr lang="pt-BR" sz="800" dirty="0">
                  <a:latin typeface="Arial" panose="020B0604020202020204" pitchFamily="34" charset="0"/>
                  <a:cs typeface="Arial" panose="020B0604020202020204" pitchFamily="34" charset="0"/>
                </a:rPr>
                <a:t>intervenções, como laser, IVT e novas terapêuticas, como a terapia alvo com Inibidores da </a:t>
              </a:r>
              <a:r>
                <a:rPr lang="pt-BR" sz="800" dirty="0" err="1">
                  <a:latin typeface="Arial" panose="020B0604020202020204" pitchFamily="34" charset="0"/>
                  <a:cs typeface="Arial" panose="020B0604020202020204" pitchFamily="34" charset="0"/>
                </a:rPr>
                <a:t>Rapamicina</a:t>
              </a:r>
              <a:r>
                <a:rPr lang="pt-BR" sz="800" dirty="0">
                  <a:latin typeface="Arial" panose="020B0604020202020204" pitchFamily="34" charset="0"/>
                  <a:cs typeface="Arial" panose="020B0604020202020204" pitchFamily="34" charset="0"/>
                </a:rPr>
                <a:t> (</a:t>
              </a:r>
              <a:r>
                <a:rPr lang="pt-BR" sz="800" dirty="0" err="1">
                  <a:latin typeface="Arial" panose="020B0604020202020204" pitchFamily="34" charset="0"/>
                  <a:cs typeface="Arial" panose="020B0604020202020204" pitchFamily="34" charset="0"/>
                </a:rPr>
                <a:t>mTOR</a:t>
              </a:r>
              <a:r>
                <a:rPr lang="pt-BR" sz="800" dirty="0">
                  <a:latin typeface="Arial" panose="020B0604020202020204" pitchFamily="34" charset="0"/>
                  <a:cs typeface="Arial" panose="020B0604020202020204" pitchFamily="34" charset="0"/>
                </a:rPr>
                <a:t>), como o </a:t>
              </a:r>
              <a:r>
                <a:rPr lang="pt-BR" sz="800" dirty="0" err="1">
                  <a:latin typeface="Arial" panose="020B0604020202020204" pitchFamily="34" charset="0"/>
                  <a:cs typeface="Arial" panose="020B0604020202020204" pitchFamily="34" charset="0"/>
                </a:rPr>
                <a:t>Sirolimus</a:t>
              </a:r>
              <a:r>
                <a:rPr lang="pt-BR" sz="800" dirty="0">
                  <a:latin typeface="Arial" panose="020B0604020202020204" pitchFamily="34" charset="0"/>
                  <a:cs typeface="Arial" panose="020B0604020202020204" pitchFamily="34" charset="0"/>
                </a:rPr>
                <a:t> e </a:t>
              </a:r>
              <a:r>
                <a:rPr lang="pt-BR" sz="800" dirty="0" err="1">
                  <a:latin typeface="Arial" panose="020B0604020202020204" pitchFamily="34" charset="0"/>
                  <a:cs typeface="Arial" panose="020B0604020202020204" pitchFamily="34" charset="0"/>
                </a:rPr>
                <a:t>Everolimus</a:t>
              </a:r>
              <a:r>
                <a:rPr lang="pt-BR" sz="800" dirty="0">
                  <a:latin typeface="Arial" panose="020B0604020202020204" pitchFamily="34" charset="0"/>
                  <a:cs typeface="Arial" panose="020B0604020202020204" pitchFamily="34" charset="0"/>
                </a:rPr>
                <a:t>, promissoras, porém ainda pouco disponíveis.(6,7) </a:t>
              </a:r>
            </a:p>
          </p:txBody>
        </p:sp>
      </p:grpSp>
      <p:grpSp>
        <p:nvGrpSpPr>
          <p:cNvPr id="63" name="Retângulo 20">
            <a:extLst>
              <a:ext uri="{FF2B5EF4-FFF2-40B4-BE49-F238E27FC236}">
                <a16:creationId xmlns:a16="http://schemas.microsoft.com/office/drawing/2014/main" id="{26F02101-FA27-9594-3DB7-F879A79827DD}"/>
              </a:ext>
            </a:extLst>
          </p:cNvPr>
          <p:cNvGrpSpPr/>
          <p:nvPr/>
        </p:nvGrpSpPr>
        <p:grpSpPr>
          <a:xfrm>
            <a:off x="2628000" y="7207688"/>
            <a:ext cx="2376001" cy="180000"/>
            <a:chOff x="0" y="0"/>
            <a:chExt cx="2390917" cy="224299"/>
          </a:xfrm>
          <a:solidFill>
            <a:srgbClr val="243A76"/>
          </a:solidFill>
        </p:grpSpPr>
        <p:sp>
          <p:nvSpPr>
            <p:cNvPr id="64" name="Retângulo">
              <a:extLst>
                <a:ext uri="{FF2B5EF4-FFF2-40B4-BE49-F238E27FC236}">
                  <a16:creationId xmlns:a16="http://schemas.microsoft.com/office/drawing/2014/main" id="{F8EBFFA1-2740-F042-C8D2-D951AFE42B51}"/>
                </a:ext>
              </a:extLst>
            </p:cNvPr>
            <p:cNvSpPr/>
            <p:nvPr/>
          </p:nvSpPr>
          <p:spPr>
            <a:xfrm>
              <a:off x="0" y="17411"/>
              <a:ext cx="2390918" cy="189478"/>
            </a:xfrm>
            <a:prstGeom prst="rect">
              <a:avLst/>
            </a:prstGeom>
            <a:grpFill/>
            <a:ln w="3175" cap="flat">
              <a:solidFill>
                <a:srgbClr val="D9D9D9"/>
              </a:solidFill>
              <a:prstDash val="solid"/>
              <a:round/>
            </a:ln>
            <a:effectLst/>
          </p:spPr>
          <p:txBody>
            <a:bodyPr wrap="square" lIns="54000" tIns="15610" rIns="15610" bIns="15610" numCol="1" anchor="ctr">
              <a:noAutofit/>
            </a:bodyPr>
            <a:lstStyle/>
            <a:p>
              <a:pPr>
                <a:defRPr>
                  <a:solidFill>
                    <a:srgbClr val="FFFFFF"/>
                  </a:solidFill>
                </a:defRPr>
              </a:pPr>
              <a:endParaRPr>
                <a:solidFill>
                  <a:schemeClr val="bg1"/>
                </a:solidFill>
                <a:latin typeface="Arial" panose="020B0604020202020204" pitchFamily="34" charset="0"/>
                <a:cs typeface="Arial" panose="020B0604020202020204" pitchFamily="34" charset="0"/>
              </a:endParaRPr>
            </a:p>
          </p:txBody>
        </p:sp>
        <p:sp>
          <p:nvSpPr>
            <p:cNvPr id="65" name="REFERÊNCIAS BIBLIOGRÁFICAS">
              <a:extLst>
                <a:ext uri="{FF2B5EF4-FFF2-40B4-BE49-F238E27FC236}">
                  <a16:creationId xmlns:a16="http://schemas.microsoft.com/office/drawing/2014/main" id="{3663CA40-FE47-453E-E315-50983E4DC986}"/>
                </a:ext>
              </a:extLst>
            </p:cNvPr>
            <p:cNvSpPr txBox="1"/>
            <p:nvPr/>
          </p:nvSpPr>
          <p:spPr>
            <a:xfrm>
              <a:off x="0" y="0"/>
              <a:ext cx="2390918" cy="224300"/>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15610" rIns="15610" bIns="15610" numCol="1" anchor="ctr">
              <a:noAutofit/>
            </a:bodyPr>
            <a:lstStyle>
              <a:lvl1pPr>
                <a:defRPr sz="700" b="1">
                  <a:latin typeface="Trebuchet MS"/>
                  <a:ea typeface="Trebuchet MS"/>
                  <a:cs typeface="Trebuchet MS"/>
                  <a:sym typeface="Trebuchet MS"/>
                </a:defRPr>
              </a:lvl1pPr>
            </a:lstStyle>
            <a:p>
              <a:r>
                <a:rPr>
                  <a:solidFill>
                    <a:schemeClr val="bg1"/>
                  </a:solidFill>
                  <a:latin typeface="Arial" panose="020B0604020202020204" pitchFamily="34" charset="0"/>
                  <a:cs typeface="Arial" panose="020B0604020202020204" pitchFamily="34" charset="0"/>
                </a:rPr>
                <a:t>REFERÊNCIAS BIBLIOGRÁFICAS</a:t>
              </a:r>
            </a:p>
          </p:txBody>
        </p:sp>
      </p:grpSp>
      <p:grpSp>
        <p:nvGrpSpPr>
          <p:cNvPr id="66" name="Retângulo 21">
            <a:extLst>
              <a:ext uri="{FF2B5EF4-FFF2-40B4-BE49-F238E27FC236}">
                <a16:creationId xmlns:a16="http://schemas.microsoft.com/office/drawing/2014/main" id="{C628161E-F5A7-26DE-6748-7339F0664D12}"/>
              </a:ext>
            </a:extLst>
          </p:cNvPr>
          <p:cNvGrpSpPr/>
          <p:nvPr/>
        </p:nvGrpSpPr>
        <p:grpSpPr>
          <a:xfrm>
            <a:off x="2610360" y="7335804"/>
            <a:ext cx="2483315" cy="1669109"/>
            <a:chOff x="-17751" y="-44508"/>
            <a:chExt cx="2498904" cy="1431833"/>
          </a:xfrm>
        </p:grpSpPr>
        <p:sp>
          <p:nvSpPr>
            <p:cNvPr id="67" name="Retângulo">
              <a:extLst>
                <a:ext uri="{FF2B5EF4-FFF2-40B4-BE49-F238E27FC236}">
                  <a16:creationId xmlns:a16="http://schemas.microsoft.com/office/drawing/2014/main" id="{8E6BB022-1313-E432-FFB4-900F3044B354}"/>
                </a:ext>
              </a:extLst>
            </p:cNvPr>
            <p:cNvSpPr/>
            <p:nvPr/>
          </p:nvSpPr>
          <p:spPr>
            <a:xfrm>
              <a:off x="0" y="-2"/>
              <a:ext cx="2390918" cy="1387327"/>
            </a:xfrm>
            <a:prstGeom prst="rect">
              <a:avLst/>
            </a:prstGeom>
            <a:solidFill>
              <a:srgbClr val="FFFFFF"/>
            </a:solidFill>
            <a:ln w="3175" cap="flat">
              <a:solidFill>
                <a:srgbClr val="D9D9D9"/>
              </a:solidFill>
              <a:prstDash val="solid"/>
              <a:round/>
            </a:ln>
            <a:effectLst/>
          </p:spPr>
          <p:txBody>
            <a:bodyPr wrap="square" lIns="54000" tIns="54000" rIns="54000" bIns="54000" numCol="1" anchor="t">
              <a:noAutofit/>
            </a:bodyPr>
            <a:lstStyle/>
            <a:p>
              <a:pPr>
                <a:defRPr>
                  <a:solidFill>
                    <a:srgbClr val="FFFFFF"/>
                  </a:solidFill>
                </a:defRPr>
              </a:pPr>
              <a:endParaRPr/>
            </a:p>
          </p:txBody>
        </p:sp>
        <p:sp>
          <p:nvSpPr>
            <p:cNvPr id="68" name="Aqui vai o texto ...">
              <a:extLst>
                <a:ext uri="{FF2B5EF4-FFF2-40B4-BE49-F238E27FC236}">
                  <a16:creationId xmlns:a16="http://schemas.microsoft.com/office/drawing/2014/main" id="{AA8634F4-B852-C15A-BD45-94C8E7614D1A}"/>
                </a:ext>
              </a:extLst>
            </p:cNvPr>
            <p:cNvSpPr txBox="1"/>
            <p:nvPr/>
          </p:nvSpPr>
          <p:spPr>
            <a:xfrm>
              <a:off x="-17751" y="-44508"/>
              <a:ext cx="2498904" cy="250337"/>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BR" dirty="0">
                  <a:latin typeface="Arial" panose="020B0604020202020204" pitchFamily="34" charset="0"/>
                  <a:cs typeface="Arial" panose="020B0604020202020204" pitchFamily="34" charset="0"/>
                </a:rPr>
                <a:t>1</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Henske</a:t>
              </a:r>
              <a:r>
                <a:rPr lang="pt-BR" dirty="0">
                  <a:solidFill>
                    <a:srgbClr val="212121"/>
                  </a:solidFill>
                  <a:latin typeface="Arial" panose="020B0604020202020204" pitchFamily="34" charset="0"/>
                  <a:cs typeface="Arial" panose="020B0604020202020204" pitchFamily="34" charset="0"/>
                </a:rPr>
                <a:t> EP, </a:t>
              </a:r>
              <a:r>
                <a:rPr lang="pt-BR" dirty="0" err="1">
                  <a:solidFill>
                    <a:srgbClr val="212121"/>
                  </a:solidFill>
                  <a:latin typeface="Arial" panose="020B0604020202020204" pitchFamily="34" charset="0"/>
                  <a:cs typeface="Arial" panose="020B0604020202020204" pitchFamily="34" charset="0"/>
                </a:rPr>
                <a:t>Józwiak</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S</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Thiele</a:t>
              </a:r>
              <a:r>
                <a:rPr lang="pt-BR" dirty="0">
                  <a:solidFill>
                    <a:srgbClr val="212121"/>
                  </a:solidFill>
                  <a:latin typeface="Arial" panose="020B0604020202020204" pitchFamily="34" charset="0"/>
                  <a:cs typeface="Arial" panose="020B0604020202020204" pitchFamily="34" charset="0"/>
                </a:rPr>
                <a:t> EA. </a:t>
              </a:r>
              <a:r>
                <a:rPr lang="pt-BR" dirty="0" err="1">
                  <a:solidFill>
                    <a:srgbClr val="212121"/>
                  </a:solidFill>
                  <a:latin typeface="Arial" panose="020B0604020202020204" pitchFamily="34" charset="0"/>
                  <a:cs typeface="Arial" panose="020B0604020202020204" pitchFamily="34" charset="0"/>
                </a:rPr>
                <a:t>Tuberous</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sclerosis</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complex</a:t>
              </a:r>
              <a:r>
                <a:rPr lang="pt-BR" dirty="0">
                  <a:solidFill>
                    <a:srgbClr val="212121"/>
                  </a:solidFill>
                  <a:latin typeface="Arial" panose="020B0604020202020204" pitchFamily="34" charset="0"/>
                  <a:cs typeface="Arial" panose="020B0604020202020204" pitchFamily="34" charset="0"/>
                </a:rPr>
                <a:t>. Nat </a:t>
              </a:r>
              <a:r>
                <a:rPr lang="pt-BR" dirty="0" err="1">
                  <a:solidFill>
                    <a:srgbClr val="212121"/>
                  </a:solidFill>
                  <a:latin typeface="Arial" panose="020B0604020202020204" pitchFamily="34" charset="0"/>
                  <a:cs typeface="Arial" panose="020B0604020202020204" pitchFamily="34" charset="0"/>
                </a:rPr>
                <a:t>Rev</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Dis</a:t>
              </a:r>
              <a:r>
                <a:rPr lang="pt-BR" dirty="0">
                  <a:solidFill>
                    <a:srgbClr val="212121"/>
                  </a:solidFill>
                  <a:latin typeface="Arial" panose="020B0604020202020204" pitchFamily="34" charset="0"/>
                  <a:cs typeface="Arial" panose="020B0604020202020204" pitchFamily="34" charset="0"/>
                </a:rPr>
                <a:t> Primers 2016; 2:16035.</a:t>
              </a:r>
            </a:p>
            <a:p>
              <a:r>
                <a:rPr lang="pt-BR" i="0" dirty="0">
                  <a:solidFill>
                    <a:srgbClr val="212121"/>
                  </a:solidFill>
                  <a:effectLst/>
                  <a:latin typeface="Arial" panose="020B0604020202020204" pitchFamily="34" charset="0"/>
                  <a:cs typeface="Arial" panose="020B0604020202020204" pitchFamily="34" charset="0"/>
                </a:rPr>
                <a:t>2. </a:t>
              </a:r>
              <a:r>
                <a:rPr lang="pt-BR" i="0" dirty="0" err="1">
                  <a:solidFill>
                    <a:srgbClr val="212121"/>
                  </a:solidFill>
                  <a:effectLst/>
                  <a:latin typeface="Arial" panose="020B0604020202020204" pitchFamily="34" charset="0"/>
                  <a:cs typeface="Arial" panose="020B0604020202020204" pitchFamily="34" charset="0"/>
                </a:rPr>
                <a:t>Pfirmann</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P</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Combe</a:t>
              </a:r>
              <a:r>
                <a:rPr lang="pt-BR" i="0" dirty="0">
                  <a:solidFill>
                    <a:srgbClr val="212121"/>
                  </a:solidFill>
                  <a:effectLst/>
                  <a:latin typeface="Arial" panose="020B0604020202020204" pitchFamily="34" charset="0"/>
                  <a:cs typeface="Arial" panose="020B0604020202020204" pitchFamily="34" charset="0"/>
                </a:rPr>
                <a:t> C, </a:t>
              </a:r>
              <a:r>
                <a:rPr lang="pt-BR" i="0" dirty="0" err="1">
                  <a:solidFill>
                    <a:srgbClr val="212121"/>
                  </a:solidFill>
                  <a:effectLst/>
                  <a:latin typeface="Arial" panose="020B0604020202020204" pitchFamily="34" charset="0"/>
                  <a:cs typeface="Arial" panose="020B0604020202020204" pitchFamily="34" charset="0"/>
                </a:rPr>
                <a:t>Rigothier</a:t>
              </a:r>
              <a:r>
                <a:rPr lang="pt-BR" i="0" dirty="0">
                  <a:solidFill>
                    <a:srgbClr val="212121"/>
                  </a:solidFill>
                  <a:effectLst/>
                  <a:latin typeface="Arial" panose="020B0604020202020204" pitchFamily="34" charset="0"/>
                  <a:cs typeface="Arial" panose="020B0604020202020204" pitchFamily="34" charset="0"/>
                </a:rPr>
                <a:t> C. </a:t>
              </a:r>
              <a:r>
                <a:rPr lang="pt-BR" i="0" dirty="0" err="1">
                  <a:solidFill>
                    <a:srgbClr val="212121"/>
                  </a:solidFill>
                  <a:effectLst/>
                  <a:latin typeface="Arial" panose="020B0604020202020204" pitchFamily="34" charset="0"/>
                  <a:cs typeface="Arial" panose="020B0604020202020204" pitchFamily="34" charset="0"/>
                </a:rPr>
                <a:t>Tuberous</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sclerosis</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complex</a:t>
              </a:r>
              <a:r>
                <a:rPr lang="pt-BR" i="0" dirty="0">
                  <a:solidFill>
                    <a:srgbClr val="212121"/>
                  </a:solidFill>
                  <a:effectLst/>
                  <a:latin typeface="Arial" panose="020B0604020202020204" pitchFamily="34" charset="0"/>
                  <a:cs typeface="Arial" panose="020B0604020202020204" pitchFamily="34" charset="0"/>
                </a:rPr>
                <a:t>: </a:t>
              </a:r>
              <a:br>
                <a:rPr lang="pt-BR" i="0" dirty="0">
                  <a:solidFill>
                    <a:srgbClr val="212121"/>
                  </a:solidFill>
                  <a:effectLst/>
                  <a:latin typeface="Arial" panose="020B0604020202020204" pitchFamily="34" charset="0"/>
                  <a:cs typeface="Arial" panose="020B0604020202020204" pitchFamily="34" charset="0"/>
                </a:rPr>
              </a:br>
              <a:r>
                <a:rPr lang="pt-BR" i="0" dirty="0">
                  <a:solidFill>
                    <a:srgbClr val="212121"/>
                  </a:solidFill>
                  <a:effectLst/>
                  <a:latin typeface="Arial" panose="020B0604020202020204" pitchFamily="34" charset="0"/>
                  <a:cs typeface="Arial" panose="020B0604020202020204" pitchFamily="34" charset="0"/>
                </a:rPr>
                <a:t>A review. </a:t>
              </a:r>
              <a:r>
                <a:rPr lang="pt-BR" i="1" dirty="0" err="1">
                  <a:solidFill>
                    <a:srgbClr val="212121"/>
                  </a:solidFill>
                  <a:effectLst/>
                  <a:latin typeface="Arial" panose="020B0604020202020204" pitchFamily="34" charset="0"/>
                  <a:cs typeface="Arial" panose="020B0604020202020204" pitchFamily="34" charset="0"/>
                </a:rPr>
                <a:t>Rev</a:t>
              </a:r>
              <a:r>
                <a:rPr lang="pt-BR" i="1" dirty="0">
                  <a:solidFill>
                    <a:srgbClr val="212121"/>
                  </a:solidFill>
                  <a:effectLst/>
                  <a:latin typeface="Arial" panose="020B0604020202020204" pitchFamily="34" charset="0"/>
                  <a:cs typeface="Arial" panose="020B0604020202020204" pitchFamily="34" charset="0"/>
                </a:rPr>
                <a:t> Med Interne</a:t>
              </a:r>
              <a:r>
                <a:rPr lang="pt-BR" i="0" dirty="0">
                  <a:solidFill>
                    <a:srgbClr val="212121"/>
                  </a:solidFill>
                  <a:effectLst/>
                  <a:latin typeface="Arial" panose="020B0604020202020204" pitchFamily="34" charset="0"/>
                  <a:cs typeface="Arial" panose="020B0604020202020204" pitchFamily="34" charset="0"/>
                </a:rPr>
                <a:t>. 2021;42(10):714-721.</a:t>
              </a:r>
              <a:r>
                <a:rPr lang="pt-BR" dirty="0">
                  <a:latin typeface="Arial" panose="020B0604020202020204" pitchFamily="34" charset="0"/>
                  <a:cs typeface="Arial" panose="020B0604020202020204" pitchFamily="34" charset="0"/>
                </a:rPr>
                <a:t> </a:t>
              </a:r>
            </a:p>
            <a:p>
              <a:r>
                <a:rPr lang="pt-BR" dirty="0">
                  <a:solidFill>
                    <a:srgbClr val="212121"/>
                  </a:solidFill>
                  <a:latin typeface="Arial" panose="020B0604020202020204" pitchFamily="34" charset="0"/>
                  <a:cs typeface="Arial" panose="020B0604020202020204" pitchFamily="34" charset="0"/>
                </a:rPr>
                <a:t>3. Hodgson</a:t>
              </a:r>
              <a:r>
                <a:rPr lang="pt-BR" dirty="0">
                  <a:solidFill>
                    <a:schemeClr val="tx1"/>
                  </a:solidFill>
                  <a:latin typeface="Arial" panose="020B0604020202020204" pitchFamily="34" charset="0"/>
                  <a:cs typeface="Arial" panose="020B0604020202020204" pitchFamily="34" charset="0"/>
                </a:rPr>
                <a:t> NM, Robbins </a:t>
              </a:r>
              <a:r>
                <a:rPr lang="pt-BR" dirty="0" err="1">
                  <a:solidFill>
                    <a:schemeClr val="tx1"/>
                  </a:solidFill>
                  <a:latin typeface="Arial" panose="020B0604020202020204" pitchFamily="34" charset="0"/>
                  <a:cs typeface="Arial" panose="020B0604020202020204" pitchFamily="34" charset="0"/>
                </a:rPr>
                <a:t>SL.Ophthalmic</a:t>
              </a:r>
              <a:r>
                <a:rPr lang="pt-BR" dirty="0">
                  <a:solidFill>
                    <a:schemeClr val="tx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manifestations</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of</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tuberous</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sclerosis</a:t>
              </a:r>
              <a:r>
                <a:rPr lang="pt-BR" dirty="0">
                  <a:solidFill>
                    <a:srgbClr val="212121"/>
                  </a:solidFill>
                  <a:latin typeface="Arial" panose="020B0604020202020204" pitchFamily="34" charset="0"/>
                  <a:cs typeface="Arial" panose="020B0604020202020204" pitchFamily="34" charset="0"/>
                </a:rPr>
                <a:t>: a review. </a:t>
              </a:r>
              <a:r>
                <a:rPr lang="pt-BR" dirty="0" err="1">
                  <a:solidFill>
                    <a:srgbClr val="212121"/>
                  </a:solidFill>
                  <a:latin typeface="Arial" panose="020B0604020202020204" pitchFamily="34" charset="0"/>
                  <a:cs typeface="Arial" panose="020B0604020202020204" pitchFamily="34" charset="0"/>
                </a:rPr>
                <a:t>Clinical</a:t>
              </a:r>
              <a:r>
                <a:rPr lang="pt-BR" dirty="0">
                  <a:solidFill>
                    <a:srgbClr val="212121"/>
                  </a:solidFill>
                  <a:latin typeface="Arial" panose="020B0604020202020204" pitchFamily="34" charset="0"/>
                  <a:cs typeface="Arial" panose="020B0604020202020204" pitchFamily="34" charset="0"/>
                </a:rPr>
                <a:t> &amp; Experimental </a:t>
              </a:r>
              <a:r>
                <a:rPr lang="pt-BR" dirty="0" err="1">
                  <a:solidFill>
                    <a:srgbClr val="212121"/>
                  </a:solidFill>
                  <a:latin typeface="Arial" panose="020B0604020202020204" pitchFamily="34" charset="0"/>
                  <a:cs typeface="Arial" panose="020B0604020202020204" pitchFamily="34" charset="0"/>
                </a:rPr>
                <a:t>Ophthalmology</a:t>
              </a:r>
              <a:r>
                <a:rPr lang="pt-BR" dirty="0">
                  <a:solidFill>
                    <a:srgbClr val="212121"/>
                  </a:solidFill>
                  <a:latin typeface="Arial" panose="020B0604020202020204" pitchFamily="34" charset="0"/>
                  <a:cs typeface="Arial" panose="020B0604020202020204" pitchFamily="34" charset="0"/>
                </a:rPr>
                <a:t>, </a:t>
              </a:r>
              <a:r>
                <a:rPr lang="pt-BR" dirty="0">
                  <a:solidFill>
                    <a:schemeClr val="tx1"/>
                  </a:solidFill>
                  <a:latin typeface="Arial" panose="020B0604020202020204" pitchFamily="34" charset="0"/>
                  <a:cs typeface="Arial" panose="020B0604020202020204" pitchFamily="34" charset="0"/>
                </a:rPr>
                <a:t>2016;</a:t>
              </a:r>
              <a:r>
                <a:rPr lang="pt-BR" dirty="0">
                  <a:solidFill>
                    <a:srgbClr val="212121"/>
                  </a:solidFill>
                  <a:latin typeface="Arial" panose="020B0604020202020204" pitchFamily="34" charset="0"/>
                  <a:cs typeface="Arial" panose="020B0604020202020204" pitchFamily="34" charset="0"/>
                </a:rPr>
                <a:t>45.</a:t>
              </a:r>
            </a:p>
            <a:p>
              <a:r>
                <a:rPr lang="pt-BR" b="0" i="0" dirty="0">
                  <a:solidFill>
                    <a:srgbClr val="212121"/>
                  </a:solidFill>
                  <a:effectLst/>
                  <a:latin typeface="Roboto" panose="02000000000000000000" pitchFamily="2" charset="0"/>
                </a:rPr>
                <a:t>4. </a:t>
              </a:r>
              <a:r>
                <a:rPr lang="pt-BR" b="0" i="0" dirty="0" err="1">
                  <a:solidFill>
                    <a:srgbClr val="212121"/>
                  </a:solidFill>
                  <a:effectLst/>
                  <a:latin typeface="Roboto" panose="02000000000000000000" pitchFamily="2" charset="0"/>
                </a:rPr>
                <a:t>Mirzayev</a:t>
              </a:r>
              <a:r>
                <a:rPr lang="pt-BR" b="0" i="0" dirty="0">
                  <a:solidFill>
                    <a:srgbClr val="212121"/>
                  </a:solidFill>
                  <a:effectLst/>
                  <a:latin typeface="Roboto" panose="02000000000000000000" pitchFamily="2" charset="0"/>
                </a:rPr>
                <a:t> </a:t>
              </a:r>
              <a:r>
                <a:rPr lang="pt-BR" b="0" i="0" dirty="0" err="1">
                  <a:solidFill>
                    <a:srgbClr val="212121"/>
                  </a:solidFill>
                  <a:effectLst/>
                  <a:latin typeface="Roboto" panose="02000000000000000000" pitchFamily="2" charset="0"/>
                </a:rPr>
                <a:t>I</a:t>
              </a:r>
              <a:r>
                <a:rPr lang="pt-BR" b="0" i="0" dirty="0">
                  <a:solidFill>
                    <a:srgbClr val="212121"/>
                  </a:solidFill>
                  <a:effectLst/>
                  <a:latin typeface="Roboto" panose="02000000000000000000" pitchFamily="2" charset="0"/>
                </a:rPr>
                <a:t>, </a:t>
              </a:r>
              <a:r>
                <a:rPr lang="pt-BR" b="0" i="0" dirty="0" err="1">
                  <a:solidFill>
                    <a:srgbClr val="212121"/>
                  </a:solidFill>
                  <a:effectLst/>
                  <a:latin typeface="Roboto" panose="02000000000000000000" pitchFamily="2" charset="0"/>
                </a:rPr>
                <a:t>Gündüz</a:t>
              </a:r>
              <a:r>
                <a:rPr lang="pt-BR" b="0" i="0" dirty="0">
                  <a:solidFill>
                    <a:srgbClr val="212121"/>
                  </a:solidFill>
                  <a:effectLst/>
                  <a:latin typeface="Roboto" panose="02000000000000000000" pitchFamily="2" charset="0"/>
                </a:rPr>
                <a:t> AK. </a:t>
              </a:r>
              <a:r>
                <a:rPr lang="pt-BR" b="0" i="0" dirty="0" err="1">
                  <a:solidFill>
                    <a:srgbClr val="212121"/>
                  </a:solidFill>
                  <a:effectLst/>
                  <a:latin typeface="Roboto" panose="02000000000000000000" pitchFamily="2" charset="0"/>
                </a:rPr>
                <a:t>Hamartomas</a:t>
              </a:r>
              <a:r>
                <a:rPr lang="pt-BR" b="0" i="0" dirty="0">
                  <a:solidFill>
                    <a:srgbClr val="212121"/>
                  </a:solidFill>
                  <a:effectLst/>
                  <a:latin typeface="Roboto" panose="02000000000000000000" pitchFamily="2" charset="0"/>
                </a:rPr>
                <a:t> </a:t>
              </a:r>
              <a:r>
                <a:rPr lang="pt-BR" b="0" i="0" dirty="0" err="1">
                  <a:solidFill>
                    <a:srgbClr val="212121"/>
                  </a:solidFill>
                  <a:effectLst/>
                  <a:latin typeface="Roboto" panose="02000000000000000000" pitchFamily="2" charset="0"/>
                </a:rPr>
                <a:t>of</a:t>
              </a:r>
              <a:r>
                <a:rPr lang="pt-BR" b="0" i="0" dirty="0">
                  <a:solidFill>
                    <a:srgbClr val="212121"/>
                  </a:solidFill>
                  <a:effectLst/>
                  <a:latin typeface="Roboto" panose="02000000000000000000" pitchFamily="2" charset="0"/>
                </a:rPr>
                <a:t> </a:t>
              </a:r>
              <a:r>
                <a:rPr lang="pt-BR" b="0" i="0" dirty="0" err="1">
                  <a:solidFill>
                    <a:srgbClr val="212121"/>
                  </a:solidFill>
                  <a:effectLst/>
                  <a:latin typeface="Roboto" panose="02000000000000000000" pitchFamily="2" charset="0"/>
                </a:rPr>
                <a:t>the</a:t>
              </a:r>
              <a:r>
                <a:rPr lang="pt-BR" b="0" i="0" dirty="0">
                  <a:solidFill>
                    <a:srgbClr val="212121"/>
                  </a:solidFill>
                  <a:effectLst/>
                  <a:latin typeface="Roboto" panose="02000000000000000000" pitchFamily="2" charset="0"/>
                </a:rPr>
                <a:t> Retina </a:t>
              </a:r>
              <a:r>
                <a:rPr lang="pt-BR" b="0" i="0" dirty="0" err="1">
                  <a:solidFill>
                    <a:srgbClr val="212121"/>
                  </a:solidFill>
                  <a:effectLst/>
                  <a:latin typeface="Roboto" panose="02000000000000000000" pitchFamily="2" charset="0"/>
                </a:rPr>
                <a:t>and</a:t>
              </a:r>
              <a:r>
                <a:rPr lang="pt-BR" b="0" i="0" dirty="0">
                  <a:solidFill>
                    <a:srgbClr val="212121"/>
                  </a:solidFill>
                  <a:effectLst/>
                  <a:latin typeface="Roboto" panose="02000000000000000000" pitchFamily="2" charset="0"/>
                </a:rPr>
                <a:t> </a:t>
              </a:r>
              <a:r>
                <a:rPr lang="pt-BR" b="0" i="0" dirty="0" err="1">
                  <a:solidFill>
                    <a:srgbClr val="212121"/>
                  </a:solidFill>
                  <a:effectLst/>
                  <a:latin typeface="Roboto" panose="02000000000000000000" pitchFamily="2" charset="0"/>
                </a:rPr>
                <a:t>Optic</a:t>
              </a:r>
              <a:r>
                <a:rPr lang="pt-BR" b="0" i="0" dirty="0">
                  <a:solidFill>
                    <a:srgbClr val="212121"/>
                  </a:solidFill>
                  <a:effectLst/>
                  <a:latin typeface="Roboto" panose="02000000000000000000" pitchFamily="2" charset="0"/>
                </a:rPr>
                <a:t> Disc. </a:t>
              </a:r>
              <a:r>
                <a:rPr lang="pt-BR" b="0" i="1" dirty="0">
                  <a:solidFill>
                    <a:srgbClr val="212121"/>
                  </a:solidFill>
                  <a:effectLst/>
                  <a:latin typeface="Roboto" panose="02000000000000000000" pitchFamily="2" charset="0"/>
                </a:rPr>
                <a:t>Turk J </a:t>
              </a:r>
              <a:r>
                <a:rPr lang="pt-BR" b="0" i="1" dirty="0" err="1">
                  <a:solidFill>
                    <a:srgbClr val="212121"/>
                  </a:solidFill>
                  <a:effectLst/>
                  <a:latin typeface="Roboto" panose="02000000000000000000" pitchFamily="2" charset="0"/>
                </a:rPr>
                <a:t>Ophthalmol</a:t>
              </a:r>
              <a:r>
                <a:rPr lang="pt-BR" b="0" i="0" dirty="0">
                  <a:solidFill>
                    <a:srgbClr val="212121"/>
                  </a:solidFill>
                  <a:effectLst/>
                  <a:latin typeface="Roboto" panose="02000000000000000000" pitchFamily="2" charset="0"/>
                </a:rPr>
                <a:t>. 2022;52(6).</a:t>
              </a:r>
              <a:endParaRPr lang="pt-BR" dirty="0">
                <a:solidFill>
                  <a:srgbClr val="212121"/>
                </a:solidFill>
                <a:latin typeface="Arial" panose="020B0604020202020204" pitchFamily="34" charset="0"/>
                <a:cs typeface="Arial" panose="020B0604020202020204" pitchFamily="34" charset="0"/>
              </a:endParaRPr>
            </a:p>
            <a:p>
              <a:r>
                <a:rPr lang="pt-BR" dirty="0">
                  <a:solidFill>
                    <a:srgbClr val="212121"/>
                  </a:solidFill>
                  <a:latin typeface="Arial" panose="020B0604020202020204" pitchFamily="34" charset="0"/>
                  <a:cs typeface="Arial" panose="020B0604020202020204" pitchFamily="34" charset="0"/>
                </a:rPr>
                <a:t>5. </a:t>
              </a:r>
              <a:r>
                <a:rPr lang="pt-BR" dirty="0" err="1">
                  <a:solidFill>
                    <a:srgbClr val="212121"/>
                  </a:solidFill>
                  <a:latin typeface="Arial" panose="020B0604020202020204" pitchFamily="34" charset="0"/>
                  <a:cs typeface="Arial" panose="020B0604020202020204" pitchFamily="34" charset="0"/>
                </a:rPr>
                <a:t>Pichi</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F</a:t>
              </a:r>
              <a:r>
                <a:rPr lang="pt-BR" dirty="0">
                  <a:solidFill>
                    <a:srgbClr val="212121"/>
                  </a:solidFill>
                  <a:latin typeface="Arial" panose="020B0604020202020204" pitchFamily="34" charset="0"/>
                  <a:cs typeface="Arial" panose="020B0604020202020204" pitchFamily="34" charset="0"/>
                </a:rPr>
                <a:t>, Massaro </a:t>
              </a:r>
              <a:r>
                <a:rPr lang="pt-BR" dirty="0" err="1">
                  <a:solidFill>
                    <a:srgbClr val="212121"/>
                  </a:solidFill>
                  <a:latin typeface="Arial" panose="020B0604020202020204" pitchFamily="34" charset="0"/>
                  <a:cs typeface="Arial" panose="020B0604020202020204" pitchFamily="34" charset="0"/>
                </a:rPr>
                <a:t>D</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Serafino</a:t>
              </a:r>
              <a:r>
                <a:rPr lang="pt-BR" dirty="0">
                  <a:solidFill>
                    <a:srgbClr val="212121"/>
                  </a:solidFill>
                  <a:latin typeface="Arial" panose="020B0604020202020204" pitchFamily="34" charset="0"/>
                  <a:cs typeface="Arial" panose="020B0604020202020204" pitchFamily="34" charset="0"/>
                </a:rPr>
                <a:t> M. </a:t>
              </a:r>
              <a:r>
                <a:rPr lang="pt-BR" dirty="0" err="1">
                  <a:solidFill>
                    <a:srgbClr val="212121"/>
                  </a:solidFill>
                  <a:latin typeface="Arial" panose="020B0604020202020204" pitchFamily="34" charset="0"/>
                  <a:cs typeface="Arial" panose="020B0604020202020204" pitchFamily="34" charset="0"/>
                </a:rPr>
                <a:t>Retinal</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astrocytic</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hamartoma</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Optical</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Coherence</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Tomography</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Classification</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and</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Correlation</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With</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Tuberous</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Sclerosis</a:t>
              </a:r>
              <a:r>
                <a:rPr lang="pt-BR" dirty="0">
                  <a:solidFill>
                    <a:srgbClr val="212121"/>
                  </a:solidFill>
                  <a:latin typeface="Arial" panose="020B0604020202020204" pitchFamily="34" charset="0"/>
                  <a:cs typeface="Arial" panose="020B0604020202020204" pitchFamily="34" charset="0"/>
                </a:rPr>
                <a:t> </a:t>
              </a:r>
              <a:r>
                <a:rPr lang="pt-BR" dirty="0" err="1">
                  <a:solidFill>
                    <a:srgbClr val="212121"/>
                  </a:solidFill>
                  <a:latin typeface="Arial" panose="020B0604020202020204" pitchFamily="34" charset="0"/>
                  <a:cs typeface="Arial" panose="020B0604020202020204" pitchFamily="34" charset="0"/>
                </a:rPr>
                <a:t>Complex</a:t>
              </a:r>
              <a:r>
                <a:rPr lang="pt-BR" dirty="0">
                  <a:solidFill>
                    <a:srgbClr val="212121"/>
                  </a:solidFill>
                  <a:latin typeface="Arial" panose="020B0604020202020204" pitchFamily="34" charset="0"/>
                  <a:cs typeface="Arial" panose="020B0604020202020204" pitchFamily="34" charset="0"/>
                </a:rPr>
                <a:t>. Retina. 2016;36(6).</a:t>
              </a:r>
            </a:p>
            <a:p>
              <a:r>
                <a:rPr lang="pt-BR" dirty="0">
                  <a:solidFill>
                    <a:srgbClr val="212121"/>
                  </a:solidFill>
                  <a:latin typeface="Arial" panose="020B0604020202020204" pitchFamily="34" charset="0"/>
                  <a:cs typeface="Arial" panose="020B0604020202020204" pitchFamily="34" charset="0"/>
                </a:rPr>
                <a:t>6. </a:t>
              </a:r>
              <a:r>
                <a:rPr lang="pt-BR" dirty="0" err="1">
                  <a:solidFill>
                    <a:srgbClr val="212121"/>
                  </a:solidFill>
                  <a:latin typeface="Arial" panose="020B0604020202020204" pitchFamily="34" charset="0"/>
                  <a:cs typeface="Arial" panose="020B0604020202020204" pitchFamily="34" charset="0"/>
                </a:rPr>
                <a:t>Curatolo</a:t>
              </a:r>
              <a:r>
                <a:rPr lang="pt-BR" dirty="0">
                  <a:solidFill>
                    <a:srgbClr val="212121"/>
                  </a:solidFill>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P</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Specchio</a:t>
              </a:r>
              <a:r>
                <a:rPr lang="pt-BR" i="0" dirty="0">
                  <a:solidFill>
                    <a:srgbClr val="212121"/>
                  </a:solidFill>
                  <a:effectLst/>
                  <a:latin typeface="Arial" panose="020B0604020202020204" pitchFamily="34" charset="0"/>
                  <a:cs typeface="Arial" panose="020B0604020202020204" pitchFamily="34" charset="0"/>
                </a:rPr>
                <a:t> N, </a:t>
              </a:r>
              <a:r>
                <a:rPr lang="pt-BR" i="0" dirty="0" err="1">
                  <a:solidFill>
                    <a:srgbClr val="212121"/>
                  </a:solidFill>
                  <a:effectLst/>
                  <a:latin typeface="Arial" panose="020B0604020202020204" pitchFamily="34" charset="0"/>
                  <a:cs typeface="Arial" panose="020B0604020202020204" pitchFamily="34" charset="0"/>
                </a:rPr>
                <a:t>Aronica</a:t>
              </a:r>
              <a:r>
                <a:rPr lang="pt-BR" i="0" dirty="0">
                  <a:solidFill>
                    <a:srgbClr val="212121"/>
                  </a:solidFill>
                  <a:effectLst/>
                  <a:latin typeface="Arial" panose="020B0604020202020204" pitchFamily="34" charset="0"/>
                  <a:cs typeface="Arial" panose="020B0604020202020204" pitchFamily="34" charset="0"/>
                </a:rPr>
                <a:t> E. </a:t>
              </a:r>
              <a:r>
                <a:rPr lang="pt-BR" i="0" dirty="0" err="1">
                  <a:solidFill>
                    <a:srgbClr val="212121"/>
                  </a:solidFill>
                  <a:effectLst/>
                  <a:latin typeface="Arial" panose="020B0604020202020204" pitchFamily="34" charset="0"/>
                  <a:cs typeface="Arial" panose="020B0604020202020204" pitchFamily="34" charset="0"/>
                </a:rPr>
                <a:t>Advances</a:t>
              </a:r>
              <a:r>
                <a:rPr lang="pt-BR" i="0" dirty="0">
                  <a:solidFill>
                    <a:srgbClr val="212121"/>
                  </a:solidFill>
                  <a:effectLst/>
                  <a:latin typeface="Arial" panose="020B0604020202020204" pitchFamily="34" charset="0"/>
                  <a:cs typeface="Arial" panose="020B0604020202020204" pitchFamily="34" charset="0"/>
                </a:rPr>
                <a:t> in </a:t>
              </a:r>
              <a:r>
                <a:rPr lang="pt-BR" i="0" dirty="0" err="1">
                  <a:solidFill>
                    <a:srgbClr val="212121"/>
                  </a:solidFill>
                  <a:effectLst/>
                  <a:latin typeface="Arial" panose="020B0604020202020204" pitchFamily="34" charset="0"/>
                  <a:cs typeface="Arial" panose="020B0604020202020204" pitchFamily="34" charset="0"/>
                </a:rPr>
                <a:t>the</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genetics</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and</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neuropathology</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of</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tuberous</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sclerosis</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complex</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edging</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closer</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to</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targeted</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therapy</a:t>
              </a:r>
              <a:r>
                <a:rPr lang="pt-BR" i="0" dirty="0">
                  <a:solidFill>
                    <a:srgbClr val="212121"/>
                  </a:solidFill>
                  <a:effectLst/>
                  <a:latin typeface="Arial" panose="020B0604020202020204" pitchFamily="34" charset="0"/>
                  <a:cs typeface="Arial" panose="020B0604020202020204" pitchFamily="34" charset="0"/>
                </a:rPr>
                <a:t>. </a:t>
              </a:r>
              <a:r>
                <a:rPr lang="pt-BR" i="1" dirty="0">
                  <a:solidFill>
                    <a:srgbClr val="212121"/>
                  </a:solidFill>
                  <a:effectLst/>
                  <a:latin typeface="Arial" panose="020B0604020202020204" pitchFamily="34" charset="0"/>
                  <a:cs typeface="Arial" panose="020B0604020202020204" pitchFamily="34" charset="0"/>
                </a:rPr>
                <a:t>Lancet </a:t>
              </a:r>
              <a:r>
                <a:rPr lang="pt-BR" i="1" dirty="0" err="1">
                  <a:solidFill>
                    <a:srgbClr val="212121"/>
                  </a:solidFill>
                  <a:effectLst/>
                  <a:latin typeface="Arial" panose="020B0604020202020204" pitchFamily="34" charset="0"/>
                  <a:cs typeface="Arial" panose="020B0604020202020204" pitchFamily="34" charset="0"/>
                </a:rPr>
                <a:t>Neurol</a:t>
              </a:r>
              <a:r>
                <a:rPr lang="pt-BR" i="0" dirty="0">
                  <a:solidFill>
                    <a:srgbClr val="212121"/>
                  </a:solidFill>
                  <a:effectLst/>
                  <a:latin typeface="Arial" panose="020B0604020202020204" pitchFamily="34" charset="0"/>
                  <a:cs typeface="Arial" panose="020B0604020202020204" pitchFamily="34" charset="0"/>
                </a:rPr>
                <a:t>. 2022;21(9):843-856.</a:t>
              </a:r>
            </a:p>
            <a:p>
              <a:r>
                <a:rPr lang="pt-BR" dirty="0">
                  <a:solidFill>
                    <a:srgbClr val="212121"/>
                  </a:solidFill>
                  <a:latin typeface="Arial" panose="020B0604020202020204" pitchFamily="34" charset="0"/>
                  <a:cs typeface="Arial" panose="020B0604020202020204" pitchFamily="34" charset="0"/>
                </a:rPr>
                <a:t>7. </a:t>
              </a:r>
              <a:r>
                <a:rPr lang="pt-BR" i="0" dirty="0">
                  <a:solidFill>
                    <a:srgbClr val="212121"/>
                  </a:solidFill>
                  <a:effectLst/>
                  <a:latin typeface="Arial" panose="020B0604020202020204" pitchFamily="34" charset="0"/>
                  <a:cs typeface="Arial" panose="020B0604020202020204" pitchFamily="34" charset="0"/>
                </a:rPr>
                <a:t>Wu </a:t>
              </a:r>
              <a:r>
                <a:rPr lang="pt-BR" i="0" dirty="0" err="1">
                  <a:solidFill>
                    <a:srgbClr val="212121"/>
                  </a:solidFill>
                  <a:effectLst/>
                  <a:latin typeface="Arial" panose="020B0604020202020204" pitchFamily="34" charset="0"/>
                  <a:cs typeface="Arial" panose="020B0604020202020204" pitchFamily="34" charset="0"/>
                </a:rPr>
                <a:t>F</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McGarrey</a:t>
              </a:r>
              <a:r>
                <a:rPr lang="pt-BR" i="0" dirty="0">
                  <a:solidFill>
                    <a:srgbClr val="212121"/>
                  </a:solidFill>
                  <a:effectLst/>
                  <a:latin typeface="Arial" panose="020B0604020202020204" pitchFamily="34" charset="0"/>
                  <a:cs typeface="Arial" panose="020B0604020202020204" pitchFamily="34" charset="0"/>
                </a:rPr>
                <a:t> MP, </a:t>
              </a:r>
              <a:r>
                <a:rPr lang="pt-BR" i="0" dirty="0" err="1">
                  <a:solidFill>
                    <a:srgbClr val="212121"/>
                  </a:solidFill>
                  <a:effectLst/>
                  <a:latin typeface="Arial" panose="020B0604020202020204" pitchFamily="34" charset="0"/>
                  <a:cs typeface="Arial" panose="020B0604020202020204" pitchFamily="34" charset="0"/>
                </a:rPr>
                <a:t>Geenen</a:t>
              </a:r>
              <a:r>
                <a:rPr lang="pt-BR" i="0" dirty="0">
                  <a:solidFill>
                    <a:srgbClr val="212121"/>
                  </a:solidFill>
                  <a:effectLst/>
                  <a:latin typeface="Arial" panose="020B0604020202020204" pitchFamily="34" charset="0"/>
                  <a:cs typeface="Arial" panose="020B0604020202020204" pitchFamily="34" charset="0"/>
                </a:rPr>
                <a:t> KR, et al. </a:t>
              </a:r>
              <a:r>
                <a:rPr lang="pt-BR" i="0" dirty="0" err="1">
                  <a:solidFill>
                    <a:srgbClr val="212121"/>
                  </a:solidFill>
                  <a:effectLst/>
                  <a:latin typeface="Arial" panose="020B0604020202020204" pitchFamily="34" charset="0"/>
                  <a:cs typeface="Arial" panose="020B0604020202020204" pitchFamily="34" charset="0"/>
                </a:rPr>
                <a:t>Treatment</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of</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Aggressive</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Retinal</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Astrocytic</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Hamartoma</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with</a:t>
              </a:r>
              <a:r>
                <a:rPr lang="pt-BR" i="0" dirty="0">
                  <a:solidFill>
                    <a:srgbClr val="212121"/>
                  </a:solidFill>
                  <a:effectLst/>
                  <a:latin typeface="Arial" panose="020B0604020202020204" pitchFamily="34" charset="0"/>
                  <a:cs typeface="Arial" panose="020B0604020202020204" pitchFamily="34" charset="0"/>
                </a:rPr>
                <a:t> Oral </a:t>
              </a:r>
              <a:r>
                <a:rPr lang="pt-BR" i="0" dirty="0" err="1">
                  <a:solidFill>
                    <a:srgbClr val="212121"/>
                  </a:solidFill>
                  <a:effectLst/>
                  <a:latin typeface="Arial" panose="020B0604020202020204" pitchFamily="34" charset="0"/>
                  <a:cs typeface="Arial" panose="020B0604020202020204" pitchFamily="34" charset="0"/>
                </a:rPr>
                <a:t>Mechanistic</a:t>
              </a:r>
              <a:r>
                <a:rPr lang="pt-BR" i="0" dirty="0">
                  <a:solidFill>
                    <a:srgbClr val="212121"/>
                  </a:solidFill>
                  <a:effectLst/>
                  <a:latin typeface="Arial" panose="020B0604020202020204" pitchFamily="34" charset="0"/>
                  <a:cs typeface="Arial" panose="020B0604020202020204" pitchFamily="34" charset="0"/>
                </a:rPr>
                <a:t> Target </a:t>
              </a:r>
              <a:r>
                <a:rPr lang="pt-BR" i="0" dirty="0" err="1">
                  <a:solidFill>
                    <a:srgbClr val="212121"/>
                  </a:solidFill>
                  <a:effectLst/>
                  <a:latin typeface="Arial" panose="020B0604020202020204" pitchFamily="34" charset="0"/>
                  <a:cs typeface="Arial" panose="020B0604020202020204" pitchFamily="34" charset="0"/>
                </a:rPr>
                <a:t>of</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Rapamycin</a:t>
              </a:r>
              <a:r>
                <a:rPr lang="pt-BR" i="0" dirty="0">
                  <a:solidFill>
                    <a:srgbClr val="212121"/>
                  </a:solidFill>
                  <a:effectLst/>
                  <a:latin typeface="Arial" panose="020B0604020202020204" pitchFamily="34" charset="0"/>
                  <a:cs typeface="Arial" panose="020B0604020202020204" pitchFamily="34" charset="0"/>
                </a:rPr>
                <a:t> </a:t>
              </a:r>
              <a:r>
                <a:rPr lang="pt-BR" i="0" dirty="0" err="1">
                  <a:solidFill>
                    <a:srgbClr val="212121"/>
                  </a:solidFill>
                  <a:effectLst/>
                  <a:latin typeface="Arial" panose="020B0604020202020204" pitchFamily="34" charset="0"/>
                  <a:cs typeface="Arial" panose="020B0604020202020204" pitchFamily="34" charset="0"/>
                </a:rPr>
                <a:t>Inhibition</a:t>
              </a:r>
              <a:r>
                <a:rPr lang="pt-BR" i="0" dirty="0">
                  <a:solidFill>
                    <a:srgbClr val="212121"/>
                  </a:solidFill>
                  <a:effectLst/>
                  <a:latin typeface="Arial" panose="020B0604020202020204" pitchFamily="34" charset="0"/>
                  <a:cs typeface="Arial" panose="020B0604020202020204" pitchFamily="34" charset="0"/>
                </a:rPr>
                <a:t>. </a:t>
              </a:r>
              <a:r>
                <a:rPr lang="pt-BR" i="1" dirty="0" err="1">
                  <a:solidFill>
                    <a:srgbClr val="212121"/>
                  </a:solidFill>
                  <a:effectLst/>
                  <a:latin typeface="Arial" panose="020B0604020202020204" pitchFamily="34" charset="0"/>
                  <a:cs typeface="Arial" panose="020B0604020202020204" pitchFamily="34" charset="0"/>
                </a:rPr>
                <a:t>Ophthalmol</a:t>
              </a:r>
              <a:r>
                <a:rPr lang="pt-BR" i="1" dirty="0">
                  <a:solidFill>
                    <a:srgbClr val="212121"/>
                  </a:solidFill>
                  <a:effectLst/>
                  <a:latin typeface="Arial" panose="020B0604020202020204" pitchFamily="34" charset="0"/>
                  <a:cs typeface="Arial" panose="020B0604020202020204" pitchFamily="34" charset="0"/>
                </a:rPr>
                <a:t> Retina</a:t>
              </a:r>
              <a:r>
                <a:rPr lang="pt-BR" i="0" dirty="0">
                  <a:solidFill>
                    <a:srgbClr val="212121"/>
                  </a:solidFill>
                  <a:effectLst/>
                  <a:latin typeface="Arial" panose="020B0604020202020204" pitchFamily="34" charset="0"/>
                  <a:cs typeface="Arial" panose="020B0604020202020204" pitchFamily="34" charset="0"/>
                </a:rPr>
                <a:t>. 2022;6(5):411-420.</a:t>
              </a:r>
              <a:endParaRPr dirty="0">
                <a:latin typeface="Arial" panose="020B0604020202020204" pitchFamily="34" charset="0"/>
                <a:cs typeface="Arial" panose="020B0604020202020204" pitchFamily="34" charset="0"/>
              </a:endParaRPr>
            </a:p>
          </p:txBody>
        </p:sp>
      </p:grpSp>
      <p:pic>
        <p:nvPicPr>
          <p:cNvPr id="69" name="Imagem 68" descr="Homem com a boca aberta&#10;&#10;Descrição gerada automaticamente com confiança média">
            <a:extLst>
              <a:ext uri="{FF2B5EF4-FFF2-40B4-BE49-F238E27FC236}">
                <a16:creationId xmlns:a16="http://schemas.microsoft.com/office/drawing/2014/main" id="{DDE71D46-6F0B-71D8-E616-C3CC76E1C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221" y="2144287"/>
            <a:ext cx="1339487" cy="571773"/>
          </a:xfrm>
          <a:prstGeom prst="rect">
            <a:avLst/>
          </a:prstGeom>
        </p:spPr>
      </p:pic>
      <p:pic>
        <p:nvPicPr>
          <p:cNvPr id="70" name="Imagem 69">
            <a:extLst>
              <a:ext uri="{FF2B5EF4-FFF2-40B4-BE49-F238E27FC236}">
                <a16:creationId xmlns:a16="http://schemas.microsoft.com/office/drawing/2014/main" id="{6EDD1F63-3F17-42B6-014D-6D0C3000973E}"/>
              </a:ext>
            </a:extLst>
          </p:cNvPr>
          <p:cNvPicPr>
            <a:picLocks noChangeAspect="1"/>
          </p:cNvPicPr>
          <p:nvPr/>
        </p:nvPicPr>
        <p:blipFill>
          <a:blip r:embed="rId4"/>
          <a:stretch>
            <a:fillRect/>
          </a:stretch>
        </p:blipFill>
        <p:spPr>
          <a:xfrm>
            <a:off x="2975835" y="2742600"/>
            <a:ext cx="834251" cy="738196"/>
          </a:xfrm>
          <a:prstGeom prst="rect">
            <a:avLst/>
          </a:prstGeom>
        </p:spPr>
      </p:pic>
      <p:sp>
        <p:nvSpPr>
          <p:cNvPr id="71" name="Aqui vai o texto ...">
            <a:extLst>
              <a:ext uri="{FF2B5EF4-FFF2-40B4-BE49-F238E27FC236}">
                <a16:creationId xmlns:a16="http://schemas.microsoft.com/office/drawing/2014/main" id="{1F49B69F-62B4-E4E3-1EED-6BEE4C345484}"/>
              </a:ext>
            </a:extLst>
          </p:cNvPr>
          <p:cNvSpPr txBox="1"/>
          <p:nvPr/>
        </p:nvSpPr>
        <p:spPr>
          <a:xfrm>
            <a:off x="2628000" y="2667455"/>
            <a:ext cx="2375998" cy="23358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BR" sz="800" dirty="0">
                <a:latin typeface="Arial" panose="020B0604020202020204" pitchFamily="34" charset="0"/>
                <a:cs typeface="Arial" panose="020B0604020202020204" pitchFamily="34" charset="0"/>
              </a:rPr>
              <a:t>Figura 2 </a:t>
            </a:r>
            <a:endParaRPr sz="800" dirty="0">
              <a:latin typeface="Arial" panose="020B0604020202020204" pitchFamily="34" charset="0"/>
              <a:cs typeface="Arial" panose="020B0604020202020204" pitchFamily="34" charset="0"/>
            </a:endParaRPr>
          </a:p>
        </p:txBody>
      </p:sp>
      <p:pic>
        <p:nvPicPr>
          <p:cNvPr id="72" name="Imagem 71">
            <a:extLst>
              <a:ext uri="{FF2B5EF4-FFF2-40B4-BE49-F238E27FC236}">
                <a16:creationId xmlns:a16="http://schemas.microsoft.com/office/drawing/2014/main" id="{0A51D667-485B-8B7F-4896-6B9C99FA039E}"/>
              </a:ext>
            </a:extLst>
          </p:cNvPr>
          <p:cNvPicPr>
            <a:picLocks noChangeAspect="1"/>
          </p:cNvPicPr>
          <p:nvPr/>
        </p:nvPicPr>
        <p:blipFill>
          <a:blip r:embed="rId5"/>
          <a:stretch>
            <a:fillRect/>
          </a:stretch>
        </p:blipFill>
        <p:spPr>
          <a:xfrm>
            <a:off x="3850723" y="2730199"/>
            <a:ext cx="845339" cy="752823"/>
          </a:xfrm>
          <a:prstGeom prst="rect">
            <a:avLst/>
          </a:prstGeom>
        </p:spPr>
      </p:pic>
      <p:pic>
        <p:nvPicPr>
          <p:cNvPr id="73" name="Imagem 72">
            <a:extLst>
              <a:ext uri="{FF2B5EF4-FFF2-40B4-BE49-F238E27FC236}">
                <a16:creationId xmlns:a16="http://schemas.microsoft.com/office/drawing/2014/main" id="{B965EDCD-D0DD-695B-1A76-7D7F706BC2C2}"/>
              </a:ext>
            </a:extLst>
          </p:cNvPr>
          <p:cNvPicPr>
            <a:picLocks noChangeAspect="1"/>
          </p:cNvPicPr>
          <p:nvPr/>
        </p:nvPicPr>
        <p:blipFill>
          <a:blip r:embed="rId6"/>
          <a:stretch>
            <a:fillRect/>
          </a:stretch>
        </p:blipFill>
        <p:spPr>
          <a:xfrm>
            <a:off x="2668641" y="3620280"/>
            <a:ext cx="768032" cy="767031"/>
          </a:xfrm>
          <a:prstGeom prst="rect">
            <a:avLst/>
          </a:prstGeom>
        </p:spPr>
      </p:pic>
      <p:pic>
        <p:nvPicPr>
          <p:cNvPr id="74" name="Imagem 73">
            <a:extLst>
              <a:ext uri="{FF2B5EF4-FFF2-40B4-BE49-F238E27FC236}">
                <a16:creationId xmlns:a16="http://schemas.microsoft.com/office/drawing/2014/main" id="{806EC46F-187D-BAC1-CCF9-01CE45A94AB2}"/>
              </a:ext>
            </a:extLst>
          </p:cNvPr>
          <p:cNvPicPr>
            <a:picLocks noChangeAspect="1"/>
          </p:cNvPicPr>
          <p:nvPr/>
        </p:nvPicPr>
        <p:blipFill>
          <a:blip r:embed="rId7"/>
          <a:stretch>
            <a:fillRect/>
          </a:stretch>
        </p:blipFill>
        <p:spPr>
          <a:xfrm>
            <a:off x="3905429" y="3553780"/>
            <a:ext cx="1091890" cy="540476"/>
          </a:xfrm>
          <a:prstGeom prst="rect">
            <a:avLst/>
          </a:prstGeom>
        </p:spPr>
      </p:pic>
      <p:pic>
        <p:nvPicPr>
          <p:cNvPr id="75" name="Imagem 74">
            <a:extLst>
              <a:ext uri="{FF2B5EF4-FFF2-40B4-BE49-F238E27FC236}">
                <a16:creationId xmlns:a16="http://schemas.microsoft.com/office/drawing/2014/main" id="{E65B7060-475C-17DD-2322-0C9832ABC9E7}"/>
              </a:ext>
            </a:extLst>
          </p:cNvPr>
          <p:cNvPicPr>
            <a:picLocks noChangeAspect="1"/>
          </p:cNvPicPr>
          <p:nvPr/>
        </p:nvPicPr>
        <p:blipFill>
          <a:blip r:embed="rId8"/>
          <a:stretch>
            <a:fillRect/>
          </a:stretch>
        </p:blipFill>
        <p:spPr>
          <a:xfrm>
            <a:off x="2668639" y="4526795"/>
            <a:ext cx="795439" cy="794403"/>
          </a:xfrm>
          <a:prstGeom prst="rect">
            <a:avLst/>
          </a:prstGeom>
        </p:spPr>
      </p:pic>
      <p:pic>
        <p:nvPicPr>
          <p:cNvPr id="76" name="Imagem 75">
            <a:extLst>
              <a:ext uri="{FF2B5EF4-FFF2-40B4-BE49-F238E27FC236}">
                <a16:creationId xmlns:a16="http://schemas.microsoft.com/office/drawing/2014/main" id="{D0356090-7E61-E555-9823-DE3837E65587}"/>
              </a:ext>
            </a:extLst>
          </p:cNvPr>
          <p:cNvPicPr>
            <a:picLocks noChangeAspect="1"/>
          </p:cNvPicPr>
          <p:nvPr/>
        </p:nvPicPr>
        <p:blipFill>
          <a:blip r:embed="rId9"/>
          <a:stretch>
            <a:fillRect/>
          </a:stretch>
        </p:blipFill>
        <p:spPr>
          <a:xfrm>
            <a:off x="3900321" y="4181842"/>
            <a:ext cx="1097733" cy="530844"/>
          </a:xfrm>
          <a:prstGeom prst="rect">
            <a:avLst/>
          </a:prstGeom>
        </p:spPr>
      </p:pic>
      <p:sp>
        <p:nvSpPr>
          <p:cNvPr id="77" name="Aqui vai o texto ...">
            <a:extLst>
              <a:ext uri="{FF2B5EF4-FFF2-40B4-BE49-F238E27FC236}">
                <a16:creationId xmlns:a16="http://schemas.microsoft.com/office/drawing/2014/main" id="{F88DE973-A62E-C2A1-CB44-9C9BCC74D3CE}"/>
              </a:ext>
            </a:extLst>
          </p:cNvPr>
          <p:cNvSpPr txBox="1"/>
          <p:nvPr/>
        </p:nvSpPr>
        <p:spPr>
          <a:xfrm>
            <a:off x="2669806" y="3433640"/>
            <a:ext cx="2375998" cy="23358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BR" sz="800" dirty="0">
                <a:latin typeface="Arial" panose="020B0604020202020204" pitchFamily="34" charset="0"/>
                <a:cs typeface="Arial" panose="020B0604020202020204" pitchFamily="34" charset="0"/>
              </a:rPr>
              <a:t>Figura 4 </a:t>
            </a:r>
            <a:endParaRPr sz="800" dirty="0">
              <a:latin typeface="Arial" panose="020B0604020202020204" pitchFamily="34" charset="0"/>
              <a:cs typeface="Arial" panose="020B0604020202020204" pitchFamily="34" charset="0"/>
            </a:endParaRPr>
          </a:p>
        </p:txBody>
      </p:sp>
      <p:sp>
        <p:nvSpPr>
          <p:cNvPr id="78" name="Aqui vai o texto ...">
            <a:extLst>
              <a:ext uri="{FF2B5EF4-FFF2-40B4-BE49-F238E27FC236}">
                <a16:creationId xmlns:a16="http://schemas.microsoft.com/office/drawing/2014/main" id="{DE669F0B-6733-2E7A-6C5F-AB7E6E6C6AF6}"/>
              </a:ext>
            </a:extLst>
          </p:cNvPr>
          <p:cNvSpPr txBox="1"/>
          <p:nvPr/>
        </p:nvSpPr>
        <p:spPr>
          <a:xfrm>
            <a:off x="3454100" y="3490307"/>
            <a:ext cx="543897" cy="23358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BR" sz="800" dirty="0">
                <a:latin typeface="Arial" panose="020B0604020202020204" pitchFamily="34" charset="0"/>
                <a:cs typeface="Arial" panose="020B0604020202020204" pitchFamily="34" charset="0"/>
              </a:rPr>
              <a:t>Figura 6 </a:t>
            </a:r>
            <a:endParaRPr sz="800" dirty="0">
              <a:latin typeface="Arial" panose="020B0604020202020204" pitchFamily="34" charset="0"/>
              <a:cs typeface="Arial" panose="020B0604020202020204" pitchFamily="34" charset="0"/>
            </a:endParaRPr>
          </a:p>
        </p:txBody>
      </p:sp>
      <p:sp>
        <p:nvSpPr>
          <p:cNvPr id="79" name="Aqui vai o texto ...">
            <a:extLst>
              <a:ext uri="{FF2B5EF4-FFF2-40B4-BE49-F238E27FC236}">
                <a16:creationId xmlns:a16="http://schemas.microsoft.com/office/drawing/2014/main" id="{18A812D8-FDF2-0416-85F3-1D283BA3746F}"/>
              </a:ext>
            </a:extLst>
          </p:cNvPr>
          <p:cNvSpPr txBox="1"/>
          <p:nvPr/>
        </p:nvSpPr>
        <p:spPr>
          <a:xfrm>
            <a:off x="3450021" y="4106967"/>
            <a:ext cx="561324" cy="23358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BR" sz="800" dirty="0">
                <a:solidFill>
                  <a:schemeClr val="tx1"/>
                </a:solidFill>
                <a:latin typeface="Arial" panose="020B0604020202020204" pitchFamily="34" charset="0"/>
                <a:cs typeface="Arial" panose="020B0604020202020204" pitchFamily="34" charset="0"/>
              </a:rPr>
              <a:t>Figura 7 </a:t>
            </a:r>
            <a:endParaRPr sz="800" dirty="0">
              <a:solidFill>
                <a:schemeClr val="tx1"/>
              </a:solidFill>
              <a:latin typeface="Arial" panose="020B0604020202020204" pitchFamily="34" charset="0"/>
              <a:cs typeface="Arial" panose="020B0604020202020204" pitchFamily="34" charset="0"/>
            </a:endParaRPr>
          </a:p>
        </p:txBody>
      </p:sp>
      <p:sp>
        <p:nvSpPr>
          <p:cNvPr id="80" name="Aqui vai o texto ...">
            <a:extLst>
              <a:ext uri="{FF2B5EF4-FFF2-40B4-BE49-F238E27FC236}">
                <a16:creationId xmlns:a16="http://schemas.microsoft.com/office/drawing/2014/main" id="{FF72DAA7-FEE2-1441-C7BF-B4471DCCECE8}"/>
              </a:ext>
            </a:extLst>
          </p:cNvPr>
          <p:cNvSpPr txBox="1"/>
          <p:nvPr/>
        </p:nvSpPr>
        <p:spPr>
          <a:xfrm>
            <a:off x="3443347" y="4719403"/>
            <a:ext cx="734860" cy="23358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000" tIns="54000" rIns="54000" bIns="54000" numCol="1" anchor="t">
            <a:noAutofit/>
          </a:bodyPr>
          <a:lstStyle>
            <a:lvl1pPr>
              <a:defRPr sz="600">
                <a:solidFill>
                  <a:srgbClr val="404040"/>
                </a:solidFill>
                <a:latin typeface="Trebuchet MS"/>
                <a:ea typeface="Trebuchet MS"/>
                <a:cs typeface="Trebuchet MS"/>
                <a:sym typeface="Trebuchet MS"/>
              </a:defRPr>
            </a:lvl1pPr>
          </a:lstStyle>
          <a:p>
            <a:r>
              <a:rPr lang="pt-BR" sz="800" dirty="0">
                <a:solidFill>
                  <a:schemeClr val="tx1"/>
                </a:solidFill>
                <a:latin typeface="Arial" panose="020B0604020202020204" pitchFamily="34" charset="0"/>
                <a:cs typeface="Arial" panose="020B0604020202020204" pitchFamily="34" charset="0"/>
              </a:rPr>
              <a:t>Figura 8 </a:t>
            </a:r>
            <a:endParaRPr sz="800" dirty="0">
              <a:solidFill>
                <a:schemeClr val="tx1"/>
              </a:solidFill>
              <a:latin typeface="Arial" panose="020B0604020202020204" pitchFamily="34" charset="0"/>
              <a:cs typeface="Arial" panose="020B0604020202020204" pitchFamily="34" charset="0"/>
            </a:endParaRPr>
          </a:p>
        </p:txBody>
      </p:sp>
      <p:pic>
        <p:nvPicPr>
          <p:cNvPr id="81" name="Imagem 80" descr="Uma imagem contendo gato, verde, frente, pequeno&#10;&#10;Descrição gerada automaticamente">
            <a:extLst>
              <a:ext uri="{FF2B5EF4-FFF2-40B4-BE49-F238E27FC236}">
                <a16:creationId xmlns:a16="http://schemas.microsoft.com/office/drawing/2014/main" id="{8FC831BB-0584-4F19-091D-51DE61B1A0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3568" y="4789237"/>
            <a:ext cx="1103751" cy="547097"/>
          </a:xfrm>
          <a:prstGeom prst="rect">
            <a:avLst/>
          </a:prstGeom>
        </p:spPr>
      </p:pic>
      <p:sp>
        <p:nvSpPr>
          <p:cNvPr id="83" name="CaixaDeTexto 82">
            <a:extLst>
              <a:ext uri="{FF2B5EF4-FFF2-40B4-BE49-F238E27FC236}">
                <a16:creationId xmlns:a16="http://schemas.microsoft.com/office/drawing/2014/main" id="{22AE2D01-0154-65F3-1362-577B86D448E1}"/>
              </a:ext>
            </a:extLst>
          </p:cNvPr>
          <p:cNvSpPr txBox="1"/>
          <p:nvPr/>
        </p:nvSpPr>
        <p:spPr>
          <a:xfrm>
            <a:off x="264147" y="707384"/>
            <a:ext cx="4606518" cy="800219"/>
          </a:xfrm>
          <a:prstGeom prst="rect">
            <a:avLst/>
          </a:prstGeom>
          <a:noFill/>
        </p:spPr>
        <p:txBody>
          <a:bodyPr wrap="none" rtlCol="0">
            <a:spAutoFit/>
          </a:bodyPr>
          <a:lstStyle/>
          <a:p>
            <a:pPr algn="ctr"/>
            <a:r>
              <a:rPr lang="pt-BR" sz="1600" b="1" kern="100" dirty="0">
                <a:effectLst/>
                <a:latin typeface="Arial" panose="020B0604020202020204" pitchFamily="34" charset="0"/>
                <a:ea typeface="Calibri" panose="020F0502020204030204" pitchFamily="34" charset="0"/>
                <a:cs typeface="Arial" panose="020B0604020202020204" pitchFamily="34" charset="0"/>
              </a:rPr>
              <a:t>Manifestação Ocular da Esclerose Tuberosa: </a:t>
            </a:r>
            <a:endParaRPr lang="pt-BR" sz="1600" kern="100" dirty="0">
              <a:effectLst/>
              <a:latin typeface="Arial" panose="020B0604020202020204" pitchFamily="34" charset="0"/>
              <a:ea typeface="Calibri" panose="020F0502020204030204" pitchFamily="34" charset="0"/>
              <a:cs typeface="Arial" panose="020B0604020202020204" pitchFamily="34" charset="0"/>
            </a:endParaRPr>
          </a:p>
          <a:p>
            <a:pPr algn="ctr"/>
            <a:r>
              <a:rPr lang="pt-BR" sz="1600" b="1" kern="100" dirty="0">
                <a:effectLst/>
                <a:latin typeface="Arial" panose="020B0604020202020204" pitchFamily="34" charset="0"/>
                <a:ea typeface="Calibri" panose="020F0502020204030204" pitchFamily="34" charset="0"/>
                <a:cs typeface="Arial" panose="020B0604020202020204" pitchFamily="34" charset="0"/>
              </a:rPr>
              <a:t>Relato de Caso</a:t>
            </a:r>
            <a:endParaRPr lang="pt-BR" sz="1600" kern="100" dirty="0">
              <a:effectLst/>
              <a:latin typeface="Arial" panose="020B0604020202020204" pitchFamily="34" charset="0"/>
              <a:ea typeface="Calibri" panose="020F0502020204030204" pitchFamily="34" charset="0"/>
              <a:cs typeface="Arial" panose="020B0604020202020204" pitchFamily="34" charset="0"/>
            </a:endParaRPr>
          </a:p>
          <a:p>
            <a:pPr algn="ctr"/>
            <a:endParaRPr lang="pt-B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094553"/>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770</Words>
  <Application>Microsoft Macintosh PowerPoint</Application>
  <PresentationFormat>Apresentação na tela (16:9)</PresentationFormat>
  <Paragraphs>25</Paragraphs>
  <Slides>1</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vt:i4>
      </vt:variant>
    </vt:vector>
  </HeadingPairs>
  <TitlesOfParts>
    <vt:vector size="5" baseType="lpstr">
      <vt:lpstr>Arial</vt:lpstr>
      <vt:lpstr>Calibri</vt:lpstr>
      <vt:lpstr>Roboto</vt:lpstr>
      <vt:lpstr>Tema do Office</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Goldfarb Cyrino, Laura</cp:lastModifiedBy>
  <cp:revision>12</cp:revision>
  <dcterms:created xsi:type="dcterms:W3CDTF">2024-01-09T13:58:08Z</dcterms:created>
  <dcterms:modified xsi:type="dcterms:W3CDTF">2024-01-10T16:26:18Z</dcterms:modified>
</cp:coreProperties>
</file>