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9144000" cx="51435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162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85763" y="2840568"/>
            <a:ext cx="4371975" cy="1960033"/>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771525" y="5181600"/>
            <a:ext cx="3600450" cy="23368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257175" y="366184"/>
            <a:ext cx="462915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445558" y="2836335"/>
            <a:ext cx="6034617" cy="462915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06664" y="3688557"/>
            <a:ext cx="7802033" cy="115728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950773" y="2574133"/>
            <a:ext cx="7802033" cy="3386138"/>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257175" y="366184"/>
            <a:ext cx="462915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257175" y="2133601"/>
            <a:ext cx="4629150" cy="6034617"/>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406301" y="5875867"/>
            <a:ext cx="4371975" cy="18161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406301" y="3875618"/>
            <a:ext cx="4371975" cy="2000249"/>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257175" y="366184"/>
            <a:ext cx="462915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257175" y="2133601"/>
            <a:ext cx="2271713" cy="6034617"/>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2614612" y="2133601"/>
            <a:ext cx="2271713" cy="6034617"/>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257175" y="366184"/>
            <a:ext cx="462915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257175" y="2046817"/>
            <a:ext cx="2272606" cy="853016"/>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257175" y="2899833"/>
            <a:ext cx="2272606" cy="5268384"/>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2612827" y="2046817"/>
            <a:ext cx="2273498" cy="853016"/>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2612827" y="2899833"/>
            <a:ext cx="2273498" cy="5268384"/>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257175" y="366184"/>
            <a:ext cx="462915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257175" y="364067"/>
            <a:ext cx="1692176" cy="1549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2010966" y="364067"/>
            <a:ext cx="2875359" cy="7804151"/>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257175" y="1913467"/>
            <a:ext cx="1692176" cy="6254751"/>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008162" y="6400800"/>
            <a:ext cx="3086100" cy="75565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008162" y="817033"/>
            <a:ext cx="3086100" cy="5486400"/>
          </a:xfrm>
          <a:prstGeom prst="rect">
            <a:avLst/>
          </a:prstGeom>
          <a:noFill/>
          <a:ln>
            <a:noFill/>
          </a:ln>
        </p:spPr>
      </p:sp>
      <p:sp>
        <p:nvSpPr>
          <p:cNvPr id="64" name="Google Shape;64;p10"/>
          <p:cNvSpPr txBox="1"/>
          <p:nvPr>
            <p:ph idx="1" type="body"/>
          </p:nvPr>
        </p:nvSpPr>
        <p:spPr>
          <a:xfrm>
            <a:off x="1008162" y="7156451"/>
            <a:ext cx="3086100" cy="1073149"/>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175" y="366184"/>
            <a:ext cx="4629150" cy="1524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257175" y="2133601"/>
            <a:ext cx="4629150" cy="6034617"/>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3"/>
          <p:cNvPicPr preferRelativeResize="0"/>
          <p:nvPr/>
        </p:nvPicPr>
        <p:blipFill rotWithShape="1">
          <a:blip r:embed="rId3">
            <a:alphaModFix/>
          </a:blip>
          <a:srcRect b="77479" l="0" r="0" t="0"/>
          <a:stretch/>
        </p:blipFill>
        <p:spPr>
          <a:xfrm>
            <a:off x="0" y="0"/>
            <a:ext cx="5143499" cy="659106"/>
          </a:xfrm>
          <a:prstGeom prst="rect">
            <a:avLst/>
          </a:prstGeom>
          <a:noFill/>
          <a:ln>
            <a:noFill/>
          </a:ln>
        </p:spPr>
      </p:pic>
      <p:sp>
        <p:nvSpPr>
          <p:cNvPr id="85" name="Google Shape;85;p13"/>
          <p:cNvSpPr/>
          <p:nvPr/>
        </p:nvSpPr>
        <p:spPr>
          <a:xfrm>
            <a:off x="123479" y="659106"/>
            <a:ext cx="5020021" cy="46166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Font typeface="Arial"/>
              <a:buNone/>
            </a:pPr>
            <a:r>
              <a:rPr b="1" lang="pt-BR" sz="1600">
                <a:solidFill>
                  <a:srgbClr val="48535B"/>
                </a:solidFill>
              </a:rPr>
              <a:t>Síndrome de Meares-Irlen: Uma revisão de literatura</a:t>
            </a:r>
            <a:endParaRPr b="0" i="0" sz="2800" u="none" cap="none" strike="noStrike">
              <a:solidFill>
                <a:schemeClr val="dk1"/>
              </a:solidFill>
              <a:latin typeface="Arial"/>
              <a:ea typeface="Arial"/>
              <a:cs typeface="Arial"/>
              <a:sym typeface="Arial"/>
            </a:endParaRPr>
          </a:p>
        </p:txBody>
      </p:sp>
      <p:sp>
        <p:nvSpPr>
          <p:cNvPr id="86" name="Google Shape;86;p13"/>
          <p:cNvSpPr/>
          <p:nvPr/>
        </p:nvSpPr>
        <p:spPr>
          <a:xfrm>
            <a:off x="159483" y="1182326"/>
            <a:ext cx="4948013" cy="553998"/>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Font typeface="Arial"/>
              <a:buNone/>
            </a:pPr>
            <a:r>
              <a:rPr b="1" lang="pt-BR" sz="900">
                <a:solidFill>
                  <a:srgbClr val="595959"/>
                </a:solidFill>
              </a:rPr>
              <a:t>Vitória T. da Silva; Isadora K. Rojão; Henrique R. C. Queiroz; Mateus G. P. de Paula; Thaissa F. Duarte; Thaís T. Tanios.</a:t>
            </a:r>
            <a:endParaRPr sz="900"/>
          </a:p>
          <a:p>
            <a:pPr indent="0" lvl="0" marL="0" rtl="0" algn="ctr">
              <a:spcBef>
                <a:spcPts val="0"/>
              </a:spcBef>
              <a:spcAft>
                <a:spcPts val="0"/>
              </a:spcAft>
              <a:buClr>
                <a:schemeClr val="dk1"/>
              </a:buClr>
              <a:buFont typeface="Arial"/>
              <a:buNone/>
            </a:pPr>
            <a:r>
              <a:rPr b="1" lang="pt-BR" sz="900">
                <a:solidFill>
                  <a:srgbClr val="595959"/>
                </a:solidFill>
              </a:rPr>
              <a:t>União das Faculdades dos Grandes Lagos (UNILAGO), São José do Rio Preto – SP, Hospital de Olhos Redentora, São José do Rio Preto – SP</a:t>
            </a:r>
            <a:endParaRPr sz="900">
              <a:solidFill>
                <a:srgbClr val="595959"/>
              </a:solidFill>
              <a:latin typeface="Calibri"/>
              <a:ea typeface="Calibri"/>
              <a:cs typeface="Calibri"/>
              <a:sym typeface="Calibri"/>
            </a:endParaRPr>
          </a:p>
          <a:p>
            <a:pPr indent="0" lvl="0" marL="0" marR="0" rtl="0" algn="ctr">
              <a:spcBef>
                <a:spcPts val="0"/>
              </a:spcBef>
              <a:spcAft>
                <a:spcPts val="0"/>
              </a:spcAft>
              <a:buNone/>
            </a:pPr>
            <a:r>
              <a:t/>
            </a:r>
            <a:endParaRPr>
              <a:solidFill>
                <a:schemeClr val="dk1"/>
              </a:solidFill>
            </a:endParaRPr>
          </a:p>
        </p:txBody>
      </p:sp>
      <p:sp>
        <p:nvSpPr>
          <p:cNvPr id="87" name="Google Shape;87;p13"/>
          <p:cNvSpPr/>
          <p:nvPr/>
        </p:nvSpPr>
        <p:spPr>
          <a:xfrm>
            <a:off x="0" y="9090248"/>
            <a:ext cx="5143500" cy="53752"/>
          </a:xfrm>
          <a:prstGeom prst="rect">
            <a:avLst/>
          </a:prstGeom>
          <a:solidFill>
            <a:srgbClr val="FF6600"/>
          </a:solid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8" name="Google Shape;88;p13"/>
          <p:cNvSpPr/>
          <p:nvPr/>
        </p:nvSpPr>
        <p:spPr>
          <a:xfrm>
            <a:off x="278425" y="3759075"/>
            <a:ext cx="2180100" cy="1446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pt-BR" sz="700">
                <a:solidFill>
                  <a:schemeClr val="lt1"/>
                </a:solidFill>
                <a:latin typeface="Trebuchet MS"/>
                <a:ea typeface="Trebuchet MS"/>
                <a:cs typeface="Trebuchet MS"/>
                <a:sym typeface="Trebuchet MS"/>
              </a:rPr>
              <a:t>MATERIAL E MÉTODOS</a:t>
            </a:r>
            <a:endParaRPr b="1" sz="700">
              <a:solidFill>
                <a:schemeClr val="lt1"/>
              </a:solidFill>
              <a:latin typeface="Trebuchet MS"/>
              <a:ea typeface="Trebuchet MS"/>
              <a:cs typeface="Trebuchet MS"/>
              <a:sym typeface="Trebuchet MS"/>
            </a:endParaRPr>
          </a:p>
        </p:txBody>
      </p:sp>
      <p:sp>
        <p:nvSpPr>
          <p:cNvPr id="89" name="Google Shape;89;p13"/>
          <p:cNvSpPr/>
          <p:nvPr/>
        </p:nvSpPr>
        <p:spPr>
          <a:xfrm>
            <a:off x="278425" y="2177150"/>
            <a:ext cx="2180100" cy="1446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pt-BR" sz="700">
                <a:solidFill>
                  <a:schemeClr val="lt1"/>
                </a:solidFill>
                <a:latin typeface="Trebuchet MS"/>
                <a:ea typeface="Trebuchet MS"/>
                <a:cs typeface="Trebuchet MS"/>
                <a:sym typeface="Trebuchet MS"/>
              </a:rPr>
              <a:t>INTRODUÇÃO</a:t>
            </a:r>
            <a:endParaRPr b="1" sz="700">
              <a:solidFill>
                <a:schemeClr val="lt1"/>
              </a:solidFill>
              <a:latin typeface="Trebuchet MS"/>
              <a:ea typeface="Trebuchet MS"/>
              <a:cs typeface="Trebuchet MS"/>
              <a:sym typeface="Trebuchet MS"/>
            </a:endParaRPr>
          </a:p>
        </p:txBody>
      </p:sp>
      <p:sp>
        <p:nvSpPr>
          <p:cNvPr id="90" name="Google Shape;90;p13"/>
          <p:cNvSpPr txBox="1"/>
          <p:nvPr/>
        </p:nvSpPr>
        <p:spPr>
          <a:xfrm>
            <a:off x="288025" y="2321725"/>
            <a:ext cx="2160900" cy="15105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Clr>
                <a:schemeClr val="dk1"/>
              </a:buClr>
              <a:buFont typeface="Arial"/>
              <a:buNone/>
            </a:pPr>
            <a:r>
              <a:rPr lang="pt-BR" sz="700">
                <a:solidFill>
                  <a:srgbClr val="404040"/>
                </a:solidFill>
              </a:rPr>
              <a:t>A Síndrome de Meares-Irlen (SI), também conhecida como síndrome de sensibilidade escotópica, é definida por dificuldade de leitura e distorção visual, prejudicando a aprendizagem. Por isso, a maioria dos diagnósticos ocorrem durante a fase escolar. No entanto, os sintomas da SI são semelhantes aos da Dislexia, o que dificulta um diagnóstico rápido e definitivo. Sobre o tratamento, ainda há muitas controvérsias, as lentes coloridas, denominadas overlays, fizeram com que muitos pacientes se sentissem melhor, no entanto, não há eficácia comprovada.</a:t>
            </a:r>
            <a:endParaRPr sz="3100">
              <a:solidFill>
                <a:schemeClr val="dk1"/>
              </a:solidFill>
              <a:latin typeface="Calibri"/>
              <a:ea typeface="Calibri"/>
              <a:cs typeface="Calibri"/>
              <a:sym typeface="Calibri"/>
            </a:endParaRPr>
          </a:p>
        </p:txBody>
      </p:sp>
      <p:sp>
        <p:nvSpPr>
          <p:cNvPr id="91" name="Google Shape;91;p13"/>
          <p:cNvSpPr txBox="1"/>
          <p:nvPr/>
        </p:nvSpPr>
        <p:spPr>
          <a:xfrm>
            <a:off x="278425" y="3903673"/>
            <a:ext cx="2180100" cy="10383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Clr>
                <a:schemeClr val="dk1"/>
              </a:buClr>
              <a:buFont typeface="Arial"/>
              <a:buNone/>
            </a:pPr>
            <a:r>
              <a:rPr lang="pt-BR" sz="700">
                <a:solidFill>
                  <a:srgbClr val="404040"/>
                </a:solidFill>
              </a:rPr>
              <a:t>Essa revisão de literatura é baseada em dados das plataformas PubMed, LILACS e SciELO. O método de pesquisa foi procurar as palavras “Syndrom” AND “Irlen” no PubMed e  “Síndrome de Irlen” nos outros bancos de dados. Ao total, 9 artigos foram selecionados e, como critério de inclusão, utilizamos o ano das publicações, sendo escolhidas as mais recentes (2005-2019).</a:t>
            </a:r>
            <a:endParaRPr sz="3100">
              <a:solidFill>
                <a:schemeClr val="dk1"/>
              </a:solidFill>
              <a:latin typeface="Calibri"/>
              <a:ea typeface="Calibri"/>
              <a:cs typeface="Calibri"/>
              <a:sym typeface="Calibri"/>
            </a:endParaRPr>
          </a:p>
        </p:txBody>
      </p:sp>
      <p:sp>
        <p:nvSpPr>
          <p:cNvPr id="92" name="Google Shape;92;p13"/>
          <p:cNvSpPr/>
          <p:nvPr/>
        </p:nvSpPr>
        <p:spPr>
          <a:xfrm>
            <a:off x="322075" y="4921338"/>
            <a:ext cx="2180100" cy="1446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pt-BR" sz="700">
                <a:solidFill>
                  <a:schemeClr val="lt1"/>
                </a:solidFill>
                <a:latin typeface="Trebuchet MS"/>
                <a:ea typeface="Trebuchet MS"/>
                <a:cs typeface="Trebuchet MS"/>
                <a:sym typeface="Trebuchet MS"/>
              </a:rPr>
              <a:t>MATERIAL E MÉTODOS</a:t>
            </a:r>
            <a:endParaRPr b="1" sz="700">
              <a:solidFill>
                <a:schemeClr val="lt1"/>
              </a:solidFill>
              <a:latin typeface="Trebuchet MS"/>
              <a:ea typeface="Trebuchet MS"/>
              <a:cs typeface="Trebuchet MS"/>
              <a:sym typeface="Trebuchet MS"/>
            </a:endParaRPr>
          </a:p>
        </p:txBody>
      </p:sp>
      <p:sp>
        <p:nvSpPr>
          <p:cNvPr id="93" name="Google Shape;93;p13"/>
          <p:cNvSpPr txBox="1"/>
          <p:nvPr/>
        </p:nvSpPr>
        <p:spPr>
          <a:xfrm>
            <a:off x="331675" y="5065950"/>
            <a:ext cx="2160900" cy="11226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Clr>
                <a:schemeClr val="dk1"/>
              </a:buClr>
              <a:buSzPts val="1100"/>
              <a:buFont typeface="Arial"/>
              <a:buNone/>
            </a:pPr>
            <a:r>
              <a:rPr lang="pt-BR" sz="700">
                <a:solidFill>
                  <a:srgbClr val="404040"/>
                </a:solidFill>
              </a:rPr>
              <a:t>Cloe, 2012 Alterações no metabolismo lipídico, a presença do gene APOB e suas variantes são uma nova forma de investigar suspeita de SI.</a:t>
            </a:r>
            <a:endParaRPr sz="700">
              <a:solidFill>
                <a:srgbClr val="404040"/>
              </a:solidFill>
            </a:endParaRPr>
          </a:p>
          <a:p>
            <a:pPr indent="0" lvl="0" marL="0" rtl="0" algn="just">
              <a:spcBef>
                <a:spcPts val="0"/>
              </a:spcBef>
              <a:spcAft>
                <a:spcPts val="0"/>
              </a:spcAft>
              <a:buClr>
                <a:schemeClr val="dk1"/>
              </a:buClr>
              <a:buSzPts val="1100"/>
              <a:buFont typeface="Arial"/>
              <a:buNone/>
            </a:pPr>
            <a:r>
              <a:rPr lang="pt-BR" sz="700">
                <a:solidFill>
                  <a:srgbClr val="404040"/>
                </a:solidFill>
              </a:rPr>
              <a:t>Soares, 2016 aborda que os aspectos bioquímicos anormais, predisposição genética e alterações imunológicas são fatores etiológicos.</a:t>
            </a:r>
            <a:endParaRPr sz="700">
              <a:solidFill>
                <a:srgbClr val="404040"/>
              </a:solidFill>
            </a:endParaRPr>
          </a:p>
          <a:p>
            <a:pPr indent="0" lvl="0" marL="0" rtl="0" algn="just">
              <a:spcBef>
                <a:spcPts val="0"/>
              </a:spcBef>
              <a:spcAft>
                <a:spcPts val="0"/>
              </a:spcAft>
              <a:buClr>
                <a:schemeClr val="dk1"/>
              </a:buClr>
              <a:buSzPts val="1100"/>
              <a:buFont typeface="Arial"/>
              <a:buNone/>
            </a:pPr>
            <a:r>
              <a:rPr lang="pt-BR" sz="700">
                <a:solidFill>
                  <a:srgbClr val="404040"/>
                </a:solidFill>
              </a:rPr>
              <a:t>Chang, 2014 pacientes com dificuldade de leitura foram testados com filtros de lentes e houve melhora significativa.</a:t>
            </a:r>
            <a:endParaRPr sz="700">
              <a:solidFill>
                <a:srgbClr val="404040"/>
              </a:solidFill>
            </a:endParaRPr>
          </a:p>
          <a:p>
            <a:pPr indent="0" lvl="0" marL="0" rtl="0" algn="just">
              <a:spcBef>
                <a:spcPts val="0"/>
              </a:spcBef>
              <a:spcAft>
                <a:spcPts val="0"/>
              </a:spcAft>
              <a:buClr>
                <a:schemeClr val="dk1"/>
              </a:buClr>
              <a:buSzPts val="1100"/>
              <a:buFont typeface="Arial"/>
              <a:buNone/>
            </a:pPr>
            <a:r>
              <a:rPr lang="pt-BR" sz="700">
                <a:solidFill>
                  <a:srgbClr val="404040"/>
                </a:solidFill>
              </a:rPr>
              <a:t>Arellano, 2015 A partir de testes, entrevistas e escala de percepção visual de leitura, concluiu que há benefícios no uso dos filtros.</a:t>
            </a:r>
            <a:endParaRPr sz="700">
              <a:solidFill>
                <a:srgbClr val="404040"/>
              </a:solidFill>
            </a:endParaRPr>
          </a:p>
          <a:p>
            <a:pPr indent="0" lvl="0" marL="0" rtl="0" algn="just">
              <a:spcBef>
                <a:spcPts val="0"/>
              </a:spcBef>
              <a:spcAft>
                <a:spcPts val="0"/>
              </a:spcAft>
              <a:buClr>
                <a:schemeClr val="dk1"/>
              </a:buClr>
              <a:buSzPts val="1100"/>
              <a:buFont typeface="Arial"/>
              <a:buNone/>
            </a:pPr>
            <a:r>
              <a:rPr lang="pt-BR" sz="700">
                <a:solidFill>
                  <a:srgbClr val="404040"/>
                </a:solidFill>
              </a:rPr>
              <a:t>Ritchie, 2011 Afirma que os filtros são ineficazes para a dificuldade na leitura e evidências anteriores são insuficientes.</a:t>
            </a:r>
            <a:endParaRPr sz="700">
              <a:solidFill>
                <a:srgbClr val="404040"/>
              </a:solidFill>
            </a:endParaRPr>
          </a:p>
          <a:p>
            <a:pPr indent="0" lvl="0" marL="0" rtl="0" algn="just">
              <a:spcBef>
                <a:spcPts val="0"/>
              </a:spcBef>
              <a:spcAft>
                <a:spcPts val="0"/>
              </a:spcAft>
              <a:buNone/>
            </a:pPr>
            <a:r>
              <a:rPr lang="pt-BR" sz="700">
                <a:solidFill>
                  <a:srgbClr val="404040"/>
                </a:solidFill>
              </a:rPr>
              <a:t>Uccula, 2014 Autores defendem que os artigos analisados carecem de informações, colocando-se contrários ao uso dos filtros coloridos</a:t>
            </a:r>
            <a:endParaRPr sz="700">
              <a:solidFill>
                <a:srgbClr val="404040"/>
              </a:solidFill>
            </a:endParaRPr>
          </a:p>
          <a:p>
            <a:pPr indent="0" lvl="0" marL="0" rtl="0" algn="just">
              <a:spcBef>
                <a:spcPts val="0"/>
              </a:spcBef>
              <a:spcAft>
                <a:spcPts val="0"/>
              </a:spcAft>
              <a:buNone/>
            </a:pPr>
            <a:r>
              <a:rPr lang="pt-BR" sz="700">
                <a:solidFill>
                  <a:srgbClr val="404040"/>
                </a:solidFill>
              </a:rPr>
              <a:t>Kusano, 2015 Relato de caso de uma menina com dislexia e suspeita de SI que teve melhora na leitura com uso das lentes coloridas, os autores apontam falhas em estudos anteriores, mas defendem que há algum grau de melhora com as lentes</a:t>
            </a:r>
            <a:endParaRPr sz="700">
              <a:solidFill>
                <a:srgbClr val="404040"/>
              </a:solidFill>
            </a:endParaRPr>
          </a:p>
          <a:p>
            <a:pPr indent="0" lvl="0" marL="0" rtl="0" algn="just">
              <a:spcBef>
                <a:spcPts val="0"/>
              </a:spcBef>
              <a:spcAft>
                <a:spcPts val="0"/>
              </a:spcAft>
              <a:buClr>
                <a:schemeClr val="dk1"/>
              </a:buClr>
              <a:buSzPts val="1100"/>
              <a:buFont typeface="Arial"/>
              <a:buNone/>
            </a:pPr>
            <a:r>
              <a:rPr lang="pt-BR" sz="700">
                <a:solidFill>
                  <a:srgbClr val="404040"/>
                </a:solidFill>
              </a:rPr>
              <a:t>Kriss, 2005 O estudo considera SI e dislexia condições distintas, podendo ou não estarem associadas. Apoiam o uso das lentes coloridas e a necessidade de mais testes específicos na SI.</a:t>
            </a:r>
            <a:endParaRPr sz="700">
              <a:solidFill>
                <a:srgbClr val="404040"/>
              </a:solidFill>
            </a:endParaRPr>
          </a:p>
          <a:p>
            <a:pPr indent="0" lvl="0" marL="0" rtl="0" algn="just">
              <a:spcBef>
                <a:spcPts val="0"/>
              </a:spcBef>
              <a:spcAft>
                <a:spcPts val="0"/>
              </a:spcAft>
              <a:buClr>
                <a:schemeClr val="dk1"/>
              </a:buClr>
              <a:buSzPts val="1100"/>
              <a:buFont typeface="Arial"/>
              <a:buNone/>
            </a:pPr>
            <a:r>
              <a:t/>
            </a:r>
            <a:endParaRPr sz="800">
              <a:solidFill>
                <a:srgbClr val="404040"/>
              </a:solidFill>
            </a:endParaRPr>
          </a:p>
          <a:p>
            <a:pPr indent="0" lvl="0" marL="0" rtl="0" algn="l">
              <a:spcBef>
                <a:spcPts val="0"/>
              </a:spcBef>
              <a:spcAft>
                <a:spcPts val="0"/>
              </a:spcAft>
              <a:buNone/>
            </a:pPr>
            <a:r>
              <a:t/>
            </a:r>
            <a:endParaRPr sz="3200">
              <a:solidFill>
                <a:schemeClr val="dk1"/>
              </a:solidFill>
              <a:latin typeface="Calibri"/>
              <a:ea typeface="Calibri"/>
              <a:cs typeface="Calibri"/>
              <a:sym typeface="Calibri"/>
            </a:endParaRPr>
          </a:p>
        </p:txBody>
      </p:sp>
      <p:sp>
        <p:nvSpPr>
          <p:cNvPr id="94" name="Google Shape;94;p13"/>
          <p:cNvSpPr txBox="1"/>
          <p:nvPr/>
        </p:nvSpPr>
        <p:spPr>
          <a:xfrm>
            <a:off x="2670225" y="2090693"/>
            <a:ext cx="2109000" cy="8454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Clr>
                <a:schemeClr val="dk1"/>
              </a:buClr>
              <a:buSzPts val="1100"/>
              <a:buFont typeface="Arial"/>
              <a:buNone/>
            </a:pPr>
            <a:r>
              <a:rPr lang="pt-BR" sz="700">
                <a:solidFill>
                  <a:srgbClr val="404040"/>
                </a:solidFill>
              </a:rPr>
              <a:t>Miyasaka, 2019 Mensura a eficácia do tratamento com lentes coloridas, enfatiza a falta de um teste com alta sensibilidade/especificidade e problematiza a escolha de participantes em estudos anteriores. Não recomendam o uso das lentes.</a:t>
            </a:r>
            <a:endParaRPr sz="3100">
              <a:solidFill>
                <a:schemeClr val="dk1"/>
              </a:solidFill>
              <a:latin typeface="Calibri"/>
              <a:ea typeface="Calibri"/>
              <a:cs typeface="Calibri"/>
              <a:sym typeface="Calibri"/>
            </a:endParaRPr>
          </a:p>
        </p:txBody>
      </p:sp>
      <p:sp>
        <p:nvSpPr>
          <p:cNvPr id="95" name="Google Shape;95;p13"/>
          <p:cNvSpPr/>
          <p:nvPr/>
        </p:nvSpPr>
        <p:spPr>
          <a:xfrm>
            <a:off x="2668875" y="2887813"/>
            <a:ext cx="2180100" cy="1446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pt-BR" sz="700">
                <a:solidFill>
                  <a:schemeClr val="lt1"/>
                </a:solidFill>
                <a:latin typeface="Trebuchet MS"/>
                <a:ea typeface="Trebuchet MS"/>
                <a:cs typeface="Trebuchet MS"/>
                <a:sym typeface="Trebuchet MS"/>
              </a:rPr>
              <a:t>DISCUSSÃO</a:t>
            </a:r>
            <a:endParaRPr b="1" sz="700">
              <a:solidFill>
                <a:schemeClr val="lt1"/>
              </a:solidFill>
              <a:latin typeface="Trebuchet MS"/>
              <a:ea typeface="Trebuchet MS"/>
              <a:cs typeface="Trebuchet MS"/>
              <a:sym typeface="Trebuchet MS"/>
            </a:endParaRPr>
          </a:p>
        </p:txBody>
      </p:sp>
      <p:sp>
        <p:nvSpPr>
          <p:cNvPr id="96" name="Google Shape;96;p13"/>
          <p:cNvSpPr txBox="1"/>
          <p:nvPr/>
        </p:nvSpPr>
        <p:spPr>
          <a:xfrm>
            <a:off x="2644275" y="3066450"/>
            <a:ext cx="2160900" cy="12885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Clr>
                <a:schemeClr val="dk1"/>
              </a:buClr>
              <a:buFont typeface="Arial"/>
              <a:buNone/>
            </a:pPr>
            <a:r>
              <a:rPr lang="pt-BR" sz="700">
                <a:solidFill>
                  <a:srgbClr val="404040"/>
                </a:solidFill>
              </a:rPr>
              <a:t>Pesquisas sugerem benefícios, como aprimoramento na velocidade de leitura e conforto visual</a:t>
            </a:r>
            <a:r>
              <a:rPr baseline="30000" lang="pt-BR" sz="700">
                <a:solidFill>
                  <a:srgbClr val="404040"/>
                </a:solidFill>
              </a:rPr>
              <a:t>1,3</a:t>
            </a:r>
            <a:r>
              <a:rPr lang="pt-BR" sz="700">
                <a:solidFill>
                  <a:srgbClr val="404040"/>
                </a:solidFill>
              </a:rPr>
              <a:t>, outras questionam sua eficácia devido a variáveis individuais, ambientais e problemas na seleção de participantes</a:t>
            </a:r>
            <a:r>
              <a:rPr baseline="30000" lang="pt-BR" sz="700">
                <a:solidFill>
                  <a:srgbClr val="404040"/>
                </a:solidFill>
              </a:rPr>
              <a:t>9</a:t>
            </a:r>
            <a:r>
              <a:rPr lang="pt-BR" sz="700">
                <a:solidFill>
                  <a:srgbClr val="404040"/>
                </a:solidFill>
              </a:rPr>
              <a:t>. Nota-se ainda a relação entre a SI e a dislexia, pacientes disléxicos podem se beneficiar do tratamento com lentes coloridas</a:t>
            </a:r>
            <a:r>
              <a:rPr baseline="30000" lang="pt-BR" sz="700">
                <a:solidFill>
                  <a:srgbClr val="404040"/>
                </a:solidFill>
              </a:rPr>
              <a:t>8</a:t>
            </a:r>
            <a:r>
              <a:rPr lang="pt-BR" sz="700">
                <a:solidFill>
                  <a:srgbClr val="404040"/>
                </a:solidFill>
              </a:rPr>
              <a:t>. No entanto, alguns autores discordam da prescrição das lentes coloridas devido a preocupações com a seleção dos participantes e a avaliação diagnóstica</a:t>
            </a:r>
            <a:r>
              <a:rPr baseline="30000" lang="pt-BR" sz="700">
                <a:solidFill>
                  <a:srgbClr val="404040"/>
                </a:solidFill>
              </a:rPr>
              <a:t>9</a:t>
            </a:r>
            <a:r>
              <a:rPr lang="pt-BR" sz="700">
                <a:solidFill>
                  <a:srgbClr val="404040"/>
                </a:solidFill>
              </a:rPr>
              <a:t>.</a:t>
            </a:r>
            <a:endParaRPr sz="700">
              <a:solidFill>
                <a:srgbClr val="404040"/>
              </a:solidFill>
            </a:endParaRPr>
          </a:p>
          <a:p>
            <a:pPr indent="0" lvl="0" marL="0" rtl="0" algn="l">
              <a:spcBef>
                <a:spcPts val="0"/>
              </a:spcBef>
              <a:spcAft>
                <a:spcPts val="0"/>
              </a:spcAft>
              <a:buNone/>
            </a:pPr>
            <a:r>
              <a:t/>
            </a:r>
            <a:endParaRPr sz="3200">
              <a:solidFill>
                <a:schemeClr val="dk1"/>
              </a:solidFill>
              <a:latin typeface="Calibri"/>
              <a:ea typeface="Calibri"/>
              <a:cs typeface="Calibri"/>
              <a:sym typeface="Calibri"/>
            </a:endParaRPr>
          </a:p>
        </p:txBody>
      </p:sp>
      <p:sp>
        <p:nvSpPr>
          <p:cNvPr id="97" name="Google Shape;97;p13"/>
          <p:cNvSpPr/>
          <p:nvPr/>
        </p:nvSpPr>
        <p:spPr>
          <a:xfrm>
            <a:off x="2668875" y="4402100"/>
            <a:ext cx="2180100" cy="1446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pt-BR" sz="700">
                <a:solidFill>
                  <a:schemeClr val="lt1"/>
                </a:solidFill>
                <a:latin typeface="Trebuchet MS"/>
                <a:ea typeface="Trebuchet MS"/>
                <a:cs typeface="Trebuchet MS"/>
                <a:sym typeface="Trebuchet MS"/>
              </a:rPr>
              <a:t>CONCLU</a:t>
            </a:r>
            <a:r>
              <a:rPr b="1" lang="pt-BR" sz="700">
                <a:solidFill>
                  <a:schemeClr val="lt1"/>
                </a:solidFill>
                <a:latin typeface="Trebuchet MS"/>
                <a:ea typeface="Trebuchet MS"/>
                <a:cs typeface="Trebuchet MS"/>
                <a:sym typeface="Trebuchet MS"/>
              </a:rPr>
              <a:t>SÃO</a:t>
            </a:r>
            <a:endParaRPr b="1" sz="700">
              <a:solidFill>
                <a:schemeClr val="lt1"/>
              </a:solidFill>
              <a:latin typeface="Trebuchet MS"/>
              <a:ea typeface="Trebuchet MS"/>
              <a:cs typeface="Trebuchet MS"/>
              <a:sym typeface="Trebuchet MS"/>
            </a:endParaRPr>
          </a:p>
        </p:txBody>
      </p:sp>
      <p:sp>
        <p:nvSpPr>
          <p:cNvPr id="98" name="Google Shape;98;p13"/>
          <p:cNvSpPr txBox="1"/>
          <p:nvPr/>
        </p:nvSpPr>
        <p:spPr>
          <a:xfrm>
            <a:off x="2610075" y="4544313"/>
            <a:ext cx="2229300" cy="5541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Clr>
                <a:schemeClr val="dk1"/>
              </a:buClr>
              <a:buFont typeface="Arial"/>
              <a:buNone/>
            </a:pPr>
            <a:r>
              <a:rPr lang="pt-BR" sz="700">
                <a:solidFill>
                  <a:srgbClr val="404040"/>
                </a:solidFill>
              </a:rPr>
              <a:t>Conclui-se que a SI tem um impacto negativo no desenvolvimento cognitivo das crianças devido a distorções visuais, sensibilidade à luz e fadiga ocular, sendo a dificuldade na leitura seu principal sintoma. O diagnóstico é multifacetado, baseado no estresse visual, nas distorções visuais e na melhoria da velocidade de leitura com o uso  de sobreposições coloridas. No entanto, após o diagnóstico, surge outra questão: não há consenso sobre a eficácia do tratamento para essa síndrome</a:t>
            </a:r>
            <a:endParaRPr sz="3100">
              <a:solidFill>
                <a:schemeClr val="dk1"/>
              </a:solidFill>
              <a:latin typeface="Calibri"/>
              <a:ea typeface="Calibri"/>
              <a:cs typeface="Calibri"/>
              <a:sym typeface="Calibri"/>
            </a:endParaRPr>
          </a:p>
        </p:txBody>
      </p:sp>
      <p:sp>
        <p:nvSpPr>
          <p:cNvPr id="99" name="Google Shape;99;p13"/>
          <p:cNvSpPr/>
          <p:nvPr/>
        </p:nvSpPr>
        <p:spPr>
          <a:xfrm>
            <a:off x="2668875" y="5753075"/>
            <a:ext cx="2180100" cy="1446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pt-BR" sz="700">
                <a:solidFill>
                  <a:schemeClr val="lt1"/>
                </a:solidFill>
                <a:latin typeface="Trebuchet MS"/>
                <a:ea typeface="Trebuchet MS"/>
                <a:cs typeface="Trebuchet MS"/>
                <a:sym typeface="Trebuchet MS"/>
              </a:rPr>
              <a:t>REFERÊNCIAS</a:t>
            </a:r>
            <a:endParaRPr b="1" sz="700">
              <a:solidFill>
                <a:schemeClr val="lt1"/>
              </a:solidFill>
              <a:latin typeface="Trebuchet MS"/>
              <a:ea typeface="Trebuchet MS"/>
              <a:cs typeface="Trebuchet MS"/>
              <a:sym typeface="Trebuchet MS"/>
            </a:endParaRPr>
          </a:p>
        </p:txBody>
      </p:sp>
      <p:sp>
        <p:nvSpPr>
          <p:cNvPr id="100" name="Google Shape;100;p13"/>
          <p:cNvSpPr txBox="1"/>
          <p:nvPr/>
        </p:nvSpPr>
        <p:spPr>
          <a:xfrm>
            <a:off x="2668875" y="5916375"/>
            <a:ext cx="2060400" cy="12075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Clr>
                <a:schemeClr val="dk1"/>
              </a:buClr>
              <a:buFont typeface="Arial"/>
              <a:buNone/>
            </a:pPr>
            <a:r>
              <a:rPr lang="pt-BR" sz="600">
                <a:solidFill>
                  <a:srgbClr val="404040"/>
                </a:solidFill>
              </a:rPr>
              <a:t>1. LOE SJ, Watson K. A prospective genetic marker of the visual-perception disorder Meares-Irlen syndrome. Percept Mot Skills. 2012;114(3):870-882. </a:t>
            </a:r>
            <a:endParaRPr>
              <a:solidFill>
                <a:schemeClr val="dk1"/>
              </a:solidFill>
            </a:endParaRPr>
          </a:p>
          <a:p>
            <a:pPr indent="0" lvl="0" marL="0" rtl="0" algn="just">
              <a:spcBef>
                <a:spcPts val="0"/>
              </a:spcBef>
              <a:spcAft>
                <a:spcPts val="0"/>
              </a:spcAft>
              <a:buClr>
                <a:schemeClr val="dk1"/>
              </a:buClr>
              <a:buFont typeface="Arial"/>
              <a:buNone/>
            </a:pPr>
            <a:r>
              <a:rPr lang="pt-BR" sz="600">
                <a:solidFill>
                  <a:srgbClr val="404040"/>
                </a:solidFill>
              </a:rPr>
              <a:t>2. SOARES FA, Gontijo LS. Produção do conhecimento: bases genéticas, bioquímicas e imunológicas da síndrome de Meares-Irlen. Rev Bras Oftalmol.         2016;75(5):412-415.</a:t>
            </a:r>
            <a:endParaRPr>
              <a:solidFill>
                <a:schemeClr val="dk1"/>
              </a:solidFill>
            </a:endParaRPr>
          </a:p>
          <a:p>
            <a:pPr indent="0" lvl="0" marL="0" rtl="0" algn="just">
              <a:spcBef>
                <a:spcPts val="0"/>
              </a:spcBef>
              <a:spcAft>
                <a:spcPts val="0"/>
              </a:spcAft>
              <a:buClr>
                <a:schemeClr val="dk1"/>
              </a:buClr>
              <a:buFont typeface="Arial"/>
              <a:buNone/>
            </a:pPr>
            <a:r>
              <a:rPr lang="pt-BR" sz="600">
                <a:solidFill>
                  <a:srgbClr val="404040"/>
                </a:solidFill>
              </a:rPr>
              <a:t>3. CHANG M, Kim SH, Kim JY, Cho YA. Specific visual symptoms and signs of Meares-Irlen syndrome in Korean. Korean J Ophthalmol. 2014;28(2):159-163. </a:t>
            </a:r>
            <a:endParaRPr>
              <a:solidFill>
                <a:schemeClr val="dk1"/>
              </a:solidFill>
            </a:endParaRPr>
          </a:p>
          <a:p>
            <a:pPr indent="0" lvl="0" marL="0" rtl="0" algn="just">
              <a:spcBef>
                <a:spcPts val="0"/>
              </a:spcBef>
              <a:spcAft>
                <a:spcPts val="0"/>
              </a:spcAft>
              <a:buClr>
                <a:schemeClr val="dk1"/>
              </a:buClr>
              <a:buFont typeface="Arial"/>
              <a:buNone/>
            </a:pPr>
            <a:r>
              <a:rPr lang="pt-BR" sz="600">
                <a:solidFill>
                  <a:srgbClr val="404040"/>
                </a:solidFill>
              </a:rPr>
              <a:t>4. ARELLANO B, Marcelo W, Abril C, Esteban L. Irlen syndrome, use of transparencies of color and improvements of reading in urban schools of Cuenca. Rev Fac Cienc Méd Univ Cuenca. 2015;33(3):50-56.</a:t>
            </a:r>
            <a:endParaRPr>
              <a:solidFill>
                <a:schemeClr val="dk1"/>
              </a:solidFill>
            </a:endParaRPr>
          </a:p>
          <a:p>
            <a:pPr indent="0" lvl="0" marL="0" rtl="0" algn="just">
              <a:spcBef>
                <a:spcPts val="0"/>
              </a:spcBef>
              <a:spcAft>
                <a:spcPts val="0"/>
              </a:spcAft>
              <a:buClr>
                <a:schemeClr val="dk1"/>
              </a:buClr>
              <a:buFont typeface="Arial"/>
              <a:buNone/>
            </a:pPr>
            <a:r>
              <a:rPr lang="pt-BR" sz="600">
                <a:solidFill>
                  <a:srgbClr val="404040"/>
                </a:solidFill>
              </a:rPr>
              <a:t>5. RITCHIE SJ, Della Sala S, McIntosh RD. Irlen colored overlays do not alleviate reading difficulties. Pediatrics. 2011;128(4):e932-8. </a:t>
            </a:r>
            <a:endParaRPr>
              <a:solidFill>
                <a:schemeClr val="dk1"/>
              </a:solidFill>
            </a:endParaRPr>
          </a:p>
          <a:p>
            <a:pPr indent="0" lvl="0" marL="0" rtl="0" algn="just">
              <a:spcBef>
                <a:spcPts val="0"/>
              </a:spcBef>
              <a:spcAft>
                <a:spcPts val="0"/>
              </a:spcAft>
              <a:buClr>
                <a:schemeClr val="dk1"/>
              </a:buClr>
              <a:buFont typeface="Arial"/>
              <a:buNone/>
            </a:pPr>
            <a:r>
              <a:rPr lang="pt-BR" sz="600">
                <a:solidFill>
                  <a:srgbClr val="404040"/>
                </a:solidFill>
              </a:rPr>
              <a:t>6. UCCULA A, Enna M, Mulatti C. Colors, colored overlays, and reading skills. Front Psychol. 2014;5:833. </a:t>
            </a:r>
            <a:endParaRPr>
              <a:solidFill>
                <a:schemeClr val="dk1"/>
              </a:solidFill>
            </a:endParaRPr>
          </a:p>
          <a:p>
            <a:pPr indent="0" lvl="0" marL="0" rtl="0" algn="just">
              <a:spcBef>
                <a:spcPts val="0"/>
              </a:spcBef>
              <a:spcAft>
                <a:spcPts val="0"/>
              </a:spcAft>
              <a:buClr>
                <a:schemeClr val="dk1"/>
              </a:buClr>
              <a:buFont typeface="Arial"/>
              <a:buNone/>
            </a:pPr>
            <a:r>
              <a:rPr lang="pt-BR" sz="600">
                <a:solidFill>
                  <a:srgbClr val="404040"/>
                </a:solidFill>
              </a:rPr>
              <a:t>7. KUSANO Y, Awaya T, Saito K, Yoshida T, Ide M, Kato T, et al. [A girl with dyslexia suspected to have Irlen syndrome, completely relieved by wearing tinted lenses]. NoTo Hattatsu. 2015;47(6):445-448. </a:t>
            </a:r>
            <a:endParaRPr>
              <a:solidFill>
                <a:schemeClr val="dk1"/>
              </a:solidFill>
            </a:endParaRPr>
          </a:p>
          <a:p>
            <a:pPr indent="0" lvl="0" marL="0" rtl="0" algn="just">
              <a:spcBef>
                <a:spcPts val="0"/>
              </a:spcBef>
              <a:spcAft>
                <a:spcPts val="0"/>
              </a:spcAft>
              <a:buClr>
                <a:schemeClr val="dk1"/>
              </a:buClr>
              <a:buFont typeface="Arial"/>
              <a:buNone/>
            </a:pPr>
            <a:r>
              <a:rPr lang="pt-BR" sz="600">
                <a:solidFill>
                  <a:srgbClr val="404040"/>
                </a:solidFill>
              </a:rPr>
              <a:t>8. KRISS I, Evans BJW. The relationship between dyslexia and Meares-Irlen syndrome J Res Read. 2005; 28:350-364.</a:t>
            </a:r>
            <a:endParaRPr sz="600">
              <a:solidFill>
                <a:srgbClr val="404040"/>
              </a:solidFill>
            </a:endParaRPr>
          </a:p>
          <a:p>
            <a:pPr indent="0" lvl="0" marL="0" rtl="0" algn="just">
              <a:spcBef>
                <a:spcPts val="0"/>
              </a:spcBef>
              <a:spcAft>
                <a:spcPts val="0"/>
              </a:spcAft>
              <a:buClr>
                <a:schemeClr val="dk1"/>
              </a:buClr>
              <a:buFont typeface="Arial"/>
              <a:buNone/>
            </a:pPr>
            <a:r>
              <a:rPr lang="pt-BR" sz="600">
                <a:solidFill>
                  <a:srgbClr val="404040"/>
                </a:solidFill>
              </a:rPr>
              <a:t>9. MIYASAKA JDS, Vieira RVG, Novalo-Goto ES, Montagna E, Wajnsztejn R. Irlen syndrome: systematic review and level of evidence analysis. Arq Neuropsiquiatr. 2019;77(3):194-207</a:t>
            </a:r>
            <a:r>
              <a:rPr lang="pt-BR" sz="600">
                <a:solidFill>
                  <a:schemeClr val="dk1"/>
                </a:solidFill>
              </a:rPr>
              <a:t>.</a:t>
            </a:r>
            <a:endParaRPr sz="32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