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E7974A-4EBE-4383-A9D2-19FC2349D3B9}" v="1" dt="2024-01-30T10:53:57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776" y="-2946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o Henrique Oliani" userId="93bebc3b0f595dae" providerId="LiveId" clId="{72E7974A-4EBE-4383-A9D2-19FC2349D3B9}"/>
    <pc:docChg chg="undo custSel modSld">
      <pc:chgData name="Caio Henrique Oliani" userId="93bebc3b0f595dae" providerId="LiveId" clId="{72E7974A-4EBE-4383-A9D2-19FC2349D3B9}" dt="2024-01-30T11:29:30.810" v="656" actId="948"/>
      <pc:docMkLst>
        <pc:docMk/>
      </pc:docMkLst>
      <pc:sldChg chg="addSp modSp mod">
        <pc:chgData name="Caio Henrique Oliani" userId="93bebc3b0f595dae" providerId="LiveId" clId="{72E7974A-4EBE-4383-A9D2-19FC2349D3B9}" dt="2024-01-30T11:29:30.810" v="656" actId="948"/>
        <pc:sldMkLst>
          <pc:docMk/>
          <pc:sldMk cId="734094553" sldId="256"/>
        </pc:sldMkLst>
        <pc:spChg chg="mod">
          <ac:chgData name="Caio Henrique Oliani" userId="93bebc3b0f595dae" providerId="LiveId" clId="{72E7974A-4EBE-4383-A9D2-19FC2349D3B9}" dt="2024-01-30T11:08:13.597" v="552" actId="20577"/>
          <ac:spMkLst>
            <pc:docMk/>
            <pc:sldMk cId="734094553" sldId="256"/>
            <ac:spMk id="4" creationId="{10C3315A-5E09-BB9F-C7D8-E47AC9BFC923}"/>
          </ac:spMkLst>
        </pc:spChg>
        <pc:spChg chg="mod">
          <ac:chgData name="Caio Henrique Oliani" userId="93bebc3b0f595dae" providerId="LiveId" clId="{72E7974A-4EBE-4383-A9D2-19FC2349D3B9}" dt="2024-01-30T11:25:18.313" v="650" actId="20577"/>
          <ac:spMkLst>
            <pc:docMk/>
            <pc:sldMk cId="734094553" sldId="256"/>
            <ac:spMk id="5" creationId="{5E9C30B8-DF6C-EF8C-4216-E4DD1FC27536}"/>
          </ac:spMkLst>
        </pc:spChg>
        <pc:spChg chg="mod">
          <ac:chgData name="Caio Henrique Oliani" userId="93bebc3b0f595dae" providerId="LiveId" clId="{72E7974A-4EBE-4383-A9D2-19FC2349D3B9}" dt="2024-01-30T11:29:30.810" v="656" actId="948"/>
          <ac:spMkLst>
            <pc:docMk/>
            <pc:sldMk cId="734094553" sldId="256"/>
            <ac:spMk id="7" creationId="{A469E24B-097E-5040-63F0-00739317B63C}"/>
          </ac:spMkLst>
        </pc:spChg>
        <pc:spChg chg="mod">
          <ac:chgData name="Caio Henrique Oliani" userId="93bebc3b0f595dae" providerId="LiveId" clId="{72E7974A-4EBE-4383-A9D2-19FC2349D3B9}" dt="2024-01-30T10:53:33.275" v="140" actId="122"/>
          <ac:spMkLst>
            <pc:docMk/>
            <pc:sldMk cId="734094553" sldId="256"/>
            <ac:spMk id="10" creationId="{00000000-0000-0000-0000-000000000000}"/>
          </ac:spMkLst>
        </pc:spChg>
        <pc:picChg chg="add mod">
          <ac:chgData name="Caio Henrique Oliani" userId="93bebc3b0f595dae" providerId="LiveId" clId="{72E7974A-4EBE-4383-A9D2-19FC2349D3B9}" dt="2024-01-30T11:19:36.025" v="618" actId="1036"/>
          <ac:picMkLst>
            <pc:docMk/>
            <pc:sldMk cId="734094553" sldId="256"/>
            <ac:picMk id="16" creationId="{BD1CBCD6-5F97-67AC-0A26-77C532DA027D}"/>
          </ac:picMkLst>
        </pc:picChg>
        <pc:cxnChg chg="mod">
          <ac:chgData name="Caio Henrique Oliani" userId="93bebc3b0f595dae" providerId="LiveId" clId="{72E7974A-4EBE-4383-A9D2-19FC2349D3B9}" dt="2024-01-30T11:11:20.015" v="593" actId="14100"/>
          <ac:cxnSpMkLst>
            <pc:docMk/>
            <pc:sldMk cId="734094553" sldId="256"/>
            <ac:cxnSpMk id="13" creationId="{EAA2BA18-4101-A55F-DE56-ADCB82F9BA4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28/01/2024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28/01/2024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28/01/2024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28/01/2024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28/01/2024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28/01/2024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28/01/2024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28/01/2024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28/01/2024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28/01/2024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28/01/2024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28/01/2024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578728"/>
            <a:ext cx="5143500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800" b="1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Aneurisma sacular em paciente assintomático: um relato de caso</a:t>
            </a:r>
            <a:endParaRPr lang="pt-BR" sz="1800" kern="1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-1" y="1161015"/>
            <a:ext cx="5143500" cy="610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pt-PT" sz="9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Caio Henrique Peres Oliani; Camyla Lemos Budib; Jade Pinto de Queiroz Guerra; Ricardo Scardini Mello; Marcello Colombo Novoa Barboza; Priscilla Fernandes Nogueira</a:t>
            </a:r>
            <a:endParaRPr lang="pt-BR" sz="900" kern="1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ctr"/>
            <a:r>
              <a:rPr lang="pt-BR" altLang="pt-BR" sz="900" b="1" u="sng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Hospital Oftalmológico Visão Laser</a:t>
            </a:r>
            <a:endParaRPr lang="en-US" altLang="pt-BR" sz="900" b="1" u="sng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0C3315A-5E09-BB9F-C7D8-E47AC9BFC923}"/>
              </a:ext>
            </a:extLst>
          </p:cNvPr>
          <p:cNvSpPr txBox="1"/>
          <p:nvPr/>
        </p:nvSpPr>
        <p:spPr>
          <a:xfrm>
            <a:off x="123477" y="1775431"/>
            <a:ext cx="2448272" cy="629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it-IT" sz="1000" b="1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Introdu</a:t>
            </a:r>
            <a:r>
              <a:rPr lang="pt-PT" sz="1000" b="1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çã</a:t>
            </a:r>
            <a:r>
              <a:rPr lang="it-IT" sz="1000" b="1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o:</a:t>
            </a:r>
            <a:r>
              <a:rPr lang="pt-P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A avaliação neuro-oftalmológica é uma ferramenta importante para elucidação de diagnósticos. Dentre os exames neuro-oftalmológicos, o reflexo pupilar se destaca. A presença de defeito pupilar aferente relativo (DPAR) demonstra lesão unilateral da via aferente e permite levantar hipóteses, como aneurismas intracranianos.¹ A artéria </a:t>
            </a:r>
            <a:r>
              <a:rPr lang="pt-BR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car</a:t>
            </a:r>
            <a:r>
              <a:rPr lang="pt-P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ótida interna (ACI) é o local de maior ocorrência de aneurismas intracranianos, estando associado a um risco de ruptura elevado e evolução clínica desfavorável. Os aneurismas intracranianos grandes (&gt; 10 mm) sã</a:t>
            </a:r>
            <a:r>
              <a:rPr lang="es-ES_tradnl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o les</a:t>
            </a:r>
            <a:r>
              <a:rPr lang="pt-P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ões benignas que oferecem 6% de risco de ruptura em 1 ano.²</a:t>
            </a:r>
          </a:p>
          <a:p>
            <a:pPr algn="just">
              <a:spcAft>
                <a:spcPts val="800"/>
              </a:spcAft>
            </a:pPr>
            <a:r>
              <a:rPr lang="pt-PT" sz="1000" b="1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Mé</a:t>
            </a:r>
            <a:r>
              <a:rPr lang="es-ES_tradnl" sz="1000" b="1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todo</a:t>
            </a:r>
            <a:r>
              <a:rPr lang="pt-P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: Relato de Caso por meio de avaliação oftalmológica e análise de prontuá</a:t>
            </a:r>
            <a:r>
              <a:rPr lang="it-I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rio.</a:t>
            </a:r>
            <a:endParaRPr lang="pt-BR" sz="1000" kern="1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PT" sz="1000" b="1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Resultados</a:t>
            </a:r>
            <a:r>
              <a:rPr lang="pt-P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: L.C.M., masculino, 70 anos, apresenta glaucoma há 35 anos, em uso de Maleato de Timolol 0,5% 12/12h. Ao exame, paciente assintomático apresentava acuidade visual com correção 20/20 em ambos os olhos (AO); Pressão intraocular (PIO): 30 e 20 mmHg; Fundoscopia: escavação 0,5-0,6 AO; DPAR em olho direito (OD); teste de Ishihara OD: 8/10 e olho esquerdo (OE): 10/10. Prescrito Bimatoprosta 0,3mg/ml para controle pressórico e solicitada ressonâ</a:t>
            </a:r>
            <a:r>
              <a:rPr lang="it-I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ncia magn</a:t>
            </a:r>
            <a:r>
              <a:rPr lang="pt-P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ética (RM) de crâ</a:t>
            </a:r>
            <a:r>
              <a:rPr lang="it-I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nio e </a:t>
            </a:r>
            <a:r>
              <a:rPr lang="pt-P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órbitas devido alterações neuro-oftalmológicas. Após 3 meses, paciente retorna apresentando PIO OD: 20 e OE: 16 mmHg.</a:t>
            </a:r>
            <a:endParaRPr lang="pt-BR" sz="1000" kern="1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Arial Unicode MS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E9C30B8-DF6C-EF8C-4216-E4DD1FC27536}"/>
              </a:ext>
            </a:extLst>
          </p:cNvPr>
          <p:cNvSpPr txBox="1"/>
          <p:nvPr/>
        </p:nvSpPr>
        <p:spPr>
          <a:xfrm>
            <a:off x="2571749" y="1783415"/>
            <a:ext cx="2448272" cy="725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0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Paciente retorna com </a:t>
            </a:r>
            <a:r>
              <a:rPr lang="pt-P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RM (imagem 1): Lesão ovalada com sinal hipointenso centrada na região supra selar à direita, com realce intenso e homogêneo pós contraste, com sinais de flow void e íntimo contato com a porçã</a:t>
            </a:r>
            <a:r>
              <a:rPr lang="it-I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o comunicante (C7) da </a:t>
            </a:r>
            <a:r>
              <a:rPr lang="pt-P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ACI direita, medindo 1,5x1,2x1,5 cm, sugestivo  de aneurisma sacular. A lesão vascular comprimia estruturas adjacentes na regiã</a:t>
            </a:r>
            <a:r>
              <a:rPr lang="it-I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o fronto-basal posteriormente </a:t>
            </a:r>
            <a:r>
              <a:rPr lang="pt-P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à direita na projeção do aspecto posterior dos giros retro orbitais e hipotálamo. Paciente encaminhado ao neurologista para seguimento do quadro.</a:t>
            </a:r>
          </a:p>
          <a:p>
            <a:pPr algn="just"/>
            <a:endParaRPr lang="pt-PT" sz="1000" b="1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/>
            <a:endParaRPr lang="pt-PT" sz="1000" b="1" kern="1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/>
            <a:endParaRPr lang="pt-PT" sz="1000" b="1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/>
            <a:endParaRPr lang="pt-PT" sz="1000" b="1" kern="1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/>
            <a:endParaRPr lang="pt-PT" sz="1000" b="1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/>
            <a:endParaRPr lang="pt-PT" sz="1000" b="1" kern="1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/>
            <a:endParaRPr lang="it-IT" sz="800" b="1" kern="1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/>
            <a:r>
              <a:rPr lang="it-IT" sz="700" b="1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Imagem 1: </a:t>
            </a:r>
            <a:r>
              <a:rPr lang="it-IT" sz="7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Lesão ovalada com sinal hipotenso em região supra selar à direita. Em cortes </a:t>
            </a:r>
            <a:r>
              <a:rPr lang="it-IT" sz="7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A: sagital, B: axial, C: coronal</a:t>
            </a:r>
          </a:p>
          <a:p>
            <a:pPr algn="just"/>
            <a:endParaRPr lang="it-IT" sz="900" b="1" kern="1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it-IT" sz="1000" b="1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Conclus</a:t>
            </a:r>
            <a:r>
              <a:rPr lang="pt-PT" sz="1000" b="1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ão</a:t>
            </a:r>
            <a:r>
              <a:rPr lang="pt-P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: Este relato demonstra como o exame oftalmológico auxilia na detecção e tratamento de quadros neurológicos. Com o exame de imagem, foi possível diagnosticar o aneurisma de arté</a:t>
            </a:r>
            <a:r>
              <a:rPr lang="it-I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ria car</a:t>
            </a:r>
            <a:r>
              <a:rPr lang="pt-P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ótida interna de grandes dimensões antes do surgimento de sintomas, na tentativa de impedir mortalidade pelo rompimento do aneurisma, considerando que o risco de ruptura em grandes aneurismas chega a 50% em 5 anos.¹ Se não tratados, apresentam taxa de mortalidade superior a 80% em 5 anos. O tratamento proporciona resultados com excelente prognó</a:t>
            </a:r>
            <a:r>
              <a:rPr lang="it-IT" sz="10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stico.²</a:t>
            </a:r>
            <a:endParaRPr lang="pt-BR" sz="1000" kern="1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PT" sz="800" b="1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Palavras-chave:</a:t>
            </a:r>
            <a:r>
              <a:rPr lang="es-ES_tradnl" sz="8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Aneurisma Sacular; Art</a:t>
            </a:r>
            <a:r>
              <a:rPr lang="pt-PT" sz="8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é</a:t>
            </a:r>
            <a:r>
              <a:rPr lang="it-IT" sz="8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ria car</a:t>
            </a:r>
            <a:r>
              <a:rPr lang="pt-PT" sz="8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ótida interna; </a:t>
            </a:r>
            <a:r>
              <a:rPr lang="pt-BR" sz="8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Dist</a:t>
            </a:r>
            <a:r>
              <a:rPr lang="pt-PT" sz="800" kern="1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úrbios Pupilares.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000" kern="1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endParaRPr lang="pt-BR" sz="10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469E24B-097E-5040-63F0-00739317B63C}"/>
              </a:ext>
            </a:extLst>
          </p:cNvPr>
          <p:cNvSpPr txBox="1"/>
          <p:nvPr/>
        </p:nvSpPr>
        <p:spPr>
          <a:xfrm>
            <a:off x="90388" y="8349051"/>
            <a:ext cx="4847356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pt-BR" sz="700" b="1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Referências Bibliográficas:</a:t>
            </a:r>
            <a:endParaRPr lang="pt-BR" sz="7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7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Polisuk</a:t>
            </a:r>
            <a:r>
              <a:rPr lang="en-US" sz="7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M, Azevedo RAS de, Sung KN, Silva WRS da, Nunes JC, Barbosa AC. </a:t>
            </a:r>
            <a:r>
              <a:rPr lang="en-US" sz="7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Manifestações</a:t>
            </a:r>
            <a:r>
              <a:rPr lang="en-US" sz="7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7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oftalmológicas</a:t>
            </a:r>
            <a:r>
              <a:rPr lang="en-US" sz="7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7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em</a:t>
            </a:r>
            <a:r>
              <a:rPr lang="en-US" sz="7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7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paciente</a:t>
            </a:r>
            <a:r>
              <a:rPr lang="en-US" sz="7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com </a:t>
            </a:r>
            <a:r>
              <a:rPr lang="en-US" sz="7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aneurisma</a:t>
            </a:r>
            <a:r>
              <a:rPr lang="en-US" sz="7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7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gigante</a:t>
            </a:r>
            <a:r>
              <a:rPr lang="en-US" sz="7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de </a:t>
            </a:r>
            <a:r>
              <a:rPr lang="en-US" sz="7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carótida</a:t>
            </a:r>
            <a:r>
              <a:rPr lang="en-US" sz="7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interna. Rev </a:t>
            </a:r>
            <a:r>
              <a:rPr lang="en-US" sz="7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Brasoftalmol</a:t>
            </a:r>
            <a:r>
              <a:rPr lang="en-US" sz="7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2022;81:e0065.</a:t>
            </a:r>
          </a:p>
          <a:p>
            <a:pPr marL="342900" lvl="0" indent="-342900">
              <a:buFont typeface="+mj-lt"/>
              <a:buAutoNum type="arabicPeriod"/>
            </a:pPr>
            <a:r>
              <a:rPr lang="pt-BR" sz="7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Zorić</a:t>
            </a:r>
            <a:r>
              <a:rPr lang="pt-BR" sz="7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Geber</a:t>
            </a:r>
            <a:r>
              <a:rPr lang="pt-BR" sz="7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M, </a:t>
            </a:r>
            <a:r>
              <a:rPr lang="pt-BR" sz="7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Krolo</a:t>
            </a:r>
            <a:r>
              <a:rPr lang="pt-BR" sz="7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I, </a:t>
            </a:r>
            <a:r>
              <a:rPr lang="pt-BR" sz="7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Zrinscak</a:t>
            </a:r>
            <a:r>
              <a:rPr lang="pt-BR" sz="7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O, Tedeschi Reiner E, </a:t>
            </a:r>
            <a:r>
              <a:rPr lang="pt-BR" sz="7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Zivkovic</a:t>
            </a:r>
            <a:r>
              <a:rPr lang="pt-BR" sz="7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DJ. </a:t>
            </a:r>
            <a:r>
              <a:rPr lang="pt-BR" sz="7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Unruptured</a:t>
            </a:r>
            <a:r>
              <a:rPr lang="pt-BR" sz="7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Giant </a:t>
            </a:r>
            <a:r>
              <a:rPr lang="pt-BR" sz="7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Intracranial</a:t>
            </a:r>
            <a:r>
              <a:rPr lang="pt-BR" sz="7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Aneurysm</a:t>
            </a:r>
            <a:r>
              <a:rPr lang="pt-BR" sz="7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7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7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pt-BR" sz="7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Carotid</a:t>
            </a:r>
            <a:r>
              <a:rPr lang="pt-BR" sz="7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7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Artery</a:t>
            </a:r>
            <a:r>
              <a:rPr lang="pt-BR" sz="7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 Late Ocular </a:t>
            </a:r>
            <a:r>
              <a:rPr lang="pt-BR" sz="7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pt-BR" sz="7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pt-BR" sz="7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Seminars</a:t>
            </a:r>
            <a:r>
              <a:rPr lang="pt-BR" sz="7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7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Ophthalmology</a:t>
            </a:r>
            <a:r>
              <a:rPr lang="pt-BR" sz="7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2016;31(3):291-4. 4.</a:t>
            </a:r>
            <a:endParaRPr lang="pt-BR" sz="7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EAA2BA18-4101-A55F-DE56-ADCB82F9BA46}"/>
              </a:ext>
            </a:extLst>
          </p:cNvPr>
          <p:cNvCxnSpPr>
            <a:cxnSpLocks/>
          </p:cNvCxnSpPr>
          <p:nvPr/>
        </p:nvCxnSpPr>
        <p:spPr>
          <a:xfrm>
            <a:off x="2571749" y="1835696"/>
            <a:ext cx="0" cy="6403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m 15">
            <a:extLst>
              <a:ext uri="{FF2B5EF4-FFF2-40B4-BE49-F238E27FC236}">
                <a16:creationId xmlns:a16="http://schemas.microsoft.com/office/drawing/2014/main" id="{BD1CBCD6-5F97-67AC-0A26-77C532DA02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026" y="4240945"/>
            <a:ext cx="2283718" cy="83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2598</TotalTime>
  <Words>611</Words>
  <Application>Microsoft Office PowerPoint</Application>
  <PresentationFormat>Apresentação na tela (16:9)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Caio Henrique Oliani</cp:lastModifiedBy>
  <cp:revision>12</cp:revision>
  <dcterms:created xsi:type="dcterms:W3CDTF">2024-01-09T13:58:08Z</dcterms:created>
  <dcterms:modified xsi:type="dcterms:W3CDTF">2024-01-30T11:29:35Z</dcterms:modified>
</cp:coreProperties>
</file>