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43500" cy="9144000" type="screen16x9"/>
  <p:notesSz cx="6858000" cy="9144000"/>
  <p:defaultTextStyle>
    <a:defPPr>
      <a:defRPr lang="en-BR"/>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8"/>
    <p:restoredTop sz="96296"/>
  </p:normalViewPr>
  <p:slideViewPr>
    <p:cSldViewPr snapToGrid="0">
      <p:cViewPr>
        <p:scale>
          <a:sx n="158" d="100"/>
          <a:sy n="158" d="100"/>
        </p:scale>
        <p:origin x="26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1">
            <a:extLst>
              <a:ext uri="{FF2B5EF4-FFF2-40B4-BE49-F238E27FC236}">
                <a16:creationId xmlns:a16="http://schemas.microsoft.com/office/drawing/2014/main" id="{F867AAC8-1BC7-1735-FD0F-2E0A77C6932A}"/>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92">
            <a:extLst>
              <a:ext uri="{FF2B5EF4-FFF2-40B4-BE49-F238E27FC236}">
                <a16:creationId xmlns:a16="http://schemas.microsoft.com/office/drawing/2014/main" id="{CF34D99A-8C47-A87A-1B4C-0DBE5473D755}"/>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BR" altLang="en-BR">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3800" y="685800"/>
            <a:ext cx="19304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latin typeface="Arial" panose="020B0604020202020204" pitchFamily="34" charset="0"/>
              <a:ea typeface="Times Roman"/>
              <a:cs typeface="Arial" panose="020B0604020202020204" pitchFamily="34" charset="0"/>
              <a:sym typeface="Times Roman"/>
            </a:endParaRPr>
          </a:p>
        </p:txBody>
      </p:sp>
    </p:spTree>
    <p:extLst>
      <p:ext uri="{BB962C8B-B14F-4D97-AF65-F5344CB8AC3E}">
        <p14:creationId xmlns:p14="http://schemas.microsoft.com/office/powerpoint/2010/main" val="184628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85763" y="2840568"/>
            <a:ext cx="4371976" cy="1960034"/>
          </a:xfrm>
          <a:prstGeom prst="rect">
            <a:avLst/>
          </a:prstGeom>
        </p:spPr>
        <p:txBody>
          <a:bodyPr/>
          <a:lstStyle/>
          <a:p>
            <a:r>
              <a:t>Title Text</a:t>
            </a:r>
          </a:p>
        </p:txBody>
      </p:sp>
      <p:sp>
        <p:nvSpPr>
          <p:cNvPr id="12" name="Body Level One…"/>
          <p:cNvSpPr txBox="1">
            <a:spLocks noGrp="1"/>
          </p:cNvSpPr>
          <p:nvPr>
            <p:ph type="body" sz="quarter" idx="1"/>
          </p:nvPr>
        </p:nvSpPr>
        <p:spPr>
          <a:xfrm>
            <a:off x="771525" y="5181600"/>
            <a:ext cx="3600450" cy="2336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014E9432-7F49-B20F-B4A8-34B03CBA2122}"/>
              </a:ext>
            </a:extLst>
          </p:cNvPr>
          <p:cNvSpPr txBox="1">
            <a:spLocks noGrp="1" noChangeArrowheads="1"/>
          </p:cNvSpPr>
          <p:nvPr>
            <p:ph type="sldNum" sz="quarter" idx="10"/>
          </p:nvPr>
        </p:nvSpPr>
        <p:spPr>
          <a:ln/>
        </p:spPr>
        <p:txBody>
          <a:bodyPr/>
          <a:lstStyle>
            <a:lvl1pPr>
              <a:defRPr/>
            </a:lvl1pPr>
          </a:lstStyle>
          <a:p>
            <a:fld id="{59B4DBCF-098D-2C42-A1E0-A32C9A237303}" type="slidenum">
              <a:rPr lang="en-BR" altLang="en-BR"/>
              <a:pPr/>
              <a:t>‹#›</a:t>
            </a:fld>
            <a:endParaRPr lang="en-BR" altLang="en-BR"/>
          </a:p>
        </p:txBody>
      </p:sp>
    </p:spTree>
    <p:extLst>
      <p:ext uri="{BB962C8B-B14F-4D97-AF65-F5344CB8AC3E}">
        <p14:creationId xmlns:p14="http://schemas.microsoft.com/office/powerpoint/2010/main" val="22712356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17FD09E6-1BA6-659A-D74A-727A390DBD3B}"/>
              </a:ext>
            </a:extLst>
          </p:cNvPr>
          <p:cNvSpPr txBox="1">
            <a:spLocks noGrp="1" noChangeArrowheads="1"/>
          </p:cNvSpPr>
          <p:nvPr>
            <p:ph type="sldNum" sz="quarter" idx="10"/>
          </p:nvPr>
        </p:nvSpPr>
        <p:spPr>
          <a:ln/>
        </p:spPr>
        <p:txBody>
          <a:bodyPr/>
          <a:lstStyle>
            <a:lvl1pPr>
              <a:defRPr/>
            </a:lvl1pPr>
          </a:lstStyle>
          <a:p>
            <a:fld id="{92ED73C1-491F-E54C-843C-7AA4771B6455}" type="slidenum">
              <a:rPr lang="en-BR" altLang="en-BR"/>
              <a:pPr/>
              <a:t>‹#›</a:t>
            </a:fld>
            <a:endParaRPr lang="en-BR" altLang="en-BR"/>
          </a:p>
        </p:txBody>
      </p:sp>
    </p:spTree>
    <p:extLst>
      <p:ext uri="{BB962C8B-B14F-4D97-AF65-F5344CB8AC3E}">
        <p14:creationId xmlns:p14="http://schemas.microsoft.com/office/powerpoint/2010/main" val="29973465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06300" y="5875866"/>
            <a:ext cx="4371976" cy="1816101"/>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406300" y="3875618"/>
            <a:ext cx="4371976" cy="2000250"/>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6FD3C921-EDFF-EFAE-D80F-A955203A3E8E}"/>
              </a:ext>
            </a:extLst>
          </p:cNvPr>
          <p:cNvSpPr txBox="1">
            <a:spLocks noGrp="1" noChangeArrowheads="1"/>
          </p:cNvSpPr>
          <p:nvPr>
            <p:ph type="sldNum" sz="quarter" idx="10"/>
          </p:nvPr>
        </p:nvSpPr>
        <p:spPr>
          <a:ln/>
        </p:spPr>
        <p:txBody>
          <a:bodyPr/>
          <a:lstStyle>
            <a:lvl1pPr>
              <a:defRPr/>
            </a:lvl1pPr>
          </a:lstStyle>
          <a:p>
            <a:fld id="{A98C0FFE-3438-1E49-85E3-AF6671F7FC32}" type="slidenum">
              <a:rPr lang="en-BR" altLang="en-BR"/>
              <a:pPr/>
              <a:t>‹#›</a:t>
            </a:fld>
            <a:endParaRPr lang="en-BR" altLang="en-BR"/>
          </a:p>
        </p:txBody>
      </p:sp>
    </p:spTree>
    <p:extLst>
      <p:ext uri="{BB962C8B-B14F-4D97-AF65-F5344CB8AC3E}">
        <p14:creationId xmlns:p14="http://schemas.microsoft.com/office/powerpoint/2010/main" val="7602090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57175" y="2133600"/>
            <a:ext cx="2271714" cy="603461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13FBDB84-EDDC-9A00-81BE-23FAD2BA17DD}"/>
              </a:ext>
            </a:extLst>
          </p:cNvPr>
          <p:cNvSpPr txBox="1">
            <a:spLocks noGrp="1" noChangeArrowheads="1"/>
          </p:cNvSpPr>
          <p:nvPr>
            <p:ph type="sldNum" sz="quarter" idx="10"/>
          </p:nvPr>
        </p:nvSpPr>
        <p:spPr>
          <a:ln/>
        </p:spPr>
        <p:txBody>
          <a:bodyPr/>
          <a:lstStyle>
            <a:lvl1pPr>
              <a:defRPr/>
            </a:lvl1pPr>
          </a:lstStyle>
          <a:p>
            <a:fld id="{9ACE2D3A-F4B5-4746-B717-490CD635E897}" type="slidenum">
              <a:rPr lang="en-BR" altLang="en-BR"/>
              <a:pPr/>
              <a:t>‹#›</a:t>
            </a:fld>
            <a:endParaRPr lang="en-BR" altLang="en-BR"/>
          </a:p>
        </p:txBody>
      </p:sp>
    </p:spTree>
    <p:extLst>
      <p:ext uri="{BB962C8B-B14F-4D97-AF65-F5344CB8AC3E}">
        <p14:creationId xmlns:p14="http://schemas.microsoft.com/office/powerpoint/2010/main" val="10990675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257175" y="2046816"/>
            <a:ext cx="2272607" cy="853017"/>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Espaço Reservado para Texto 4"/>
          <p:cNvSpPr>
            <a:spLocks noGrp="1"/>
          </p:cNvSpPr>
          <p:nvPr>
            <p:ph type="body" sz="quarter" idx="21"/>
          </p:nvPr>
        </p:nvSpPr>
        <p:spPr>
          <a:xfrm>
            <a:off x="2612826" y="2046816"/>
            <a:ext cx="2273499" cy="853016"/>
          </a:xfrm>
          <a:prstGeom prst="rect">
            <a:avLst/>
          </a:prstGeom>
        </p:spPr>
        <p:txBody>
          <a:bodyPr anchor="b"/>
          <a:lstStyle/>
          <a:p>
            <a:endParaRPr/>
          </a:p>
        </p:txBody>
      </p:sp>
      <p:sp>
        <p:nvSpPr>
          <p:cNvPr id="2" name="Slide Number">
            <a:extLst>
              <a:ext uri="{FF2B5EF4-FFF2-40B4-BE49-F238E27FC236}">
                <a16:creationId xmlns:a16="http://schemas.microsoft.com/office/drawing/2014/main" id="{1C73C338-5B4E-8850-0254-84D6FE582E2B}"/>
              </a:ext>
            </a:extLst>
          </p:cNvPr>
          <p:cNvSpPr txBox="1">
            <a:spLocks noGrp="1" noChangeArrowheads="1"/>
          </p:cNvSpPr>
          <p:nvPr>
            <p:ph type="sldNum" sz="quarter" idx="22"/>
          </p:nvPr>
        </p:nvSpPr>
        <p:spPr>
          <a:ln/>
        </p:spPr>
        <p:txBody>
          <a:bodyPr/>
          <a:lstStyle>
            <a:lvl1pPr>
              <a:defRPr/>
            </a:lvl1pPr>
          </a:lstStyle>
          <a:p>
            <a:fld id="{8A816820-460A-9547-9DE4-A90ACCC3B701}" type="slidenum">
              <a:rPr lang="en-BR" altLang="en-BR"/>
              <a:pPr/>
              <a:t>‹#›</a:t>
            </a:fld>
            <a:endParaRPr lang="en-BR" altLang="en-BR"/>
          </a:p>
        </p:txBody>
      </p:sp>
    </p:spTree>
    <p:extLst>
      <p:ext uri="{BB962C8B-B14F-4D97-AF65-F5344CB8AC3E}">
        <p14:creationId xmlns:p14="http://schemas.microsoft.com/office/powerpoint/2010/main" val="3339241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2" name="Slide Number">
            <a:extLst>
              <a:ext uri="{FF2B5EF4-FFF2-40B4-BE49-F238E27FC236}">
                <a16:creationId xmlns:a16="http://schemas.microsoft.com/office/drawing/2014/main" id="{DD8D0A1E-0231-EA4E-5C52-478FC4437B15}"/>
              </a:ext>
            </a:extLst>
          </p:cNvPr>
          <p:cNvSpPr txBox="1">
            <a:spLocks noGrp="1" noChangeArrowheads="1"/>
          </p:cNvSpPr>
          <p:nvPr>
            <p:ph type="sldNum" sz="quarter" idx="10"/>
          </p:nvPr>
        </p:nvSpPr>
        <p:spPr>
          <a:ln/>
        </p:spPr>
        <p:txBody>
          <a:bodyPr/>
          <a:lstStyle>
            <a:lvl1pPr>
              <a:defRPr/>
            </a:lvl1pPr>
          </a:lstStyle>
          <a:p>
            <a:fld id="{56181D3F-86CD-F44F-9667-EE3E98550EE6}" type="slidenum">
              <a:rPr lang="en-BR" altLang="en-BR"/>
              <a:pPr/>
              <a:t>‹#›</a:t>
            </a:fld>
            <a:endParaRPr lang="en-BR" altLang="en-BR"/>
          </a:p>
        </p:txBody>
      </p:sp>
    </p:spTree>
    <p:extLst>
      <p:ext uri="{BB962C8B-B14F-4D97-AF65-F5344CB8AC3E}">
        <p14:creationId xmlns:p14="http://schemas.microsoft.com/office/powerpoint/2010/main" val="8271029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328DD5F-A2BA-5AFE-BF5D-3F9F473234C6}"/>
              </a:ext>
            </a:extLst>
          </p:cNvPr>
          <p:cNvSpPr txBox="1">
            <a:spLocks noGrp="1" noChangeArrowheads="1"/>
          </p:cNvSpPr>
          <p:nvPr>
            <p:ph type="sldNum" sz="quarter" idx="10"/>
          </p:nvPr>
        </p:nvSpPr>
        <p:spPr>
          <a:ln/>
        </p:spPr>
        <p:txBody>
          <a:bodyPr/>
          <a:lstStyle>
            <a:lvl1pPr>
              <a:defRPr/>
            </a:lvl1pPr>
          </a:lstStyle>
          <a:p>
            <a:fld id="{42931336-C026-EC4D-A1BB-602F12BF8A97}" type="slidenum">
              <a:rPr lang="en-BR" altLang="en-BR"/>
              <a:pPr/>
              <a:t>‹#›</a:t>
            </a:fld>
            <a:endParaRPr lang="en-BR" altLang="en-BR"/>
          </a:p>
        </p:txBody>
      </p:sp>
    </p:spTree>
    <p:extLst>
      <p:ext uri="{BB962C8B-B14F-4D97-AF65-F5344CB8AC3E}">
        <p14:creationId xmlns:p14="http://schemas.microsoft.com/office/powerpoint/2010/main" val="27622957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57175" y="364066"/>
            <a:ext cx="1692176" cy="1549401"/>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2010966" y="364066"/>
            <a:ext cx="2875359" cy="780415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Espaço Reservado para Texto 3"/>
          <p:cNvSpPr>
            <a:spLocks noGrp="1"/>
          </p:cNvSpPr>
          <p:nvPr>
            <p:ph type="body" sz="half" idx="21"/>
          </p:nvPr>
        </p:nvSpPr>
        <p:spPr>
          <a:xfrm>
            <a:off x="257175" y="1913466"/>
            <a:ext cx="1692176" cy="6254753"/>
          </a:xfrm>
          <a:prstGeom prst="rect">
            <a:avLst/>
          </a:prstGeom>
        </p:spPr>
        <p:txBody>
          <a:bodyPr/>
          <a:lstStyle/>
          <a:p>
            <a:endParaRPr/>
          </a:p>
        </p:txBody>
      </p:sp>
      <p:sp>
        <p:nvSpPr>
          <p:cNvPr id="2" name="Slide Number">
            <a:extLst>
              <a:ext uri="{FF2B5EF4-FFF2-40B4-BE49-F238E27FC236}">
                <a16:creationId xmlns:a16="http://schemas.microsoft.com/office/drawing/2014/main" id="{A148662F-8511-F4C3-7141-5C31244D2C16}"/>
              </a:ext>
            </a:extLst>
          </p:cNvPr>
          <p:cNvSpPr txBox="1">
            <a:spLocks noGrp="1" noChangeArrowheads="1"/>
          </p:cNvSpPr>
          <p:nvPr>
            <p:ph type="sldNum" sz="quarter" idx="22"/>
          </p:nvPr>
        </p:nvSpPr>
        <p:spPr>
          <a:ln/>
        </p:spPr>
        <p:txBody>
          <a:bodyPr/>
          <a:lstStyle>
            <a:lvl1pPr>
              <a:defRPr/>
            </a:lvl1pPr>
          </a:lstStyle>
          <a:p>
            <a:fld id="{5CAEC693-429D-3A4C-A2C2-EF1549D8B9F4}" type="slidenum">
              <a:rPr lang="en-BR" altLang="en-BR"/>
              <a:pPr/>
              <a:t>‹#›</a:t>
            </a:fld>
            <a:endParaRPr lang="en-BR" altLang="en-BR"/>
          </a:p>
        </p:txBody>
      </p:sp>
    </p:spTree>
    <p:extLst>
      <p:ext uri="{BB962C8B-B14F-4D97-AF65-F5344CB8AC3E}">
        <p14:creationId xmlns:p14="http://schemas.microsoft.com/office/powerpoint/2010/main" val="40598395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008162" y="6400800"/>
            <a:ext cx="3086101" cy="755652"/>
          </a:xfrm>
          <a:prstGeom prst="rect">
            <a:avLst/>
          </a:prstGeom>
        </p:spPr>
        <p:txBody>
          <a:bodyPr anchor="b"/>
          <a:lstStyle>
            <a:lvl1pPr algn="l">
              <a:defRPr sz="2000" b="1"/>
            </a:lvl1pPr>
          </a:lstStyle>
          <a:p>
            <a:r>
              <a:t>Title Text</a:t>
            </a:r>
          </a:p>
        </p:txBody>
      </p:sp>
      <p:sp>
        <p:nvSpPr>
          <p:cNvPr id="83" name="Espaço Reservado para Imagem 2"/>
          <p:cNvSpPr>
            <a:spLocks noGrp="1"/>
          </p:cNvSpPr>
          <p:nvPr>
            <p:ph type="pic" sz="half" idx="21"/>
          </p:nvPr>
        </p:nvSpPr>
        <p:spPr>
          <a:xfrm>
            <a:off x="1008162" y="817032"/>
            <a:ext cx="3086101" cy="5486401"/>
          </a:xfrm>
          <a:prstGeom prst="rect">
            <a:avLst/>
          </a:prstGeom>
        </p:spPr>
        <p:txBody>
          <a:bodyPr lIns="91439" rIns="91439">
            <a:noAutofit/>
          </a:bodyPr>
          <a:lstStyle/>
          <a:p>
            <a:pPr lvl="0"/>
            <a:endParaRPr noProof="0">
              <a:sym typeface="Calibri"/>
            </a:endParaRPr>
          </a:p>
        </p:txBody>
      </p:sp>
      <p:sp>
        <p:nvSpPr>
          <p:cNvPr id="84" name="Body Level One…"/>
          <p:cNvSpPr txBox="1">
            <a:spLocks noGrp="1"/>
          </p:cNvSpPr>
          <p:nvPr>
            <p:ph type="body" sz="quarter" idx="1"/>
          </p:nvPr>
        </p:nvSpPr>
        <p:spPr>
          <a:xfrm>
            <a:off x="1008162" y="7156450"/>
            <a:ext cx="3086101" cy="107315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50A5C5E1-56C4-403A-7D7B-1DD6F4BA143F}"/>
              </a:ext>
            </a:extLst>
          </p:cNvPr>
          <p:cNvSpPr txBox="1">
            <a:spLocks noGrp="1" noChangeArrowheads="1"/>
          </p:cNvSpPr>
          <p:nvPr>
            <p:ph type="sldNum" sz="quarter" idx="22"/>
          </p:nvPr>
        </p:nvSpPr>
        <p:spPr>
          <a:ln/>
        </p:spPr>
        <p:txBody>
          <a:bodyPr/>
          <a:lstStyle>
            <a:lvl1pPr>
              <a:defRPr/>
            </a:lvl1pPr>
          </a:lstStyle>
          <a:p>
            <a:fld id="{FBA9928B-D18F-F049-ACEA-C22F47E46745}" type="slidenum">
              <a:rPr lang="en-BR" altLang="en-BR"/>
              <a:pPr/>
              <a:t>‹#›</a:t>
            </a:fld>
            <a:endParaRPr lang="en-BR" altLang="en-BR"/>
          </a:p>
        </p:txBody>
      </p:sp>
    </p:spTree>
    <p:extLst>
      <p:ext uri="{BB962C8B-B14F-4D97-AF65-F5344CB8AC3E}">
        <p14:creationId xmlns:p14="http://schemas.microsoft.com/office/powerpoint/2010/main" val="2785435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1DF9F39-3C28-E8B7-642F-178AA66FA714}"/>
              </a:ext>
            </a:extLst>
          </p:cNvPr>
          <p:cNvSpPr txBox="1">
            <a:spLocks noGrp="1" noChangeArrowheads="1"/>
          </p:cNvSpPr>
          <p:nvPr>
            <p:ph type="title"/>
          </p:nvPr>
        </p:nvSpPr>
        <p:spPr bwMode="auto">
          <a:xfrm>
            <a:off x="257175" y="366713"/>
            <a:ext cx="4629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BR" altLang="en-BR">
                <a:sym typeface="Calibri" panose="020F0502020204030204" pitchFamily="34" charset="0"/>
              </a:rPr>
              <a:t>Title Text</a:t>
            </a:r>
          </a:p>
        </p:txBody>
      </p:sp>
      <p:sp>
        <p:nvSpPr>
          <p:cNvPr id="1027" name="Body Level One…">
            <a:extLst>
              <a:ext uri="{FF2B5EF4-FFF2-40B4-BE49-F238E27FC236}">
                <a16:creationId xmlns:a16="http://schemas.microsoft.com/office/drawing/2014/main" id="{2DEE6B3C-7E50-1678-8EC2-E33E2A752F30}"/>
              </a:ext>
            </a:extLst>
          </p:cNvPr>
          <p:cNvSpPr txBox="1">
            <a:spLocks noGrp="1" noChangeArrowheads="1"/>
          </p:cNvSpPr>
          <p:nvPr>
            <p:ph type="body" idx="1"/>
          </p:nvPr>
        </p:nvSpPr>
        <p:spPr bwMode="auto">
          <a:xfrm>
            <a:off x="257175" y="2133600"/>
            <a:ext cx="462915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BR" altLang="en-BR">
                <a:sym typeface="Calibri" panose="020F0502020204030204" pitchFamily="34" charset="0"/>
              </a:rPr>
              <a:t>Body Level One</a:t>
            </a:r>
          </a:p>
          <a:p>
            <a:pPr lvl="1"/>
            <a:r>
              <a:rPr lang="en-BR" altLang="en-BR">
                <a:sym typeface="Calibri" panose="020F0502020204030204" pitchFamily="34" charset="0"/>
              </a:rPr>
              <a:t>Body Level Two</a:t>
            </a:r>
          </a:p>
          <a:p>
            <a:pPr lvl="2"/>
            <a:r>
              <a:rPr lang="en-BR" altLang="en-BR">
                <a:sym typeface="Calibri" panose="020F0502020204030204" pitchFamily="34" charset="0"/>
              </a:rPr>
              <a:t>Body Level Three</a:t>
            </a:r>
          </a:p>
          <a:p>
            <a:pPr lvl="3"/>
            <a:r>
              <a:rPr lang="en-BR" altLang="en-BR">
                <a:sym typeface="Calibri" panose="020F0502020204030204" pitchFamily="34" charset="0"/>
              </a:rPr>
              <a:t>Body Level Four</a:t>
            </a:r>
          </a:p>
          <a:p>
            <a:pPr lvl="4"/>
            <a:r>
              <a:rPr lang="en-BR" altLang="en-BR">
                <a:sym typeface="Calibri" panose="020F0502020204030204" pitchFamily="34" charset="0"/>
              </a:rPr>
              <a:t>Body Level Five</a:t>
            </a:r>
          </a:p>
        </p:txBody>
      </p:sp>
      <p:sp>
        <p:nvSpPr>
          <p:cNvPr id="1028" name="Slide Number">
            <a:extLst>
              <a:ext uri="{FF2B5EF4-FFF2-40B4-BE49-F238E27FC236}">
                <a16:creationId xmlns:a16="http://schemas.microsoft.com/office/drawing/2014/main" id="{5604C838-FE2E-BED5-BEC7-A69146DBF429}"/>
              </a:ext>
            </a:extLst>
          </p:cNvPr>
          <p:cNvSpPr txBox="1">
            <a:spLocks noGrp="1" noChangeArrowheads="1"/>
          </p:cNvSpPr>
          <p:nvPr>
            <p:ph type="sldNum" sz="quarter" idx="2"/>
          </p:nvPr>
        </p:nvSpPr>
        <p:spPr bwMode="auto">
          <a:xfrm>
            <a:off x="4627563" y="8594725"/>
            <a:ext cx="2587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prstTxWarp prst="textNoShape">
              <a:avLst/>
            </a:prstTxWarp>
            <a:spAutoFit/>
          </a:bodyPr>
          <a:lstStyle>
            <a:lvl1pPr algn="r" eaLnBrk="1">
              <a:defRPr sz="1200">
                <a:solidFill>
                  <a:srgbClr val="888888"/>
                </a:solidFill>
              </a:defRPr>
            </a:lvl1pPr>
          </a:lstStyle>
          <a:p>
            <a:fld id="{E8E2E682-3028-2B42-9470-82C09997A3E0}" type="slidenum">
              <a:rPr lang="en-BR" altLang="en-BR"/>
              <a:pPr/>
              <a:t>‹#›</a:t>
            </a:fld>
            <a:endParaRPr lang="en-BR" altLang="en-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2pPr>
      <a:lvl3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3pPr>
      <a:lvl4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4pPr>
      <a:lvl5pPr algn="ctr" rtl="0" eaLnBrk="0" fontAlgn="base" hangingPunct="0">
        <a:spcBef>
          <a:spcPct val="0"/>
        </a:spcBef>
        <a:spcAft>
          <a:spcPct val="0"/>
        </a:spcAft>
        <a:defRPr sz="4400">
          <a:solidFill>
            <a:srgbClr val="000000"/>
          </a:solidFill>
          <a:latin typeface="+mj-lt"/>
          <a:ea typeface="+mj-ea"/>
          <a:cs typeface="+mj-cs"/>
          <a:sym typeface="Calibri" panose="020F0502020204030204" pitchFamily="34" charset="0"/>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j-lt"/>
          <a:ea typeface="+mj-ea"/>
          <a:cs typeface="+mj-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3B63E16-9199-FA02-B0A9-2FD26E100C1A}"/>
              </a:ext>
            </a:extLst>
          </p:cNvPr>
          <p:cNvPicPr>
            <a:picLocks noChangeAspect="1"/>
          </p:cNvPicPr>
          <p:nvPr/>
        </p:nvPicPr>
        <p:blipFill rotWithShape="1">
          <a:blip r:embed="rId3">
            <a:extLst>
              <a:ext uri="{28A0092B-C50C-407E-A947-70E740481C1C}">
                <a14:useLocalDpi xmlns:a14="http://schemas.microsoft.com/office/drawing/2010/main" val="0"/>
              </a:ext>
            </a:extLst>
          </a:blip>
          <a:srcRect t="5530"/>
          <a:stretch/>
        </p:blipFill>
        <p:spPr>
          <a:xfrm>
            <a:off x="3825576" y="4291023"/>
            <a:ext cx="961794" cy="1111134"/>
          </a:xfrm>
          <a:prstGeom prst="rect">
            <a:avLst/>
          </a:prstGeom>
        </p:spPr>
      </p:pic>
      <p:pic>
        <p:nvPicPr>
          <p:cNvPr id="28" name="Picture 27" descr="A close-up of a mri scan&#10;&#10;Description automatically generated">
            <a:extLst>
              <a:ext uri="{FF2B5EF4-FFF2-40B4-BE49-F238E27FC236}">
                <a16:creationId xmlns:a16="http://schemas.microsoft.com/office/drawing/2014/main" id="{A4696AA2-39C0-7999-8FC1-E8536B518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259" y="4293433"/>
            <a:ext cx="999368" cy="1091932"/>
          </a:xfrm>
          <a:prstGeom prst="rect">
            <a:avLst/>
          </a:prstGeom>
        </p:spPr>
      </p:pic>
      <p:pic>
        <p:nvPicPr>
          <p:cNvPr id="3074" name="Imagem 5" descr="Imagem 5">
            <a:extLst>
              <a:ext uri="{FF2B5EF4-FFF2-40B4-BE49-F238E27FC236}">
                <a16:creationId xmlns:a16="http://schemas.microsoft.com/office/drawing/2014/main" id="{9A05D652-A3F1-225D-40D0-FB7D6C64E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7480"/>
          <a:stretch>
            <a:fillRect/>
          </a:stretch>
        </p:blipFill>
        <p:spPr bwMode="auto">
          <a:xfrm>
            <a:off x="0" y="0"/>
            <a:ext cx="51435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5" name="CaixaDeTexto 7">
            <a:extLst>
              <a:ext uri="{FF2B5EF4-FFF2-40B4-BE49-F238E27FC236}">
                <a16:creationId xmlns:a16="http://schemas.microsoft.com/office/drawing/2014/main" id="{AF6AB6F1-5622-8197-EF4D-5F2C409DC8BD}"/>
              </a:ext>
            </a:extLst>
          </p:cNvPr>
          <p:cNvSpPr txBox="1"/>
          <p:nvPr/>
        </p:nvSpPr>
        <p:spPr>
          <a:xfrm>
            <a:off x="204788" y="1909730"/>
            <a:ext cx="2228850" cy="2585323"/>
          </a:xfrm>
          <a:prstGeom prst="rect">
            <a:avLst/>
          </a:prstGeom>
          <a:ln w="9525">
            <a:solidFill>
              <a:srgbClr val="000000"/>
            </a:solidFill>
            <a:miter lim="400000"/>
          </a:ln>
        </p:spPr>
        <p:txBody>
          <a:bodyPr wrap="square" lIns="45719" rIns="45719">
            <a:spAutoFit/>
          </a:bodyPr>
          <a:lstStyle/>
          <a:p>
            <a:pPr algn="just"/>
            <a:r>
              <a:rPr lang="en-US" sz="900" b="0" i="0" dirty="0" err="1">
                <a:solidFill>
                  <a:srgbClr val="403D39"/>
                </a:solidFill>
                <a:effectLst/>
                <a:latin typeface="Arial" panose="020B0604020202020204" pitchFamily="34" charset="0"/>
              </a:rPr>
              <a:t>Fístulas</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carótido-cavernosas</a:t>
            </a:r>
            <a:r>
              <a:rPr lang="en-US" sz="900" b="0" i="0" dirty="0">
                <a:solidFill>
                  <a:srgbClr val="403D39"/>
                </a:solidFill>
                <a:effectLst/>
                <a:latin typeface="Arial" panose="020B0604020202020204" pitchFamily="34" charset="0"/>
              </a:rPr>
              <a:t> (FCC) </a:t>
            </a:r>
            <a:r>
              <a:rPr lang="en-US" sz="900" b="0" i="0" dirty="0" err="1">
                <a:solidFill>
                  <a:srgbClr val="403D39"/>
                </a:solidFill>
                <a:effectLst/>
                <a:latin typeface="Arial" panose="020B0604020202020204" pitchFamily="34" charset="0"/>
              </a:rPr>
              <a:t>resultam</a:t>
            </a:r>
            <a:r>
              <a:rPr lang="en-US" sz="900" b="0" i="0" dirty="0">
                <a:solidFill>
                  <a:srgbClr val="403D39"/>
                </a:solidFill>
                <a:effectLst/>
                <a:latin typeface="Arial" panose="020B0604020202020204" pitchFamily="34" charset="0"/>
              </a:rPr>
              <a:t> da </a:t>
            </a:r>
            <a:r>
              <a:rPr lang="en-US" sz="900" b="0" i="0" dirty="0" err="1">
                <a:solidFill>
                  <a:srgbClr val="403D39"/>
                </a:solidFill>
                <a:effectLst/>
                <a:latin typeface="Arial" panose="020B0604020202020204" pitchFamily="34" charset="0"/>
              </a:rPr>
              <a:t>comunicação</a:t>
            </a:r>
            <a:r>
              <a:rPr lang="en-US" sz="900" b="0" i="0" dirty="0">
                <a:solidFill>
                  <a:srgbClr val="403D39"/>
                </a:solidFill>
                <a:effectLst/>
                <a:latin typeface="Arial" panose="020B0604020202020204" pitchFamily="34" charset="0"/>
              </a:rPr>
              <a:t> entre as </a:t>
            </a:r>
            <a:r>
              <a:rPr lang="en-US" sz="900" b="0" i="0" dirty="0" err="1">
                <a:solidFill>
                  <a:srgbClr val="403D39"/>
                </a:solidFill>
                <a:effectLst/>
                <a:latin typeface="Arial" panose="020B0604020202020204" pitchFamily="34" charset="0"/>
              </a:rPr>
              <a:t>artérias</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carótidas</a:t>
            </a:r>
            <a:r>
              <a:rPr lang="en-US" sz="900" b="0" i="0" dirty="0">
                <a:solidFill>
                  <a:srgbClr val="403D39"/>
                </a:solidFill>
                <a:effectLst/>
                <a:latin typeface="Arial" panose="020B0604020202020204" pitchFamily="34" charset="0"/>
              </a:rPr>
              <a:t> interna </a:t>
            </a:r>
            <a:r>
              <a:rPr lang="en-US" sz="900" b="0" i="0" dirty="0" err="1">
                <a:solidFill>
                  <a:srgbClr val="403D39"/>
                </a:solidFill>
                <a:effectLst/>
                <a:latin typeface="Arial" panose="020B0604020202020204" pitchFamily="34" charset="0"/>
              </a:rPr>
              <a:t>ou</a:t>
            </a:r>
            <a:r>
              <a:rPr lang="en-US" sz="900" b="0" i="0" dirty="0">
                <a:solidFill>
                  <a:srgbClr val="403D39"/>
                </a:solidFill>
                <a:effectLst/>
                <a:latin typeface="Arial" panose="020B0604020202020204" pitchFamily="34" charset="0"/>
              </a:rPr>
              <a:t> externa e o </a:t>
            </a:r>
            <a:r>
              <a:rPr lang="en-US" sz="900" b="0" i="0" dirty="0" err="1">
                <a:solidFill>
                  <a:srgbClr val="403D39"/>
                </a:solidFill>
                <a:effectLst/>
                <a:latin typeface="Arial" panose="020B0604020202020204" pitchFamily="34" charset="0"/>
              </a:rPr>
              <a:t>seio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cavernoso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podendo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ocorrer</a:t>
            </a:r>
            <a:r>
              <a:rPr lang="en-US" sz="900" b="0" i="0" dirty="0">
                <a:solidFill>
                  <a:srgbClr val="403D39"/>
                </a:solidFill>
                <a:effectLst/>
                <a:latin typeface="Arial" panose="020B0604020202020204" pitchFamily="34" charset="0"/>
              </a:rPr>
              <a:t> de </a:t>
            </a:r>
            <a:r>
              <a:rPr lang="en-US" sz="900" b="0" i="0" dirty="0" err="1">
                <a:solidFill>
                  <a:srgbClr val="403D39"/>
                </a:solidFill>
                <a:effectLst/>
                <a:latin typeface="Arial" panose="020B0604020202020204" pitchFamily="34" charset="0"/>
              </a:rPr>
              <a:t>maneira</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espontânea</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ou</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secundária</a:t>
            </a:r>
            <a:r>
              <a:rPr lang="en-US" sz="900" b="0" i="0" dirty="0">
                <a:solidFill>
                  <a:srgbClr val="403D39"/>
                </a:solidFill>
                <a:effectLst/>
                <a:latin typeface="Arial" panose="020B0604020202020204" pitchFamily="34" charset="0"/>
              </a:rPr>
              <a:t> a traumas. </a:t>
            </a:r>
            <a:r>
              <a:rPr lang="en-US" sz="900" b="0" i="0" dirty="0" err="1">
                <a:solidFill>
                  <a:srgbClr val="403D39"/>
                </a:solidFill>
                <a:effectLst/>
                <a:latin typeface="Arial" panose="020B0604020202020204" pitchFamily="34" charset="0"/>
              </a:rPr>
              <a:t>Além</a:t>
            </a:r>
            <a:r>
              <a:rPr lang="en-US" sz="900" b="0" i="0" dirty="0">
                <a:solidFill>
                  <a:srgbClr val="403D39"/>
                </a:solidFill>
                <a:effectLst/>
                <a:latin typeface="Arial" panose="020B0604020202020204" pitchFamily="34" charset="0"/>
              </a:rPr>
              <a:t> da </a:t>
            </a:r>
            <a:r>
              <a:rPr lang="en-US" sz="900" b="0" i="0" dirty="0" err="1">
                <a:solidFill>
                  <a:srgbClr val="403D39"/>
                </a:solidFill>
                <a:effectLst/>
                <a:latin typeface="Arial" panose="020B0604020202020204" pitchFamily="34" charset="0"/>
              </a:rPr>
              <a:t>etiologia</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podem</a:t>
            </a:r>
            <a:r>
              <a:rPr lang="en-US" sz="900" b="0" i="0" dirty="0">
                <a:solidFill>
                  <a:srgbClr val="403D39"/>
                </a:solidFill>
                <a:effectLst/>
                <a:latin typeface="Arial" panose="020B0604020202020204" pitchFamily="34" charset="0"/>
              </a:rPr>
              <a:t> ser </a:t>
            </a:r>
            <a:r>
              <a:rPr lang="en-US" sz="900" b="0" i="0" dirty="0" err="1">
                <a:solidFill>
                  <a:srgbClr val="403D39"/>
                </a:solidFill>
                <a:effectLst/>
                <a:latin typeface="Arial" panose="020B0604020202020204" pitchFamily="34" charset="0"/>
              </a:rPr>
              <a:t>classificadas</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em</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direta</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ou</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indireta</a:t>
            </a:r>
            <a:r>
              <a:rPr lang="en-US" sz="900" b="0" i="0" dirty="0">
                <a:solidFill>
                  <a:srgbClr val="403D39"/>
                </a:solidFill>
                <a:effectLst/>
                <a:latin typeface="Arial" panose="020B0604020202020204" pitchFamily="34" charset="0"/>
              </a:rPr>
              <a:t>, de </a:t>
            </a:r>
            <a:r>
              <a:rPr lang="en-US" sz="900" b="0" i="0" dirty="0" err="1">
                <a:solidFill>
                  <a:srgbClr val="403D39"/>
                </a:solidFill>
                <a:effectLst/>
                <a:latin typeface="Arial" panose="020B0604020202020204" pitchFamily="34" charset="0"/>
              </a:rPr>
              <a:t>acordo</a:t>
            </a:r>
            <a:r>
              <a:rPr lang="en-US" sz="900" b="0" i="0" dirty="0">
                <a:solidFill>
                  <a:srgbClr val="403D39"/>
                </a:solidFill>
                <a:effectLst/>
                <a:latin typeface="Arial" panose="020B0604020202020204" pitchFamily="34" charset="0"/>
              </a:rPr>
              <a:t> com o </a:t>
            </a:r>
            <a:r>
              <a:rPr lang="en-US" sz="900" b="0" i="0" dirty="0" err="1">
                <a:solidFill>
                  <a:srgbClr val="403D39"/>
                </a:solidFill>
                <a:effectLst/>
                <a:latin typeface="Arial" panose="020B0604020202020204" pitchFamily="34" charset="0"/>
              </a:rPr>
              <a:t>sistema</a:t>
            </a:r>
            <a:r>
              <a:rPr lang="en-US" sz="900" b="0" i="0" dirty="0">
                <a:solidFill>
                  <a:srgbClr val="403D39"/>
                </a:solidFill>
                <a:effectLst/>
                <a:latin typeface="Arial" panose="020B0604020202020204" pitchFamily="34" charset="0"/>
              </a:rPr>
              <a:t> arterial </a:t>
            </a:r>
            <a:r>
              <a:rPr lang="en-US" sz="900" b="0" i="0" dirty="0" err="1">
                <a:solidFill>
                  <a:srgbClr val="403D39"/>
                </a:solidFill>
                <a:effectLst/>
                <a:latin typeface="Arial" panose="020B0604020202020204" pitchFamily="34" charset="0"/>
              </a:rPr>
              <a:t>envolvido</a:t>
            </a:r>
            <a:r>
              <a:rPr lang="en-US" sz="900" b="0" i="0" dirty="0">
                <a:solidFill>
                  <a:srgbClr val="403D39"/>
                </a:solidFill>
                <a:effectLst/>
                <a:latin typeface="Arial" panose="020B0604020202020204" pitchFamily="34" charset="0"/>
              </a:rPr>
              <a:t>; e de </a:t>
            </a:r>
            <a:r>
              <a:rPr lang="en-US" sz="900" b="0" i="0" dirty="0" err="1">
                <a:solidFill>
                  <a:srgbClr val="403D39"/>
                </a:solidFill>
                <a:effectLst/>
                <a:latin typeface="Arial" panose="020B0604020202020204" pitchFamily="34" charset="0"/>
              </a:rPr>
              <a:t>baixo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ou</a:t>
            </a:r>
            <a:r>
              <a:rPr lang="en-US" sz="900" b="0" i="0" dirty="0">
                <a:solidFill>
                  <a:srgbClr val="403D39"/>
                </a:solidFill>
                <a:effectLst/>
                <a:latin typeface="Arial" panose="020B0604020202020204" pitchFamily="34" charset="0"/>
              </a:rPr>
              <a:t> alto </a:t>
            </a:r>
            <a:r>
              <a:rPr lang="en-US" sz="900" b="0" i="0" dirty="0" err="1">
                <a:solidFill>
                  <a:srgbClr val="403D39"/>
                </a:solidFill>
                <a:effectLst/>
                <a:latin typeface="Arial" panose="020B0604020202020204" pitchFamily="34" charset="0"/>
              </a:rPr>
              <a:t>débito</a:t>
            </a:r>
            <a:r>
              <a:rPr lang="en-US" sz="900" b="0" i="0" dirty="0">
                <a:solidFill>
                  <a:srgbClr val="403D39"/>
                </a:solidFill>
                <a:effectLst/>
                <a:latin typeface="Arial" panose="020B0604020202020204" pitchFamily="34" charset="0"/>
              </a:rPr>
              <a:t>, de </a:t>
            </a:r>
            <a:r>
              <a:rPr lang="en-US" sz="900" b="0" i="0" dirty="0" err="1">
                <a:solidFill>
                  <a:srgbClr val="403D39"/>
                </a:solidFill>
                <a:effectLst/>
                <a:latin typeface="Arial" panose="020B0604020202020204" pitchFamily="34" charset="0"/>
              </a:rPr>
              <a:t>acordo</a:t>
            </a:r>
            <a:r>
              <a:rPr lang="en-US" sz="900" b="0" i="0" dirty="0">
                <a:solidFill>
                  <a:srgbClr val="403D39"/>
                </a:solidFill>
                <a:effectLst/>
                <a:latin typeface="Arial" panose="020B0604020202020204" pitchFamily="34" charset="0"/>
              </a:rPr>
              <a:t> com as </a:t>
            </a:r>
            <a:r>
              <a:rPr lang="en-US" sz="900" b="0" i="0" dirty="0" err="1">
                <a:solidFill>
                  <a:srgbClr val="403D39"/>
                </a:solidFill>
                <a:effectLst/>
                <a:latin typeface="Arial" panose="020B0604020202020204" pitchFamily="34" charset="0"/>
              </a:rPr>
              <a:t>características</a:t>
            </a:r>
            <a:r>
              <a:rPr lang="en-US" sz="900" b="0" i="0" dirty="0">
                <a:solidFill>
                  <a:srgbClr val="403D39"/>
                </a:solidFill>
                <a:effectLst/>
                <a:latin typeface="Arial" panose="020B0604020202020204" pitchFamily="34" charset="0"/>
              </a:rPr>
              <a:t> hemodinâmicas</a:t>
            </a:r>
            <a:r>
              <a:rPr lang="en-US" sz="900" b="0" i="0" baseline="30000" dirty="0">
                <a:solidFill>
                  <a:srgbClr val="403D39"/>
                </a:solidFill>
                <a:effectLst/>
                <a:latin typeface="Arial" panose="020B0604020202020204" pitchFamily="34" charset="0"/>
              </a:rPr>
              <a:t>1</a:t>
            </a:r>
            <a:r>
              <a:rPr lang="en-US" sz="900" b="0" i="0" dirty="0">
                <a:solidFill>
                  <a:srgbClr val="403D39"/>
                </a:solidFill>
                <a:effectLst/>
                <a:latin typeface="Arial" panose="020B0604020202020204" pitchFamily="34" charset="0"/>
              </a:rPr>
              <a:t>. A </a:t>
            </a:r>
            <a:r>
              <a:rPr lang="en-US" sz="900" b="0" i="0" dirty="0" err="1">
                <a:solidFill>
                  <a:srgbClr val="403D39"/>
                </a:solidFill>
                <a:effectLst/>
                <a:latin typeface="Arial" panose="020B0604020202020204" pitchFamily="34" charset="0"/>
              </a:rPr>
              <a:t>apresentação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clínica</a:t>
            </a:r>
            <a:r>
              <a:rPr lang="en-US" sz="900" dirty="0">
                <a:solidFill>
                  <a:srgbClr val="403D39"/>
                </a:solidFill>
                <a:latin typeface="Arial" panose="020B0604020202020204" pitchFamily="34" charset="0"/>
              </a:rPr>
              <a:t> </a:t>
            </a:r>
            <a:r>
              <a:rPr lang="en-US" sz="900" dirty="0" err="1">
                <a:solidFill>
                  <a:srgbClr val="403D39"/>
                </a:solidFill>
                <a:latin typeface="Arial" panose="020B0604020202020204" pitchFamily="34" charset="0"/>
              </a:rPr>
              <a:t>depende</a:t>
            </a:r>
            <a:r>
              <a:rPr lang="en-US" sz="900" dirty="0">
                <a:solidFill>
                  <a:srgbClr val="403D39"/>
                </a:solidFill>
                <a:latin typeface="Arial" panose="020B0604020202020204" pitchFamily="34" charset="0"/>
              </a:rPr>
              <a:t> da </a:t>
            </a:r>
            <a:r>
              <a:rPr lang="en-US" sz="900" dirty="0" err="1">
                <a:solidFill>
                  <a:srgbClr val="403D39"/>
                </a:solidFill>
                <a:latin typeface="Arial" panose="020B0604020202020204" pitchFamily="34" charset="0"/>
              </a:rPr>
              <a:t>fisiopatogenia</a:t>
            </a:r>
            <a:r>
              <a:rPr lang="en-US" sz="900" dirty="0">
                <a:solidFill>
                  <a:srgbClr val="403D39"/>
                </a:solidFill>
                <a:latin typeface="Arial" panose="020B0604020202020204" pitchFamily="34" charset="0"/>
              </a:rPr>
              <a:t> de </a:t>
            </a:r>
            <a:r>
              <a:rPr lang="en-US" sz="900" dirty="0" err="1">
                <a:solidFill>
                  <a:srgbClr val="403D39"/>
                </a:solidFill>
                <a:latin typeface="Arial" panose="020B0604020202020204" pitchFamily="34" charset="0"/>
              </a:rPr>
              <a:t>cada</a:t>
            </a:r>
            <a:r>
              <a:rPr lang="en-US" sz="900" dirty="0">
                <a:solidFill>
                  <a:srgbClr val="403D39"/>
                </a:solidFill>
                <a:latin typeface="Arial" panose="020B0604020202020204" pitchFamily="34" charset="0"/>
              </a:rPr>
              <a:t> </a:t>
            </a:r>
            <a:r>
              <a:rPr lang="en-US" sz="900" dirty="0" err="1">
                <a:solidFill>
                  <a:srgbClr val="403D39"/>
                </a:solidFill>
                <a:latin typeface="Arial" panose="020B0604020202020204" pitchFamily="34" charset="0"/>
              </a:rPr>
              <a:t>caso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podendo</a:t>
            </a:r>
            <a:r>
              <a:rPr lang="en-US" sz="900" dirty="0">
                <a:solidFill>
                  <a:srgbClr val="403D39"/>
                </a:solidFill>
                <a:latin typeface="Arial" panose="020B0604020202020204" pitchFamily="34" charset="0"/>
              </a:rPr>
              <a:t> </a:t>
            </a:r>
            <a:r>
              <a:rPr lang="en-US" sz="900" b="0" i="0" dirty="0" err="1">
                <a:solidFill>
                  <a:srgbClr val="403D39"/>
                </a:solidFill>
                <a:effectLst/>
                <a:latin typeface="Arial" panose="020B0604020202020204" pitchFamily="34" charset="0"/>
              </a:rPr>
              <a:t>apresentar</a:t>
            </a:r>
            <a:r>
              <a:rPr lang="en-US" sz="900" b="0" i="0" dirty="0">
                <a:solidFill>
                  <a:srgbClr val="403D39"/>
                </a:solidFill>
                <a:effectLst/>
                <a:latin typeface="Arial" panose="020B0604020202020204" pitchFamily="34" charset="0"/>
              </a:rPr>
              <a:t>-se com um </a:t>
            </a:r>
            <a:r>
              <a:rPr lang="en-US" sz="900" b="0" i="0" dirty="0" err="1">
                <a:solidFill>
                  <a:srgbClr val="403D39"/>
                </a:solidFill>
                <a:effectLst/>
                <a:latin typeface="Arial" panose="020B0604020202020204" pitchFamily="34" charset="0"/>
              </a:rPr>
              <a:t>amplo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espectro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Portanto</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pode</a:t>
            </a:r>
            <a:r>
              <a:rPr lang="en-US" sz="900" b="0" i="0" dirty="0">
                <a:solidFill>
                  <a:srgbClr val="403D39"/>
                </a:solidFill>
                <a:effectLst/>
                <a:latin typeface="Arial" panose="020B0604020202020204" pitchFamily="34" charset="0"/>
              </a:rPr>
              <a:t>-se </a:t>
            </a:r>
            <a:r>
              <a:rPr lang="en-US" sz="900" b="0" i="0" dirty="0" err="1">
                <a:solidFill>
                  <a:srgbClr val="403D39"/>
                </a:solidFill>
                <a:effectLst/>
                <a:latin typeface="Arial" panose="020B0604020202020204" pitchFamily="34" charset="0"/>
              </a:rPr>
              <a:t>encontrar</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hiperemia</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leve</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dor</a:t>
            </a:r>
            <a:r>
              <a:rPr lang="en-US" sz="900" b="0" i="0" dirty="0">
                <a:solidFill>
                  <a:srgbClr val="403D39"/>
                </a:solidFill>
                <a:effectLst/>
                <a:latin typeface="Arial" panose="020B0604020202020204" pitchFamily="34" charset="0"/>
              </a:rPr>
              <a:t>, diplopia, </a:t>
            </a:r>
            <a:r>
              <a:rPr lang="en-US" sz="900" b="0" i="0" dirty="0" err="1">
                <a:solidFill>
                  <a:srgbClr val="403D39"/>
                </a:solidFill>
                <a:effectLst/>
                <a:latin typeface="Arial" panose="020B0604020202020204" pitchFamily="34" charset="0"/>
              </a:rPr>
              <a:t>proptose</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aumento</a:t>
            </a:r>
            <a:r>
              <a:rPr lang="en-US" sz="900" b="0" i="0" dirty="0">
                <a:solidFill>
                  <a:srgbClr val="403D39"/>
                </a:solidFill>
                <a:effectLst/>
                <a:latin typeface="Arial" panose="020B0604020202020204" pitchFamily="34" charset="0"/>
              </a:rPr>
              <a:t> da </a:t>
            </a:r>
            <a:r>
              <a:rPr lang="en-US" sz="900" b="0" i="0" dirty="0" err="1">
                <a:solidFill>
                  <a:srgbClr val="403D39"/>
                </a:solidFill>
                <a:effectLst/>
                <a:latin typeface="Arial" panose="020B0604020202020204" pitchFamily="34" charset="0"/>
              </a:rPr>
              <a:t>pressão</a:t>
            </a:r>
            <a:r>
              <a:rPr lang="en-US" sz="900" b="0" i="0" dirty="0">
                <a:solidFill>
                  <a:srgbClr val="403D39"/>
                </a:solidFill>
                <a:effectLst/>
                <a:latin typeface="Arial" panose="020B0604020202020204" pitchFamily="34" charset="0"/>
              </a:rPr>
              <a:t> intraocular (PIO) e outros </a:t>
            </a:r>
            <a:r>
              <a:rPr lang="en-US" sz="900" b="0" i="0" dirty="0" err="1">
                <a:solidFill>
                  <a:srgbClr val="403D39"/>
                </a:solidFill>
                <a:effectLst/>
                <a:latin typeface="Arial" panose="020B0604020202020204" pitchFamily="34" charset="0"/>
              </a:rPr>
              <a:t>sinais</a:t>
            </a:r>
            <a:r>
              <a:rPr lang="en-US" sz="900" b="0" i="0" dirty="0">
                <a:solidFill>
                  <a:srgbClr val="403D39"/>
                </a:solidFill>
                <a:effectLst/>
                <a:latin typeface="Arial" panose="020B0604020202020204" pitchFamily="34" charset="0"/>
              </a:rPr>
              <a:t> e </a:t>
            </a:r>
            <a:r>
              <a:rPr lang="en-US" sz="900" b="0" i="0" dirty="0" err="1">
                <a:solidFill>
                  <a:srgbClr val="403D39"/>
                </a:solidFill>
                <a:effectLst/>
                <a:latin typeface="Arial" panose="020B0604020202020204" pitchFamily="34" charset="0"/>
              </a:rPr>
              <a:t>sintomas</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secundários</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à</a:t>
            </a:r>
            <a:r>
              <a:rPr lang="en-US" sz="900" b="0" i="0" dirty="0">
                <a:solidFill>
                  <a:srgbClr val="403D39"/>
                </a:solidFill>
                <a:effectLst/>
                <a:latin typeface="Arial" panose="020B0604020202020204" pitchFamily="34" charset="0"/>
              </a:rPr>
              <a:t> </a:t>
            </a:r>
            <a:r>
              <a:rPr lang="en-US" sz="900" b="0" i="0" dirty="0" err="1">
                <a:solidFill>
                  <a:srgbClr val="403D39"/>
                </a:solidFill>
                <a:effectLst/>
                <a:latin typeface="Arial" panose="020B0604020202020204" pitchFamily="34" charset="0"/>
              </a:rPr>
              <a:t>congestão</a:t>
            </a:r>
            <a:r>
              <a:rPr lang="en-US" sz="900" b="0" i="0" dirty="0">
                <a:solidFill>
                  <a:srgbClr val="403D39"/>
                </a:solidFill>
                <a:effectLst/>
                <a:latin typeface="Arial" panose="020B0604020202020204" pitchFamily="34" charset="0"/>
              </a:rPr>
              <a:t> venosa</a:t>
            </a:r>
            <a:r>
              <a:rPr lang="en-US" sz="900" baseline="30000" dirty="0">
                <a:solidFill>
                  <a:srgbClr val="403D39"/>
                </a:solidFill>
                <a:latin typeface="Arial" panose="020B0604020202020204" pitchFamily="34" charset="0"/>
              </a:rPr>
              <a:t>1-2</a:t>
            </a:r>
            <a:r>
              <a:rPr lang="en-US" sz="900" dirty="0">
                <a:solidFill>
                  <a:srgbClr val="403D39"/>
                </a:solidFill>
                <a:latin typeface="Arial" panose="020B0604020202020204" pitchFamily="34" charset="0"/>
              </a:rPr>
              <a:t>.</a:t>
            </a:r>
            <a:endParaRPr lang="en-US" sz="900" b="0" i="0" dirty="0">
              <a:solidFill>
                <a:srgbClr val="403D39"/>
              </a:solidFill>
              <a:effectLst/>
              <a:latin typeface="Arial" panose="020B0604020202020204" pitchFamily="34" charset="0"/>
            </a:endParaRPr>
          </a:p>
        </p:txBody>
      </p:sp>
      <p:sp>
        <p:nvSpPr>
          <p:cNvPr id="3076" name="Retângulo 9">
            <a:extLst>
              <a:ext uri="{FF2B5EF4-FFF2-40B4-BE49-F238E27FC236}">
                <a16:creationId xmlns:a16="http://schemas.microsoft.com/office/drawing/2014/main" id="{B0A5C21A-8FB4-236E-448E-42B57403BBE7}"/>
              </a:ext>
            </a:extLst>
          </p:cNvPr>
          <p:cNvSpPr txBox="1">
            <a:spLocks noChangeArrowheads="1"/>
          </p:cNvSpPr>
          <p:nvPr/>
        </p:nvSpPr>
        <p:spPr bwMode="auto">
          <a:xfrm>
            <a:off x="0" y="561113"/>
            <a:ext cx="5143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algn="ctr" eaLnBrk="1"/>
            <a:r>
              <a:rPr lang="en-BR" altLang="en-BR" sz="1400" b="1" dirty="0">
                <a:latin typeface="Arial" panose="020B0604020202020204" pitchFamily="34" charset="0"/>
                <a:cs typeface="Arial" panose="020B0604020202020204" pitchFamily="34" charset="0"/>
                <a:sym typeface="Arial" panose="020B0604020202020204" pitchFamily="34" charset="0"/>
              </a:rPr>
              <a:t>Fístula carótido-cavernosa espontânea de baixo débito e indireta associada a glaucoma pós-trabecular</a:t>
            </a:r>
          </a:p>
        </p:txBody>
      </p:sp>
      <p:sp>
        <p:nvSpPr>
          <p:cNvPr id="3078" name="Retângulo 11">
            <a:extLst>
              <a:ext uri="{FF2B5EF4-FFF2-40B4-BE49-F238E27FC236}">
                <a16:creationId xmlns:a16="http://schemas.microsoft.com/office/drawing/2014/main" id="{C28DBA9D-888B-B3A1-D354-75FFC86CF6E3}"/>
              </a:ext>
            </a:extLst>
          </p:cNvPr>
          <p:cNvSpPr>
            <a:spLocks noChangeArrowheads="1"/>
          </p:cNvSpPr>
          <p:nvPr/>
        </p:nvSpPr>
        <p:spPr bwMode="auto">
          <a:xfrm>
            <a:off x="0" y="9090025"/>
            <a:ext cx="5143500" cy="53975"/>
          </a:xfrm>
          <a:prstGeom prst="rect">
            <a:avLst/>
          </a:prstGeom>
          <a:solidFill>
            <a:srgbClr val="FF6600"/>
          </a:solidFill>
          <a:ln w="25400">
            <a:solidFill>
              <a:srgbClr val="FF6600"/>
            </a:solidFill>
            <a:miter lim="800000"/>
            <a:headEnd/>
            <a:tailEnd/>
          </a:ln>
        </p:spPr>
        <p:txBody>
          <a:bodyPr lIns="45719" rIns="45719" anchor="ctr"/>
          <a:lstStyle/>
          <a:p>
            <a:pPr algn="ctr" eaLnBrk="1"/>
            <a:endParaRPr lang="en-BR" altLang="en-BR">
              <a:solidFill>
                <a:srgbClr val="FFFFFF"/>
              </a:solidFill>
            </a:endParaRPr>
          </a:p>
        </p:txBody>
      </p:sp>
      <p:grpSp>
        <p:nvGrpSpPr>
          <p:cNvPr id="3079" name="Retângulo 1">
            <a:extLst>
              <a:ext uri="{FF2B5EF4-FFF2-40B4-BE49-F238E27FC236}">
                <a16:creationId xmlns:a16="http://schemas.microsoft.com/office/drawing/2014/main" id="{E5813F39-5E01-2092-6CFF-6FBDDD554DAB}"/>
              </a:ext>
            </a:extLst>
          </p:cNvPr>
          <p:cNvGrpSpPr>
            <a:grpSpLocks/>
          </p:cNvGrpSpPr>
          <p:nvPr/>
        </p:nvGrpSpPr>
        <p:grpSpPr bwMode="auto">
          <a:xfrm>
            <a:off x="204788" y="1641823"/>
            <a:ext cx="2220913" cy="288927"/>
            <a:chOff x="0" y="-1"/>
            <a:chExt cx="2221979" cy="288825"/>
          </a:xfrm>
        </p:grpSpPr>
        <p:sp>
          <p:nvSpPr>
            <p:cNvPr id="3100" name="Rectangle">
              <a:extLst>
                <a:ext uri="{FF2B5EF4-FFF2-40B4-BE49-F238E27FC236}">
                  <a16:creationId xmlns:a16="http://schemas.microsoft.com/office/drawing/2014/main" id="{BEF3BC39-0054-0C1E-B0E6-31AFBAEEDE32}"/>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101" name="Introdução">
              <a:extLst>
                <a:ext uri="{FF2B5EF4-FFF2-40B4-BE49-F238E27FC236}">
                  <a16:creationId xmlns:a16="http://schemas.microsoft.com/office/drawing/2014/main" id="{CEFA9C97-F24A-32F8-C6CB-D940AA0EB071}"/>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Introdução</a:t>
              </a:r>
            </a:p>
          </p:txBody>
        </p:sp>
      </p:grpSp>
      <p:grpSp>
        <p:nvGrpSpPr>
          <p:cNvPr id="3080" name="Retângulo 2">
            <a:extLst>
              <a:ext uri="{FF2B5EF4-FFF2-40B4-BE49-F238E27FC236}">
                <a16:creationId xmlns:a16="http://schemas.microsoft.com/office/drawing/2014/main" id="{9B2D468A-22AB-B9A8-7068-55787CE12F2A}"/>
              </a:ext>
            </a:extLst>
          </p:cNvPr>
          <p:cNvGrpSpPr>
            <a:grpSpLocks/>
          </p:cNvGrpSpPr>
          <p:nvPr/>
        </p:nvGrpSpPr>
        <p:grpSpPr bwMode="auto">
          <a:xfrm>
            <a:off x="2649536" y="2626240"/>
            <a:ext cx="2220913" cy="288925"/>
            <a:chOff x="0" y="0"/>
            <a:chExt cx="2221978" cy="288823"/>
          </a:xfrm>
        </p:grpSpPr>
        <p:sp>
          <p:nvSpPr>
            <p:cNvPr id="3098" name="Rectangle">
              <a:extLst>
                <a:ext uri="{FF2B5EF4-FFF2-40B4-BE49-F238E27FC236}">
                  <a16:creationId xmlns:a16="http://schemas.microsoft.com/office/drawing/2014/main" id="{130DBA18-017B-A363-5364-40F32B057C8E}"/>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9" name="Figuras">
              <a:extLst>
                <a:ext uri="{FF2B5EF4-FFF2-40B4-BE49-F238E27FC236}">
                  <a16:creationId xmlns:a16="http://schemas.microsoft.com/office/drawing/2014/main" id="{E6FC64D6-E82C-7BB5-8593-27B1D67BF93C}"/>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Figuras</a:t>
              </a:r>
            </a:p>
          </p:txBody>
        </p:sp>
      </p:grpSp>
      <p:grpSp>
        <p:nvGrpSpPr>
          <p:cNvPr id="3081" name="Retângulo 6">
            <a:extLst>
              <a:ext uri="{FF2B5EF4-FFF2-40B4-BE49-F238E27FC236}">
                <a16:creationId xmlns:a16="http://schemas.microsoft.com/office/drawing/2014/main" id="{4A3002B1-47F3-B67B-84D8-538EA4484047}"/>
              </a:ext>
            </a:extLst>
          </p:cNvPr>
          <p:cNvGrpSpPr>
            <a:grpSpLocks/>
          </p:cNvGrpSpPr>
          <p:nvPr/>
        </p:nvGrpSpPr>
        <p:grpSpPr bwMode="auto">
          <a:xfrm>
            <a:off x="2643185" y="5574648"/>
            <a:ext cx="2220913" cy="288925"/>
            <a:chOff x="0" y="0"/>
            <a:chExt cx="2221978" cy="288823"/>
          </a:xfrm>
        </p:grpSpPr>
        <p:sp>
          <p:nvSpPr>
            <p:cNvPr id="3096" name="Rectangle">
              <a:extLst>
                <a:ext uri="{FF2B5EF4-FFF2-40B4-BE49-F238E27FC236}">
                  <a16:creationId xmlns:a16="http://schemas.microsoft.com/office/drawing/2014/main" id="{78631728-79CD-C6D9-D7F0-AEB3DB88EA02}"/>
                </a:ext>
              </a:extLst>
            </p:cNvPr>
            <p:cNvSpPr>
              <a:spLocks noChangeArrowheads="1"/>
            </p:cNvSpPr>
            <p:nvPr/>
          </p:nvSpPr>
          <p:spPr bwMode="auto">
            <a:xfrm>
              <a:off x="0" y="61757"/>
              <a:ext cx="2221979" cy="165309"/>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7" name="Discussão">
              <a:extLst>
                <a:ext uri="{FF2B5EF4-FFF2-40B4-BE49-F238E27FC236}">
                  <a16:creationId xmlns:a16="http://schemas.microsoft.com/office/drawing/2014/main" id="{7FED7DE1-3E8C-CB98-DA00-F3701F96D9D9}"/>
                </a:ext>
              </a:extLst>
            </p:cNvPr>
            <p:cNvSpPr txBox="1">
              <a:spLocks noChangeArrowheads="1"/>
            </p:cNvSpPr>
            <p:nvPr/>
          </p:nvSpPr>
          <p:spPr bwMode="auto">
            <a:xfrm>
              <a:off x="58419" y="-1"/>
              <a:ext cx="2105140"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a:solidFill>
                    <a:srgbClr val="FFFFFF"/>
                  </a:solidFill>
                  <a:latin typeface="Arial" panose="020B0604020202020204" pitchFamily="34" charset="0"/>
                  <a:cs typeface="Arial" panose="020B0604020202020204" pitchFamily="34" charset="0"/>
                  <a:sym typeface="Arial" panose="020B0604020202020204" pitchFamily="34" charset="0"/>
                </a:rPr>
                <a:t>Discussão</a:t>
              </a:r>
            </a:p>
          </p:txBody>
        </p:sp>
      </p:grpSp>
      <p:grpSp>
        <p:nvGrpSpPr>
          <p:cNvPr id="3082" name="Retângulo 8">
            <a:extLst>
              <a:ext uri="{FF2B5EF4-FFF2-40B4-BE49-F238E27FC236}">
                <a16:creationId xmlns:a16="http://schemas.microsoft.com/office/drawing/2014/main" id="{9E18ABD7-6884-3DDC-5DC3-2AADD1ECDC77}"/>
              </a:ext>
            </a:extLst>
          </p:cNvPr>
          <p:cNvGrpSpPr>
            <a:grpSpLocks/>
          </p:cNvGrpSpPr>
          <p:nvPr/>
        </p:nvGrpSpPr>
        <p:grpSpPr bwMode="auto">
          <a:xfrm>
            <a:off x="17463" y="8024696"/>
            <a:ext cx="5108575" cy="288925"/>
            <a:chOff x="0" y="0"/>
            <a:chExt cx="5107494" cy="288823"/>
          </a:xfrm>
        </p:grpSpPr>
        <p:sp>
          <p:nvSpPr>
            <p:cNvPr id="3094" name="Rectangle">
              <a:extLst>
                <a:ext uri="{FF2B5EF4-FFF2-40B4-BE49-F238E27FC236}">
                  <a16:creationId xmlns:a16="http://schemas.microsoft.com/office/drawing/2014/main" id="{5DE95FAE-B851-E440-0846-69D4A56D09FF}"/>
                </a:ext>
              </a:extLst>
            </p:cNvPr>
            <p:cNvSpPr>
              <a:spLocks noChangeArrowheads="1"/>
            </p:cNvSpPr>
            <p:nvPr/>
          </p:nvSpPr>
          <p:spPr bwMode="auto">
            <a:xfrm>
              <a:off x="0" y="62450"/>
              <a:ext cx="5107495" cy="163923"/>
            </a:xfrm>
            <a:prstGeom prst="rect">
              <a:avLst/>
            </a:prstGeom>
            <a:solidFill>
              <a:srgbClr val="FF6600"/>
            </a:solidFill>
            <a:ln w="25400">
              <a:solidFill>
                <a:srgbClr val="FF6600"/>
              </a:solidFill>
              <a:round/>
              <a:headEnd/>
              <a:tailEnd/>
            </a:ln>
          </p:spPr>
          <p:txBody>
            <a:bodyPr lIns="45719" tIns="45719" rIns="45719" bIns="45719" anchor="ctr"/>
            <a:lstStyle/>
            <a:p>
              <a:pPr algn="ctr" eaLnBrk="1"/>
              <a:endParaRPr lang="en-BR" altLang="en-BR">
                <a:solidFill>
                  <a:srgbClr val="FFFFFF"/>
                </a:solidFill>
              </a:endParaRPr>
            </a:p>
          </p:txBody>
        </p:sp>
        <p:sp>
          <p:nvSpPr>
            <p:cNvPr id="3095" name="Referências">
              <a:extLst>
                <a:ext uri="{FF2B5EF4-FFF2-40B4-BE49-F238E27FC236}">
                  <a16:creationId xmlns:a16="http://schemas.microsoft.com/office/drawing/2014/main" id="{5806816F-2694-4E8D-22F1-5115C7A56C53}"/>
                </a:ext>
              </a:extLst>
            </p:cNvPr>
            <p:cNvSpPr txBox="1">
              <a:spLocks noChangeArrowheads="1"/>
            </p:cNvSpPr>
            <p:nvPr/>
          </p:nvSpPr>
          <p:spPr bwMode="auto">
            <a:xfrm>
              <a:off x="58419" y="-1"/>
              <a:ext cx="4990656" cy="2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Referências</a:t>
              </a:r>
            </a:p>
          </p:txBody>
        </p:sp>
      </p:grpSp>
      <p:sp>
        <p:nvSpPr>
          <p:cNvPr id="111" name="Paciente do sexo masculino, 34 anos, compareceu ao Pronto Socorro Oftalmológico do Hospital da Santa Casa de São Paulo com queixa de lesão em pálpebra inferior direita, assintomática, de rápido crescimento, que surgiu há 2 semanas. Negava comorbidades, u">
            <a:extLst>
              <a:ext uri="{FF2B5EF4-FFF2-40B4-BE49-F238E27FC236}">
                <a16:creationId xmlns:a16="http://schemas.microsoft.com/office/drawing/2014/main" id="{D8AB6A98-1E0F-DF3D-4A23-20FE54ACC735}"/>
              </a:ext>
            </a:extLst>
          </p:cNvPr>
          <p:cNvSpPr txBox="1"/>
          <p:nvPr/>
        </p:nvSpPr>
        <p:spPr>
          <a:xfrm>
            <a:off x="187325" y="4754137"/>
            <a:ext cx="2238376" cy="3277820"/>
          </a:xfrm>
          <a:prstGeom prst="rect">
            <a:avLst/>
          </a:prstGeom>
          <a:ln>
            <a:solidFill>
              <a:srgbClr val="000000"/>
            </a:solidFill>
          </a:ln>
        </p:spPr>
        <p:txBody>
          <a:bodyPr wrap="square"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r>
              <a:rPr sz="900" kern="0" dirty="0" err="1">
                <a:solidFill>
                  <a:srgbClr val="212121"/>
                </a:solidFill>
                <a:latin typeface="Arial" panose="020B0604020202020204" pitchFamily="34" charset="0"/>
                <a:ea typeface="Times Roman"/>
                <a:cs typeface="Arial" panose="020B0604020202020204" pitchFamily="34" charset="0"/>
                <a:sym typeface="Times Roman"/>
              </a:rPr>
              <a:t>Paciente</a:t>
            </a:r>
            <a:r>
              <a:rPr sz="900" kern="0" dirty="0">
                <a:solidFill>
                  <a:srgbClr val="212121"/>
                </a:solidFill>
                <a:latin typeface="Arial" panose="020B0604020202020204" pitchFamily="34" charset="0"/>
                <a:ea typeface="Times Roman"/>
                <a:cs typeface="Arial" panose="020B0604020202020204" pitchFamily="34" charset="0"/>
                <a:sym typeface="Times Roman"/>
              </a:rPr>
              <a:t> do </a:t>
            </a:r>
            <a:r>
              <a:rPr sz="900" kern="0" dirty="0" err="1">
                <a:solidFill>
                  <a:srgbClr val="212121"/>
                </a:solidFill>
                <a:latin typeface="Arial" panose="020B0604020202020204" pitchFamily="34" charset="0"/>
                <a:ea typeface="Times Roman"/>
                <a:cs typeface="Arial" panose="020B0604020202020204" pitchFamily="34" charset="0"/>
                <a:sym typeface="Times Roman"/>
              </a:rPr>
              <a:t>sexo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masculino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35</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anos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encaminhado à Oftalmologia </a:t>
            </a:r>
            <a:r>
              <a:rPr sz="900" kern="0" dirty="0">
                <a:solidFill>
                  <a:srgbClr val="212121"/>
                </a:solidFill>
                <a:latin typeface="Arial" panose="020B0604020202020204" pitchFamily="34" charset="0"/>
                <a:ea typeface="Times Roman"/>
                <a:cs typeface="Arial" panose="020B0604020202020204" pitchFamily="34" charset="0"/>
                <a:sym typeface="Times Roman"/>
              </a:rPr>
              <a:t>da Santa Casa de São Paulo</a:t>
            </a:r>
            <a:r>
              <a:rPr lang="pt-BR" sz="900" kern="0" dirty="0">
                <a:solidFill>
                  <a:srgbClr val="212121"/>
                </a:solidFill>
                <a:latin typeface="Arial" panose="020B0604020202020204" pitchFamily="34" charset="0"/>
                <a:ea typeface="Times Roman"/>
                <a:cs typeface="Arial" panose="020B0604020202020204" pitchFamily="34" charset="0"/>
                <a:sym typeface="Times Roman"/>
              </a:rPr>
              <a:t> devido a queixa de dor súbita associada a leve hiperemia e discreta proptose do olho direito (OD) há dois meses.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Negava</a:t>
            </a:r>
            <a:r>
              <a:rPr lang="pt-BR" sz="900" kern="0" dirty="0">
                <a:solidFill>
                  <a:srgbClr val="212121"/>
                </a:solidFill>
                <a:latin typeface="Arial" panose="020B0604020202020204" pitchFamily="34" charset="0"/>
                <a:ea typeface="Times Roman"/>
                <a:cs typeface="Arial" panose="020B0604020202020204" pitchFamily="34" charset="0"/>
                <a:sym typeface="Times Roman"/>
              </a:rPr>
              <a:t> traumas, cirurgias,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comorbidades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uso</a:t>
            </a:r>
            <a:r>
              <a:rPr sz="900" kern="0" dirty="0">
                <a:solidFill>
                  <a:srgbClr val="212121"/>
                </a:solidFill>
                <a:latin typeface="Arial" panose="020B0604020202020204" pitchFamily="34" charset="0"/>
                <a:ea typeface="Times Roman"/>
                <a:cs typeface="Arial" panose="020B0604020202020204" pitchFamily="34" charset="0"/>
                <a:sym typeface="Times Roman"/>
              </a:rPr>
              <a:t> de </a:t>
            </a:r>
            <a:r>
              <a:rPr sz="900" kern="0" dirty="0" err="1">
                <a:solidFill>
                  <a:srgbClr val="212121"/>
                </a:solidFill>
                <a:latin typeface="Arial" panose="020B0604020202020204" pitchFamily="34" charset="0"/>
                <a:ea typeface="Times Roman"/>
                <a:cs typeface="Arial" panose="020B0604020202020204" pitchFamily="34" charset="0"/>
                <a:sym typeface="Times Roman"/>
              </a:rPr>
              <a:t>medicações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ou</a:t>
            </a:r>
            <a:r>
              <a:rPr lang="pt-BR" sz="900" kern="0" dirty="0">
                <a:solidFill>
                  <a:srgbClr val="212121"/>
                </a:solidFill>
                <a:latin typeface="Arial" panose="020B0604020202020204" pitchFamily="34" charset="0"/>
                <a:ea typeface="Times Roman"/>
                <a:cs typeface="Arial" panose="020B0604020202020204" pitchFamily="34" charset="0"/>
                <a:sym typeface="Times Roman"/>
              </a:rPr>
              <a:t> drogas. Negava sintomas no olho esquerdo (OE).</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Ao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exame</a:t>
            </a:r>
            <a:r>
              <a:rPr lang="pt-BR" sz="900" kern="0" dirty="0">
                <a:solidFill>
                  <a:srgbClr val="212121"/>
                </a:solidFill>
                <a:latin typeface="Arial" panose="020B0604020202020204" pitchFamily="34" charset="0"/>
                <a:ea typeface="Times Roman"/>
                <a:cs typeface="Arial" panose="020B0604020202020204" pitchFamily="34" charset="0"/>
                <a:sym typeface="Times Roman"/>
              </a:rPr>
              <a:t> oftalmológico</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apresentava</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acuidade</a:t>
            </a:r>
            <a:r>
              <a:rPr sz="900" kern="0" dirty="0">
                <a:solidFill>
                  <a:srgbClr val="212121"/>
                </a:solidFill>
                <a:latin typeface="Arial" panose="020B0604020202020204" pitchFamily="34" charset="0"/>
                <a:ea typeface="Times Roman"/>
                <a:cs typeface="Arial" panose="020B0604020202020204" pitchFamily="34" charset="0"/>
                <a:sym typeface="Times Roman"/>
              </a:rPr>
              <a:t> visual de 20/20 </a:t>
            </a:r>
            <a:r>
              <a:rPr lang="pt-BR" sz="900" kern="0" dirty="0">
                <a:solidFill>
                  <a:srgbClr val="212121"/>
                </a:solidFill>
                <a:latin typeface="Arial" panose="020B0604020202020204" pitchFamily="34" charset="0"/>
                <a:ea typeface="Times Roman"/>
                <a:cs typeface="Arial" panose="020B0604020202020204" pitchFamily="34" charset="0"/>
                <a:sym typeface="Times Roman"/>
              </a:rPr>
              <a:t>sem correção </a:t>
            </a:r>
            <a:r>
              <a:rPr sz="900" kern="0" dirty="0" err="1">
                <a:solidFill>
                  <a:srgbClr val="212121"/>
                </a:solidFill>
                <a:latin typeface="Arial" panose="020B0604020202020204" pitchFamily="34" charset="0"/>
                <a:ea typeface="Times Roman"/>
                <a:cs typeface="Arial" panose="020B0604020202020204" pitchFamily="34" charset="0"/>
                <a:sym typeface="Times Roman"/>
              </a:rPr>
              <a:t>em</a:t>
            </a:r>
            <a:r>
              <a:rPr sz="900" kern="0" dirty="0">
                <a:solidFill>
                  <a:srgbClr val="212121"/>
                </a:solidFill>
                <a:latin typeface="Arial" panose="020B0604020202020204" pitchFamily="34" charset="0"/>
                <a:ea typeface="Times Roman"/>
                <a:cs typeface="Arial" panose="020B0604020202020204" pitchFamily="34" charset="0"/>
                <a:sym typeface="Times Roman"/>
              </a:rPr>
              <a:t> ambos </a:t>
            </a:r>
            <a:r>
              <a:rPr sz="900" kern="0" dirty="0" err="1">
                <a:solidFill>
                  <a:srgbClr val="212121"/>
                </a:solidFill>
                <a:latin typeface="Arial" panose="020B0604020202020204" pitchFamily="34" charset="0"/>
                <a:ea typeface="Times Roman"/>
                <a:cs typeface="Arial" panose="020B0604020202020204" pitchFamily="34" charset="0"/>
                <a:sym typeface="Times Roman"/>
              </a:rPr>
              <a:t>os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sz="900" kern="0" dirty="0" err="1">
                <a:solidFill>
                  <a:srgbClr val="212121"/>
                </a:solidFill>
                <a:latin typeface="Arial" panose="020B0604020202020204" pitchFamily="34" charset="0"/>
                <a:ea typeface="Times Roman"/>
                <a:cs typeface="Arial" panose="020B0604020202020204" pitchFamily="34" charset="0"/>
                <a:sym typeface="Times Roman"/>
              </a:rPr>
              <a:t>olhos</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O</a:t>
            </a:r>
            <a:r>
              <a:rPr sz="900" kern="0" dirty="0" err="1">
                <a:solidFill>
                  <a:srgbClr val="212121"/>
                </a:solidFill>
                <a:latin typeface="Arial" panose="020B0604020202020204" pitchFamily="34" charset="0"/>
                <a:ea typeface="Times Roman"/>
                <a:cs typeface="Arial" panose="020B0604020202020204" pitchFamily="34" charset="0"/>
                <a:sym typeface="Times Roman"/>
              </a:rPr>
              <a:t>bservava</a:t>
            </a:r>
            <a:r>
              <a:rPr sz="900" kern="0" dirty="0">
                <a:solidFill>
                  <a:srgbClr val="212121"/>
                </a:solidFill>
                <a:latin typeface="Arial" panose="020B0604020202020204" pitchFamily="34" charset="0"/>
                <a:ea typeface="Times Roman"/>
                <a:cs typeface="Arial" panose="020B0604020202020204" pitchFamily="34" charset="0"/>
                <a:sym typeface="Times Roman"/>
              </a:rPr>
              <a:t>-se</a:t>
            </a:r>
            <a:r>
              <a:rPr lang="pt-BR" sz="900" kern="0" dirty="0">
                <a:solidFill>
                  <a:srgbClr val="212121"/>
                </a:solidFill>
                <a:latin typeface="Arial" panose="020B0604020202020204" pitchFamily="34" charset="0"/>
                <a:ea typeface="Times Roman"/>
                <a:cs typeface="Arial" panose="020B0604020202020204" pitchFamily="34" charset="0"/>
                <a:sym typeface="Times Roman"/>
              </a:rPr>
              <a:t> ainda proptose, edema palpebral e congestão venosa </a:t>
            </a:r>
            <a:r>
              <a:rPr lang="pt-BR" sz="900" kern="0" dirty="0" err="1">
                <a:solidFill>
                  <a:srgbClr val="212121"/>
                </a:solidFill>
                <a:latin typeface="Arial" panose="020B0604020202020204" pitchFamily="34" charset="0"/>
                <a:ea typeface="Times Roman"/>
                <a:cs typeface="Arial" panose="020B0604020202020204" pitchFamily="34" charset="0"/>
                <a:sym typeface="Times Roman"/>
              </a:rPr>
              <a:t>episcleral</a:t>
            </a:r>
            <a:r>
              <a:rPr lang="pt-BR" sz="900" kern="0" dirty="0">
                <a:solidFill>
                  <a:srgbClr val="212121"/>
                </a:solidFill>
                <a:latin typeface="Arial" panose="020B0604020202020204" pitchFamily="34" charset="0"/>
                <a:ea typeface="Times Roman"/>
                <a:cs typeface="Arial" panose="020B0604020202020204" pitchFamily="34" charset="0"/>
                <a:sym typeface="Times Roman"/>
              </a:rPr>
              <a:t> à direita (Fig. 1).</a:t>
            </a:r>
            <a:r>
              <a:rPr sz="900" kern="0" dirty="0">
                <a:solidFill>
                  <a:srgbClr val="212121"/>
                </a:solidFill>
                <a:latin typeface="Arial" panose="020B0604020202020204" pitchFamily="34" charset="0"/>
                <a:ea typeface="Times Roman"/>
                <a:cs typeface="Arial" panose="020B0604020202020204" pitchFamily="34" charset="0"/>
                <a:sym typeface="Times Roman"/>
              </a:rPr>
              <a:t> </a:t>
            </a:r>
            <a:r>
              <a:rPr lang="pt-BR" sz="900" kern="0" dirty="0">
                <a:solidFill>
                  <a:srgbClr val="212121"/>
                </a:solidFill>
                <a:latin typeface="Arial" panose="020B0604020202020204" pitchFamily="34" charset="0"/>
                <a:ea typeface="Times Roman"/>
                <a:cs typeface="Arial" panose="020B0604020202020204" pitchFamily="34" charset="0"/>
                <a:sym typeface="Times Roman"/>
              </a:rPr>
              <a:t>Motricidade ocular extrínseca sem restrições, reflexos sem alterações. À fundoscopia OD, escavação 0,7 com </a:t>
            </a:r>
            <a:r>
              <a:rPr lang="pt-BR" sz="900" i="1" kern="0" dirty="0" err="1">
                <a:solidFill>
                  <a:srgbClr val="212121"/>
                </a:solidFill>
                <a:latin typeface="Arial" panose="020B0604020202020204" pitchFamily="34" charset="0"/>
                <a:ea typeface="Times Roman"/>
                <a:cs typeface="Arial" panose="020B0604020202020204" pitchFamily="34" charset="0"/>
                <a:sym typeface="Times Roman"/>
              </a:rPr>
              <a:t>notching</a:t>
            </a:r>
            <a:r>
              <a:rPr lang="pt-BR" sz="900" kern="0" dirty="0">
                <a:solidFill>
                  <a:srgbClr val="212121"/>
                </a:solidFill>
                <a:latin typeface="Arial" panose="020B0604020202020204" pitchFamily="34" charset="0"/>
                <a:ea typeface="Times Roman"/>
                <a:cs typeface="Arial" panose="020B0604020202020204" pitchFamily="34" charset="0"/>
                <a:sym typeface="Times Roman"/>
              </a:rPr>
              <a:t> superior e vasos com tortuosidade aumentada, sem outras alterações. PIO 24 (OD) e 12 mmHg (OE).  Angio-RM com ectasia da artéria maxilar direita desde a sua origem e ao longo do seu trajeto em direção ao seio cavernoso; ectasia da veia oftálmica </a:t>
            </a:r>
            <a:r>
              <a:rPr lang="pt-BR" sz="900" kern="0" dirty="0" err="1">
                <a:solidFill>
                  <a:srgbClr val="212121"/>
                </a:solidFill>
                <a:latin typeface="Arial" panose="020B0604020202020204" pitchFamily="34" charset="0"/>
                <a:ea typeface="Times Roman"/>
                <a:cs typeface="Arial" panose="020B0604020202020204" pitchFamily="34" charset="0"/>
                <a:sym typeface="Times Roman"/>
              </a:rPr>
              <a:t>su</a:t>
            </a:r>
            <a:r>
              <a:rPr lang="pt-BR" sz="900" kern="0" dirty="0">
                <a:solidFill>
                  <a:srgbClr val="212121"/>
                </a:solidFill>
                <a:latin typeface="Arial" panose="020B0604020202020204" pitchFamily="34" charset="0"/>
                <a:ea typeface="Times Roman"/>
                <a:cs typeface="Arial" panose="020B0604020202020204" pitchFamily="34" charset="0"/>
                <a:sym typeface="Times Roman"/>
              </a:rPr>
              <a:t>-</a:t>
            </a:r>
            <a:endParaRPr sz="900" kern="0" dirty="0">
              <a:latin typeface="Arial" panose="020B0604020202020204" pitchFamily="34" charset="0"/>
              <a:ea typeface="Times Roman"/>
              <a:cs typeface="Arial" panose="020B0604020202020204" pitchFamily="34" charset="0"/>
              <a:sym typeface="Times Roman"/>
            </a:endParaRPr>
          </a:p>
        </p:txBody>
      </p:sp>
      <p:sp>
        <p:nvSpPr>
          <p:cNvPr id="3084" name="Rectangle">
            <a:extLst>
              <a:ext uri="{FF2B5EF4-FFF2-40B4-BE49-F238E27FC236}">
                <a16:creationId xmlns:a16="http://schemas.microsoft.com/office/drawing/2014/main" id="{19E4381F-8EE0-CAC3-1E76-8A670DFFA95A}"/>
              </a:ext>
            </a:extLst>
          </p:cNvPr>
          <p:cNvSpPr>
            <a:spLocks noChangeArrowheads="1"/>
          </p:cNvSpPr>
          <p:nvPr/>
        </p:nvSpPr>
        <p:spPr bwMode="auto">
          <a:xfrm>
            <a:off x="195263" y="4548460"/>
            <a:ext cx="2220912" cy="165100"/>
          </a:xfrm>
          <a:prstGeom prst="rect">
            <a:avLst/>
          </a:prstGeom>
          <a:solidFill>
            <a:srgbClr val="FF6600"/>
          </a:solidFill>
          <a:ln w="25400">
            <a:solidFill>
              <a:srgbClr val="FF6600"/>
            </a:solidFill>
            <a:miter lim="800000"/>
            <a:headEnd/>
            <a:tailEnd/>
          </a:ln>
        </p:spPr>
        <p:txBody>
          <a:bodyPr lIns="45719" rIns="45719" anchor="ctr"/>
          <a:lstStyle/>
          <a:p>
            <a:pPr algn="ctr" eaLnBrk="1"/>
            <a:endParaRPr lang="en-BR" altLang="en-BR">
              <a:solidFill>
                <a:srgbClr val="FFFFFF"/>
              </a:solidFill>
            </a:endParaRPr>
          </a:p>
        </p:txBody>
      </p:sp>
      <p:sp>
        <p:nvSpPr>
          <p:cNvPr id="3085" name="Relato de caso">
            <a:extLst>
              <a:ext uri="{FF2B5EF4-FFF2-40B4-BE49-F238E27FC236}">
                <a16:creationId xmlns:a16="http://schemas.microsoft.com/office/drawing/2014/main" id="{E22CFFFB-4CB8-3C57-CD2F-E9632C2C0B04}"/>
              </a:ext>
            </a:extLst>
          </p:cNvPr>
          <p:cNvSpPr txBox="1">
            <a:spLocks noChangeArrowheads="1"/>
          </p:cNvSpPr>
          <p:nvPr/>
        </p:nvSpPr>
        <p:spPr bwMode="auto">
          <a:xfrm>
            <a:off x="241903" y="4493054"/>
            <a:ext cx="21050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spAutoFit/>
          </a:bodyPr>
          <a:lstStyle/>
          <a:p>
            <a:pPr algn="ctr" eaLnBrk="1"/>
            <a:r>
              <a:rPr lang="en-BR" altLang="en-BR" sz="1400" dirty="0">
                <a:solidFill>
                  <a:srgbClr val="FFFFFF"/>
                </a:solidFill>
                <a:latin typeface="Arial" panose="020B0604020202020204" pitchFamily="34" charset="0"/>
                <a:cs typeface="Arial" panose="020B0604020202020204" pitchFamily="34" charset="0"/>
                <a:sym typeface="Arial" panose="020B0604020202020204" pitchFamily="34" charset="0"/>
              </a:rPr>
              <a:t>Relato de caso</a:t>
            </a:r>
          </a:p>
        </p:txBody>
      </p:sp>
      <p:sp>
        <p:nvSpPr>
          <p:cNvPr id="114"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96E04D2D-1C8C-530B-9976-C583DB8E2D4D}"/>
              </a:ext>
            </a:extLst>
          </p:cNvPr>
          <p:cNvSpPr txBox="1"/>
          <p:nvPr/>
        </p:nvSpPr>
        <p:spPr>
          <a:xfrm>
            <a:off x="2636834" y="5848690"/>
            <a:ext cx="2233613" cy="2169825"/>
          </a:xfrm>
          <a:prstGeom prst="rect">
            <a:avLst/>
          </a:prstGeom>
          <a:ln w="9525">
            <a:solidFill>
              <a:srgbClr val="000000"/>
            </a:solidFill>
            <a:miter lim="400000"/>
          </a:ln>
        </p:spPr>
        <p:txBody>
          <a:bodyPr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r>
              <a:rPr lang="pt-BR" sz="900" kern="0" dirty="0">
                <a:solidFill>
                  <a:srgbClr val="212121"/>
                </a:solidFill>
                <a:latin typeface="Arial" panose="020B0604020202020204" pitchFamily="34" charset="0"/>
                <a:ea typeface="Times Roman"/>
                <a:cs typeface="Arial" panose="020B0604020202020204" pitchFamily="34" charset="0"/>
                <a:sym typeface="Times Roman"/>
              </a:rPr>
              <a:t>O aumento da PIO na FCC é causado principalmente pela congestão venosa decorrente da comunicação anômala entre os vasos. A PIO elevada, por sua vez, é um dos principais fatores de risco para o desenvolvimento e progressão do glaucoma. Nestes casos, </a:t>
            </a:r>
            <a:r>
              <a:rPr lang="pt-BR" sz="900" kern="0" dirty="0" err="1">
                <a:solidFill>
                  <a:srgbClr val="212121"/>
                </a:solidFill>
                <a:latin typeface="Arial" panose="020B0604020202020204" pitchFamily="34" charset="0"/>
                <a:ea typeface="Times Roman"/>
                <a:cs typeface="Arial" panose="020B0604020202020204" pitchFamily="34" charset="0"/>
                <a:sym typeface="Times Roman"/>
              </a:rPr>
              <a:t>FCCs</a:t>
            </a:r>
            <a:r>
              <a:rPr lang="pt-BR" sz="900" kern="0" dirty="0">
                <a:solidFill>
                  <a:srgbClr val="212121"/>
                </a:solidFill>
                <a:latin typeface="Arial" panose="020B0604020202020204" pitchFamily="34" charset="0"/>
                <a:ea typeface="Times Roman"/>
                <a:cs typeface="Arial" panose="020B0604020202020204" pitchFamily="34" charset="0"/>
                <a:sym typeface="Times Roman"/>
              </a:rPr>
              <a:t> não tratadas podem levar a danos irreversíveis a longo prazo, como redução da acuidade visual e redução do campo visual. Nos casos de FCC, no entanto, após reparo da fístula e normalização da circulação, há um desfecho favorável na redução da PIO e consequentemente à acuidade visual</a:t>
            </a:r>
            <a:r>
              <a:rPr lang="pt-BR" sz="900" kern="0" baseline="30000" dirty="0">
                <a:solidFill>
                  <a:srgbClr val="212121"/>
                </a:solidFill>
                <a:latin typeface="Arial" panose="020B0604020202020204" pitchFamily="34" charset="0"/>
                <a:ea typeface="Times Roman"/>
                <a:cs typeface="Arial" panose="020B0604020202020204" pitchFamily="34" charset="0"/>
                <a:sym typeface="Times Roman"/>
              </a:rPr>
              <a:t>1-3</a:t>
            </a:r>
            <a:r>
              <a:rPr lang="pt-BR" sz="900" kern="0" dirty="0">
                <a:solidFill>
                  <a:srgbClr val="212121"/>
                </a:solidFill>
                <a:latin typeface="Arial" panose="020B0604020202020204" pitchFamily="34" charset="0"/>
                <a:ea typeface="Times Roman"/>
                <a:cs typeface="Arial" panose="020B0604020202020204" pitchFamily="34" charset="0"/>
                <a:sym typeface="Times Roman"/>
              </a:rPr>
              <a:t>.</a:t>
            </a:r>
            <a:endParaRPr sz="900" kern="0" dirty="0">
              <a:latin typeface="Arial" panose="020B0604020202020204" pitchFamily="34" charset="0"/>
              <a:ea typeface="Times Roman"/>
              <a:cs typeface="Arial" panose="020B0604020202020204" pitchFamily="34" charset="0"/>
              <a:sym typeface="Times Roman"/>
            </a:endParaRPr>
          </a:p>
        </p:txBody>
      </p:sp>
      <p:sp>
        <p:nvSpPr>
          <p:cNvPr id="115" name="Oculofacial Plastic and Orbital Surgery, Section 7, Basic and Clinical Science Course. San Francisco: American Academy of Ophtalmology;…">
            <a:extLst>
              <a:ext uri="{FF2B5EF4-FFF2-40B4-BE49-F238E27FC236}">
                <a16:creationId xmlns:a16="http://schemas.microsoft.com/office/drawing/2014/main" id="{860B7371-433C-5784-060C-8285E9EB60F3}"/>
              </a:ext>
            </a:extLst>
          </p:cNvPr>
          <p:cNvSpPr txBox="1"/>
          <p:nvPr/>
        </p:nvSpPr>
        <p:spPr>
          <a:xfrm>
            <a:off x="-120650" y="8279443"/>
            <a:ext cx="5108575" cy="774123"/>
          </a:xfrm>
          <a:prstGeom prst="rect">
            <a:avLst/>
          </a:prstGeom>
          <a:ln w="12700">
            <a:miter lim="400000"/>
          </a:ln>
        </p:spPr>
        <p:txBody>
          <a:bodyPr lIns="45719" rIns="45719">
            <a:spAutoFit/>
          </a:bodyPr>
          <a:lstStyle/>
          <a:p>
            <a:pPr marL="457200" indent="-317500" algn="just" defTabSz="457200" eaLnBrk="1" fontAlgn="auto">
              <a:spcBef>
                <a:spcPts val="0"/>
              </a:spcBef>
              <a:spcAft>
                <a:spcPts val="0"/>
              </a:spcAft>
              <a:buSzPct val="100000"/>
              <a:buFont typeface="Arial"/>
              <a:buAutoNum type="arabicPeriod"/>
              <a:defRPr sz="633">
                <a:latin typeface="Arial"/>
                <a:ea typeface="Arial"/>
                <a:cs typeface="Arial"/>
                <a:sym typeface="Arial"/>
              </a:defRPr>
            </a:pPr>
            <a:r>
              <a:rPr lang="en-US" b="0" i="0" dirty="0">
                <a:solidFill>
                  <a:srgbClr val="212121"/>
                </a:solidFill>
                <a:effectLst/>
                <a:latin typeface="Arial" panose="020B0604020202020204" pitchFamily="34" charset="0"/>
                <a:cs typeface="Arial" panose="020B0604020202020204" pitchFamily="34" charset="0"/>
              </a:rPr>
              <a:t>de Keizer R. Carotid-cavernous and orbital arteriovenous fistulas: ocular features, diagnostic and hemodynamic considerations in relation to visual impairment and morbidity. </a:t>
            </a:r>
            <a:r>
              <a:rPr lang="en-US" b="0" i="1" dirty="0">
                <a:solidFill>
                  <a:srgbClr val="212121"/>
                </a:solidFill>
                <a:effectLst/>
                <a:latin typeface="Arial" panose="020B0604020202020204" pitchFamily="34" charset="0"/>
                <a:cs typeface="Arial" panose="020B0604020202020204" pitchFamily="34" charset="0"/>
              </a:rPr>
              <a:t>Orbit</a:t>
            </a:r>
            <a:r>
              <a:rPr lang="en-US" b="0" i="0" dirty="0">
                <a:solidFill>
                  <a:srgbClr val="212121"/>
                </a:solidFill>
                <a:effectLst/>
                <a:latin typeface="Arial" panose="020B0604020202020204" pitchFamily="34" charset="0"/>
                <a:cs typeface="Arial" panose="020B0604020202020204" pitchFamily="34" charset="0"/>
              </a:rPr>
              <a:t>. 2003;22(2):121-142.</a:t>
            </a:r>
          </a:p>
          <a:p>
            <a:pPr marL="457200" indent="-317500" algn="just" defTabSz="457200" eaLnBrk="1" fontAlgn="auto">
              <a:spcBef>
                <a:spcPts val="0"/>
              </a:spcBef>
              <a:spcAft>
                <a:spcPts val="0"/>
              </a:spcAft>
              <a:buSzPct val="100000"/>
              <a:buFont typeface="Arial"/>
              <a:buAutoNum type="arabicPeriod"/>
              <a:defRPr sz="633">
                <a:latin typeface="Arial"/>
                <a:ea typeface="Arial"/>
                <a:cs typeface="Arial"/>
                <a:sym typeface="Arial"/>
              </a:defRPr>
            </a:pPr>
            <a:r>
              <a:rPr lang="en-US" b="0" i="0" dirty="0">
                <a:solidFill>
                  <a:srgbClr val="212121"/>
                </a:solidFill>
                <a:effectLst/>
                <a:latin typeface="Arial" panose="020B0604020202020204" pitchFamily="34" charset="0"/>
                <a:cs typeface="Arial" panose="020B0604020202020204" pitchFamily="34" charset="0"/>
              </a:rPr>
              <a:t>Khurana M, </a:t>
            </a:r>
            <a:r>
              <a:rPr lang="en-US" b="0" i="0" dirty="0" err="1">
                <a:solidFill>
                  <a:srgbClr val="212121"/>
                </a:solidFill>
                <a:effectLst/>
                <a:latin typeface="Arial" panose="020B0604020202020204" pitchFamily="34" charset="0"/>
                <a:cs typeface="Arial" panose="020B0604020202020204" pitchFamily="34" charset="0"/>
              </a:rPr>
              <a:t>Alam</a:t>
            </a:r>
            <a:r>
              <a:rPr lang="en-US" b="0" i="0" dirty="0">
                <a:solidFill>
                  <a:srgbClr val="212121"/>
                </a:solidFill>
                <a:effectLst/>
                <a:latin typeface="Arial" panose="020B0604020202020204" pitchFamily="34" charset="0"/>
                <a:cs typeface="Arial" panose="020B0604020202020204" pitchFamily="34" charset="0"/>
              </a:rPr>
              <a:t> MS, </a:t>
            </a:r>
            <a:r>
              <a:rPr lang="en-US" b="0" i="0" dirty="0" err="1">
                <a:solidFill>
                  <a:srgbClr val="212121"/>
                </a:solidFill>
                <a:effectLst/>
                <a:latin typeface="Arial" panose="020B0604020202020204" pitchFamily="34" charset="0"/>
                <a:cs typeface="Arial" panose="020B0604020202020204" pitchFamily="34" charset="0"/>
              </a:rPr>
              <a:t>Balekudaru</a:t>
            </a:r>
            <a:r>
              <a:rPr lang="en-US" b="0" i="0" dirty="0">
                <a:solidFill>
                  <a:srgbClr val="212121"/>
                </a:solidFill>
                <a:effectLst/>
                <a:latin typeface="Arial" panose="020B0604020202020204" pitchFamily="34" charset="0"/>
                <a:cs typeface="Arial" panose="020B0604020202020204" pitchFamily="34" charset="0"/>
              </a:rPr>
              <a:t> S, et al. Intraocular Pressure in the Eyes of Patients With Carotid-Cavernous Fistulas: Profile, </a:t>
            </a:r>
            <a:r>
              <a:rPr lang="en-US" b="0" i="0" dirty="0" err="1">
                <a:solidFill>
                  <a:srgbClr val="212121"/>
                </a:solidFill>
                <a:effectLst/>
                <a:latin typeface="Arial" panose="020B0604020202020204" pitchFamily="34" charset="0"/>
                <a:cs typeface="Arial" panose="020B0604020202020204" pitchFamily="34" charset="0"/>
              </a:rPr>
              <a:t>Intereye</a:t>
            </a:r>
            <a:r>
              <a:rPr lang="en-US" b="0" i="0" dirty="0">
                <a:solidFill>
                  <a:srgbClr val="212121"/>
                </a:solidFill>
                <a:effectLst/>
                <a:latin typeface="Arial" panose="020B0604020202020204" pitchFamily="34" charset="0"/>
                <a:cs typeface="Arial" panose="020B0604020202020204" pitchFamily="34" charset="0"/>
              </a:rPr>
              <a:t> Asymmetry, and Treatment Outcomes. </a:t>
            </a:r>
            <a:r>
              <a:rPr lang="en-US" b="0" i="1" dirty="0">
                <a:solidFill>
                  <a:srgbClr val="212121"/>
                </a:solidFill>
                <a:effectLst/>
                <a:latin typeface="Arial" panose="020B0604020202020204" pitchFamily="34" charset="0"/>
                <a:cs typeface="Arial" panose="020B0604020202020204" pitchFamily="34" charset="0"/>
              </a:rPr>
              <a:t>J Glaucoma</a:t>
            </a:r>
            <a:r>
              <a:rPr lang="en-US" b="0" i="0" dirty="0">
                <a:solidFill>
                  <a:srgbClr val="212121"/>
                </a:solidFill>
                <a:effectLst/>
                <a:latin typeface="Arial" panose="020B0604020202020204" pitchFamily="34" charset="0"/>
                <a:cs typeface="Arial" panose="020B0604020202020204" pitchFamily="34" charset="0"/>
              </a:rPr>
              <a:t>. 2019;28(12):1074-1078. </a:t>
            </a:r>
            <a:r>
              <a:rPr lang="en-US" sz="633" kern="0" dirty="0">
                <a:latin typeface="Arial" panose="020B0604020202020204" pitchFamily="34" charset="0"/>
                <a:ea typeface="Arial"/>
                <a:cs typeface="Arial" panose="020B0604020202020204" pitchFamily="34" charset="0"/>
                <a:sym typeface="Arial"/>
              </a:rPr>
              <a:t>P. </a:t>
            </a:r>
            <a:r>
              <a:rPr lang="en-US" sz="633" kern="0" dirty="0" err="1">
                <a:latin typeface="Arial" panose="020B0604020202020204" pitchFamily="34" charset="0"/>
                <a:ea typeface="Arial"/>
                <a:cs typeface="Arial" panose="020B0604020202020204" pitchFamily="34" charset="0"/>
                <a:sym typeface="Arial"/>
              </a:rPr>
              <a:t>Arenberger</a:t>
            </a:r>
            <a:r>
              <a:rPr lang="en-US" sz="633" kern="0" dirty="0">
                <a:latin typeface="Arial" panose="020B0604020202020204" pitchFamily="34" charset="0"/>
                <a:ea typeface="Arial"/>
                <a:cs typeface="Arial" panose="020B0604020202020204" pitchFamily="34" charset="0"/>
                <a:sym typeface="Arial"/>
              </a:rPr>
              <a:t>, M. </a:t>
            </a:r>
            <a:r>
              <a:rPr lang="en-US" sz="633" kern="0" dirty="0" err="1">
                <a:latin typeface="Arial" panose="020B0604020202020204" pitchFamily="34" charset="0"/>
                <a:ea typeface="Arial"/>
                <a:cs typeface="Arial" panose="020B0604020202020204" pitchFamily="34" charset="0"/>
                <a:sym typeface="Arial"/>
              </a:rPr>
              <a:t>Arenbergerova</a:t>
            </a:r>
            <a:r>
              <a:rPr lang="en-US" sz="633" kern="0" dirty="0">
                <a:latin typeface="Arial" panose="020B0604020202020204" pitchFamily="34" charset="0"/>
                <a:ea typeface="Arial"/>
                <a:cs typeface="Arial" panose="020B0604020202020204" pitchFamily="34" charset="0"/>
                <a:sym typeface="Arial"/>
              </a:rPr>
              <a:t>, New and Current preventive treatment and options in actinic keratosis. J </a:t>
            </a:r>
            <a:r>
              <a:rPr lang="en-US" sz="633" kern="0" dirty="0" err="1">
                <a:latin typeface="Arial" panose="020B0604020202020204" pitchFamily="34" charset="0"/>
                <a:ea typeface="Arial"/>
                <a:cs typeface="Arial" panose="020B0604020202020204" pitchFamily="34" charset="0"/>
                <a:sym typeface="Arial"/>
              </a:rPr>
              <a:t>Eur</a:t>
            </a:r>
            <a:r>
              <a:rPr lang="en-US" sz="633" kern="0" dirty="0">
                <a:latin typeface="Arial" panose="020B0604020202020204" pitchFamily="34" charset="0"/>
                <a:ea typeface="Arial"/>
                <a:cs typeface="Arial" panose="020B0604020202020204" pitchFamily="34" charset="0"/>
                <a:sym typeface="Arial"/>
              </a:rPr>
              <a:t> </a:t>
            </a:r>
            <a:r>
              <a:rPr lang="en-US" sz="633" kern="0" dirty="0" err="1">
                <a:latin typeface="Arial" panose="020B0604020202020204" pitchFamily="34" charset="0"/>
                <a:ea typeface="Arial"/>
                <a:cs typeface="Arial" panose="020B0604020202020204" pitchFamily="34" charset="0"/>
                <a:sym typeface="Arial"/>
              </a:rPr>
              <a:t>Acad</a:t>
            </a:r>
            <a:r>
              <a:rPr lang="en-US" sz="633" kern="0" dirty="0">
                <a:latin typeface="Arial" panose="020B0604020202020204" pitchFamily="34" charset="0"/>
                <a:ea typeface="Arial"/>
                <a:cs typeface="Arial" panose="020B0604020202020204" pitchFamily="34" charset="0"/>
                <a:sym typeface="Arial"/>
              </a:rPr>
              <a:t> Dermatol </a:t>
            </a:r>
            <a:r>
              <a:rPr lang="en-US" sz="633" kern="0" dirty="0" err="1">
                <a:latin typeface="Arial" panose="020B0604020202020204" pitchFamily="34" charset="0"/>
                <a:ea typeface="Arial"/>
                <a:cs typeface="Arial" panose="020B0604020202020204" pitchFamily="34" charset="0"/>
                <a:sym typeface="Arial"/>
              </a:rPr>
              <a:t>Venereol</a:t>
            </a:r>
            <a:r>
              <a:rPr lang="en-US" sz="633" kern="0" dirty="0">
                <a:latin typeface="Arial" panose="020B0604020202020204" pitchFamily="34" charset="0"/>
                <a:ea typeface="Arial"/>
                <a:cs typeface="Arial" panose="020B0604020202020204" pitchFamily="34" charset="0"/>
                <a:sym typeface="Arial"/>
              </a:rPr>
              <a:t>., 31 (2017), pp. 13-1</a:t>
            </a:r>
          </a:p>
          <a:p>
            <a:pPr marL="457200" indent="-317500" algn="just" defTabSz="457200" eaLnBrk="1" fontAlgn="auto">
              <a:spcBef>
                <a:spcPts val="0"/>
              </a:spcBef>
              <a:spcAft>
                <a:spcPts val="0"/>
              </a:spcAft>
              <a:buSzPct val="100000"/>
              <a:buFont typeface="Arial"/>
              <a:buAutoNum type="arabicPeriod"/>
              <a:defRPr sz="633">
                <a:latin typeface="Arial"/>
                <a:ea typeface="Arial"/>
                <a:cs typeface="Arial"/>
                <a:sym typeface="Arial"/>
              </a:defRPr>
            </a:pPr>
            <a:r>
              <a:rPr lang="en-US" b="0" i="0" dirty="0">
                <a:solidFill>
                  <a:srgbClr val="212121"/>
                </a:solidFill>
                <a:effectLst/>
                <a:latin typeface="Roboto" panose="02000000000000000000" pitchFamily="2" charset="0"/>
              </a:rPr>
              <a:t>Calafiore S, </a:t>
            </a:r>
            <a:r>
              <a:rPr lang="en-US" b="0" i="0" dirty="0" err="1">
                <a:solidFill>
                  <a:srgbClr val="212121"/>
                </a:solidFill>
                <a:effectLst/>
                <a:latin typeface="Roboto" panose="02000000000000000000" pitchFamily="2" charset="0"/>
              </a:rPr>
              <a:t>Perdicchi</a:t>
            </a:r>
            <a:r>
              <a:rPr lang="en-US" b="0" i="0" dirty="0">
                <a:solidFill>
                  <a:srgbClr val="212121"/>
                </a:solidFill>
                <a:effectLst/>
                <a:latin typeface="Roboto" panose="02000000000000000000" pitchFamily="2" charset="0"/>
              </a:rPr>
              <a:t> A, Scuderi G, </a:t>
            </a:r>
            <a:r>
              <a:rPr lang="en-US" b="0" i="0" dirty="0" err="1">
                <a:solidFill>
                  <a:srgbClr val="212121"/>
                </a:solidFill>
                <a:effectLst/>
                <a:latin typeface="Roboto" panose="02000000000000000000" pitchFamily="2" charset="0"/>
              </a:rPr>
              <a:t>Contestabile</a:t>
            </a:r>
            <a:r>
              <a:rPr lang="en-US" b="0" i="0" dirty="0">
                <a:solidFill>
                  <a:srgbClr val="212121"/>
                </a:solidFill>
                <a:effectLst/>
                <a:latin typeface="Roboto" panose="02000000000000000000" pitchFamily="2" charset="0"/>
              </a:rPr>
              <a:t> MT, </a:t>
            </a:r>
            <a:r>
              <a:rPr lang="en-US" b="0" i="0" dirty="0" err="1">
                <a:solidFill>
                  <a:srgbClr val="212121"/>
                </a:solidFill>
                <a:effectLst/>
                <a:latin typeface="Roboto" panose="02000000000000000000" pitchFamily="2" charset="0"/>
              </a:rPr>
              <a:t>Abdolrahimzadeh</a:t>
            </a:r>
            <a:r>
              <a:rPr lang="en-US" b="0" i="0" dirty="0">
                <a:solidFill>
                  <a:srgbClr val="212121"/>
                </a:solidFill>
                <a:effectLst/>
                <a:latin typeface="Roboto" panose="02000000000000000000" pitchFamily="2" charset="0"/>
              </a:rPr>
              <a:t> S, </a:t>
            </a:r>
            <a:r>
              <a:rPr lang="en-US" b="0" i="0" dirty="0" err="1">
                <a:solidFill>
                  <a:srgbClr val="212121"/>
                </a:solidFill>
                <a:effectLst/>
                <a:latin typeface="Roboto" panose="02000000000000000000" pitchFamily="2" charset="0"/>
              </a:rPr>
              <a:t>Recupero</a:t>
            </a:r>
            <a:r>
              <a:rPr lang="en-US" b="0" i="0" dirty="0">
                <a:solidFill>
                  <a:srgbClr val="212121"/>
                </a:solidFill>
                <a:effectLst/>
                <a:latin typeface="Roboto" panose="02000000000000000000" pitchFamily="2" charset="0"/>
              </a:rPr>
              <a:t> SM. Glaucoma Management in Carotid Cavernous Fistula. Case Rep </a:t>
            </a:r>
            <a:r>
              <a:rPr lang="en-US" b="0" i="0" dirty="0" err="1">
                <a:solidFill>
                  <a:srgbClr val="212121"/>
                </a:solidFill>
                <a:effectLst/>
                <a:latin typeface="Roboto" panose="02000000000000000000" pitchFamily="2" charset="0"/>
              </a:rPr>
              <a:t>Ophthalmol</a:t>
            </a:r>
            <a:r>
              <a:rPr lang="en-US" b="0" i="0" dirty="0">
                <a:solidFill>
                  <a:srgbClr val="212121"/>
                </a:solidFill>
                <a:effectLst/>
                <a:latin typeface="Roboto" panose="02000000000000000000" pitchFamily="2" charset="0"/>
              </a:rPr>
              <a:t>. 2016 Jun 2;7(2):296-302.</a:t>
            </a:r>
          </a:p>
        </p:txBody>
      </p:sp>
      <p:sp>
        <p:nvSpPr>
          <p:cNvPr id="2" name="Retângulo 10">
            <a:extLst>
              <a:ext uri="{FF2B5EF4-FFF2-40B4-BE49-F238E27FC236}">
                <a16:creationId xmlns:a16="http://schemas.microsoft.com/office/drawing/2014/main" id="{24757066-5FC0-CBF9-84DC-968EF7199F2D}"/>
              </a:ext>
            </a:extLst>
          </p:cNvPr>
          <p:cNvSpPr txBox="1">
            <a:spLocks noChangeArrowheads="1"/>
          </p:cNvSpPr>
          <p:nvPr/>
        </p:nvSpPr>
        <p:spPr bwMode="auto">
          <a:xfrm>
            <a:off x="252413" y="1480620"/>
            <a:ext cx="4857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a:defRPr sz="800" b="1">
                <a:solidFill>
                  <a:srgbClr val="D9D9D9"/>
                </a:solidFill>
                <a:latin typeface="Arial"/>
                <a:ea typeface="Arial"/>
                <a:cs typeface="Arial"/>
                <a:sym typeface="Arial"/>
              </a:defRPr>
            </a:pPr>
            <a:r>
              <a:rPr lang="pt-BR" sz="1000" dirty="0">
                <a:solidFill>
                  <a:schemeClr val="tx1">
                    <a:lumMod val="95000"/>
                    <a:lumOff val="5000"/>
                  </a:schemeClr>
                </a:solidFill>
                <a:latin typeface="Arial" panose="020B0604020202020204" pitchFamily="34" charset="0"/>
                <a:cs typeface="Arial" panose="020B0604020202020204" pitchFamily="34" charset="0"/>
              </a:rPr>
              <a:t>1 – Santa Casa de Misericórdia de São Paulo</a:t>
            </a:r>
          </a:p>
        </p:txBody>
      </p:sp>
      <p:sp>
        <p:nvSpPr>
          <p:cNvPr id="3" name="Retângulo 9">
            <a:extLst>
              <a:ext uri="{FF2B5EF4-FFF2-40B4-BE49-F238E27FC236}">
                <a16:creationId xmlns:a16="http://schemas.microsoft.com/office/drawing/2014/main" id="{B215F49C-B5C6-6C54-74BE-F1952120A363}"/>
              </a:ext>
            </a:extLst>
          </p:cNvPr>
          <p:cNvSpPr txBox="1">
            <a:spLocks noChangeArrowheads="1"/>
          </p:cNvSpPr>
          <p:nvPr/>
        </p:nvSpPr>
        <p:spPr bwMode="auto">
          <a:xfrm>
            <a:off x="83832" y="1091592"/>
            <a:ext cx="49917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algn="ctr">
              <a:defRPr sz="800" b="1">
                <a:solidFill>
                  <a:srgbClr val="D9D9D9"/>
                </a:solidFill>
                <a:latin typeface="Arial"/>
                <a:ea typeface="Arial"/>
                <a:cs typeface="Arial"/>
                <a:sym typeface="Arial"/>
              </a:defRPr>
            </a:pPr>
            <a:r>
              <a:rPr lang="pt-BR" sz="1100" dirty="0">
                <a:solidFill>
                  <a:schemeClr val="tx1">
                    <a:lumMod val="95000"/>
                    <a:lumOff val="5000"/>
                  </a:schemeClr>
                </a:solidFill>
                <a:latin typeface="Arial" panose="020B0604020202020204" pitchFamily="34" charset="0"/>
                <a:cs typeface="Arial" panose="020B0604020202020204" pitchFamily="34" charset="0"/>
              </a:rPr>
              <a:t>Roberto Mathias Machado¹, Luís Armando Gondim¹, Natalia Pellegrinelli¹, Alec </a:t>
            </a:r>
            <a:r>
              <a:rPr lang="pt-BR" sz="1100" dirty="0" err="1">
                <a:solidFill>
                  <a:schemeClr val="tx1">
                    <a:lumMod val="95000"/>
                    <a:lumOff val="5000"/>
                  </a:schemeClr>
                </a:solidFill>
                <a:latin typeface="Arial" panose="020B0604020202020204" pitchFamily="34" charset="0"/>
                <a:cs typeface="Arial" panose="020B0604020202020204" pitchFamily="34" charset="0"/>
              </a:rPr>
              <a:t>Yuji</a:t>
            </a:r>
            <a:r>
              <a:rPr lang="pt-BR" sz="1100" dirty="0">
                <a:solidFill>
                  <a:schemeClr val="tx1">
                    <a:lumMod val="95000"/>
                    <a:lumOff val="5000"/>
                  </a:schemeClr>
                </a:solidFill>
                <a:latin typeface="Arial" panose="020B0604020202020204" pitchFamily="34" charset="0"/>
                <a:cs typeface="Arial" panose="020B0604020202020204" pitchFamily="34" charset="0"/>
              </a:rPr>
              <a:t> Fudihara¹, </a:t>
            </a:r>
            <a:r>
              <a:rPr lang="pt-BR" sz="1100" dirty="0" err="1">
                <a:solidFill>
                  <a:schemeClr val="tx1">
                    <a:lumMod val="95000"/>
                    <a:lumOff val="5000"/>
                  </a:schemeClr>
                </a:solidFill>
                <a:latin typeface="Arial" panose="020B0604020202020204" pitchFamily="34" charset="0"/>
                <a:cs typeface="Arial" panose="020B0604020202020204" pitchFamily="34" charset="0"/>
              </a:rPr>
              <a:t>Natalha</a:t>
            </a:r>
            <a:r>
              <a:rPr lang="pt-BR" sz="1100" dirty="0">
                <a:solidFill>
                  <a:schemeClr val="tx1">
                    <a:lumMod val="95000"/>
                    <a:lumOff val="5000"/>
                  </a:schemeClr>
                </a:solidFill>
                <a:latin typeface="Arial" panose="020B0604020202020204" pitchFamily="34" charset="0"/>
                <a:cs typeface="Arial" panose="020B0604020202020204" pitchFamily="34" charset="0"/>
              </a:rPr>
              <a:t> Carvalho¹, </a:t>
            </a:r>
            <a:r>
              <a:rPr lang="pt-BR" sz="1100" dirty="0">
                <a:solidFill>
                  <a:schemeClr val="tx1">
                    <a:lumMod val="95000"/>
                    <a:lumOff val="5000"/>
                  </a:schemeClr>
                </a:solidFill>
              </a:rPr>
              <a:t>Renata de Lara Coelho</a:t>
            </a:r>
            <a:r>
              <a:rPr lang="pt-BR" sz="1100" dirty="0">
                <a:solidFill>
                  <a:schemeClr val="tx1">
                    <a:lumMod val="95000"/>
                    <a:lumOff val="5000"/>
                  </a:schemeClr>
                </a:solidFill>
                <a:latin typeface="Arial" panose="020B0604020202020204" pitchFamily="34" charset="0"/>
                <a:cs typeface="Arial" panose="020B0604020202020204" pitchFamily="34" charset="0"/>
              </a:rPr>
              <a:t>¹</a:t>
            </a:r>
            <a:r>
              <a:rPr lang="pt-BR" sz="1100" dirty="0">
                <a:solidFill>
                  <a:schemeClr val="tx1">
                    <a:lumMod val="95000"/>
                    <a:lumOff val="5000"/>
                  </a:schemeClr>
                </a:solidFill>
              </a:rPr>
              <a:t>.</a:t>
            </a:r>
            <a:endParaRPr lang="pt-BR"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722E50A1-2FA4-CAFB-824A-160861D8B5A6}"/>
              </a:ext>
            </a:extLst>
          </p:cNvPr>
          <p:cNvSpPr txBox="1"/>
          <p:nvPr/>
        </p:nvSpPr>
        <p:spPr>
          <a:xfrm>
            <a:off x="2636836" y="1722778"/>
            <a:ext cx="2233613" cy="923330"/>
          </a:xfrm>
          <a:prstGeom prst="rect">
            <a:avLst/>
          </a:prstGeom>
          <a:ln w="9525">
            <a:solidFill>
              <a:srgbClr val="000000"/>
            </a:solidFill>
            <a:miter lim="400000"/>
          </a:ln>
        </p:spPr>
        <p:txBody>
          <a:bodyPr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r>
              <a:rPr lang="pt-BR" sz="900" kern="0" dirty="0" err="1">
                <a:solidFill>
                  <a:srgbClr val="212121"/>
                </a:solidFill>
                <a:latin typeface="Arial" panose="020B0604020202020204" pitchFamily="34" charset="0"/>
                <a:ea typeface="Times Roman"/>
                <a:cs typeface="Arial" panose="020B0604020202020204" pitchFamily="34" charset="0"/>
                <a:sym typeface="Times Roman"/>
              </a:rPr>
              <a:t>perior</a:t>
            </a:r>
            <a:r>
              <a:rPr lang="pt-BR" sz="900" kern="0" dirty="0">
                <a:solidFill>
                  <a:srgbClr val="212121"/>
                </a:solidFill>
                <a:latin typeface="Arial" panose="020B0604020202020204" pitchFamily="34" charset="0"/>
                <a:ea typeface="Times Roman"/>
                <a:cs typeface="Arial" panose="020B0604020202020204" pitchFamily="34" charset="0"/>
                <a:sym typeface="Times Roman"/>
              </a:rPr>
              <a:t> direita (Fig. 2). Iniciado Maleato de Timolol 0,5% 12/12h em OD. Após 15 dias, o paciente apresentava PIO de 19mmHg do OD com melhora da queixa de dor. Realizada embolização pela </a:t>
            </a:r>
            <a:r>
              <a:rPr lang="pt-BR" sz="900" kern="0" dirty="0" err="1">
                <a:solidFill>
                  <a:srgbClr val="212121"/>
                </a:solidFill>
                <a:latin typeface="Arial" panose="020B0604020202020204" pitchFamily="34" charset="0"/>
                <a:ea typeface="Times Roman"/>
                <a:cs typeface="Arial" panose="020B0604020202020204" pitchFamily="34" charset="0"/>
                <a:sym typeface="Times Roman"/>
              </a:rPr>
              <a:t>neurorradiologia</a:t>
            </a:r>
            <a:r>
              <a:rPr lang="pt-BR" sz="900" kern="0" dirty="0">
                <a:solidFill>
                  <a:srgbClr val="212121"/>
                </a:solidFill>
                <a:latin typeface="Arial" panose="020B0604020202020204" pitchFamily="34" charset="0"/>
                <a:ea typeface="Times Roman"/>
                <a:cs typeface="Arial" panose="020B0604020202020204" pitchFamily="34" charset="0"/>
                <a:sym typeface="Times Roman"/>
              </a:rPr>
              <a:t> com resolução completa.</a:t>
            </a:r>
            <a:endParaRPr sz="900" kern="0" dirty="0">
              <a:latin typeface="Arial" panose="020B0604020202020204" pitchFamily="34" charset="0"/>
              <a:ea typeface="Times Roman"/>
              <a:cs typeface="Arial" panose="020B0604020202020204" pitchFamily="34" charset="0"/>
              <a:sym typeface="Times Roman"/>
            </a:endParaRPr>
          </a:p>
        </p:txBody>
      </p:sp>
      <p:grpSp>
        <p:nvGrpSpPr>
          <p:cNvPr id="25" name="Group 24">
            <a:extLst>
              <a:ext uri="{FF2B5EF4-FFF2-40B4-BE49-F238E27FC236}">
                <a16:creationId xmlns:a16="http://schemas.microsoft.com/office/drawing/2014/main" id="{1DDF0FB0-9F7F-2F25-375F-F7EEF6CD3FCC}"/>
              </a:ext>
            </a:extLst>
          </p:cNvPr>
          <p:cNvGrpSpPr/>
          <p:nvPr/>
        </p:nvGrpSpPr>
        <p:grpSpPr>
          <a:xfrm>
            <a:off x="2637843" y="2890371"/>
            <a:ext cx="2244297" cy="1342516"/>
            <a:chOff x="2637843" y="2934615"/>
            <a:chExt cx="2244297" cy="1342516"/>
          </a:xfrm>
        </p:grpSpPr>
        <p:sp>
          <p:nvSpPr>
            <p:cNvPr id="10" name="TextBox 9">
              <a:extLst>
                <a:ext uri="{FF2B5EF4-FFF2-40B4-BE49-F238E27FC236}">
                  <a16:creationId xmlns:a16="http://schemas.microsoft.com/office/drawing/2014/main" id="{8DC92AC7-00E7-A26C-1301-2FFF5E6F3143}"/>
                </a:ext>
              </a:extLst>
            </p:cNvPr>
            <p:cNvSpPr txBox="1"/>
            <p:nvPr/>
          </p:nvSpPr>
          <p:spPr>
            <a:xfrm>
              <a:off x="2637843" y="3907799"/>
              <a:ext cx="224429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fontAlgn="auto">
                <a:spcBef>
                  <a:spcPts val="0"/>
                </a:spcBef>
                <a:spcAft>
                  <a:spcPts val="0"/>
                </a:spcAft>
                <a:defRPr/>
              </a:pPr>
              <a:r>
                <a:rPr lang="en-US" sz="600" kern="0" dirty="0" err="1">
                  <a:latin typeface="Arial" panose="020B0604020202020204" pitchFamily="34" charset="0"/>
                  <a:cs typeface="Arial" panose="020B0604020202020204" pitchFamily="34" charset="0"/>
                </a:rPr>
                <a:t>Figura</a:t>
              </a:r>
              <a:r>
                <a:rPr lang="en-US" sz="600" kern="0" dirty="0">
                  <a:latin typeface="Arial" panose="020B0604020202020204" pitchFamily="34" charset="0"/>
                  <a:cs typeface="Arial" panose="020B0604020202020204" pitchFamily="34" charset="0"/>
                </a:rPr>
                <a:t> 1: </a:t>
              </a:r>
              <a:r>
                <a:rPr lang="en-US" sz="600" kern="0" dirty="0" err="1">
                  <a:latin typeface="Arial" panose="020B0604020202020204" pitchFamily="34" charset="0"/>
                  <a:cs typeface="Arial" panose="020B0604020202020204" pitchFamily="34" charset="0"/>
                </a:rPr>
                <a:t>Ectoscopia</a:t>
              </a:r>
              <a:r>
                <a:rPr lang="en-US" sz="600" kern="0" dirty="0">
                  <a:latin typeface="Arial" panose="020B0604020202020204" pitchFamily="34" charset="0"/>
                  <a:cs typeface="Arial" panose="020B0604020202020204" pitchFamily="34" charset="0"/>
                </a:rPr>
                <a:t> </a:t>
              </a:r>
              <a:r>
                <a:rPr lang="en-US" sz="600" kern="0" dirty="0" err="1">
                  <a:latin typeface="Arial" panose="020B0604020202020204" pitchFamily="34" charset="0"/>
                  <a:cs typeface="Arial" panose="020B0604020202020204" pitchFamily="34" charset="0"/>
                </a:rPr>
                <a:t>evidenciando</a:t>
              </a:r>
              <a:r>
                <a:rPr lang="en-US" sz="600" kern="0" dirty="0">
                  <a:latin typeface="Arial" panose="020B0604020202020204" pitchFamily="34" charset="0"/>
                  <a:cs typeface="Arial" panose="020B0604020202020204" pitchFamily="34" charset="0"/>
                </a:rPr>
                <a:t> </a:t>
              </a:r>
              <a:r>
                <a:rPr lang="pt-BR" sz="600" kern="0" dirty="0">
                  <a:solidFill>
                    <a:srgbClr val="212121"/>
                  </a:solidFill>
                  <a:latin typeface="Arial" panose="020B0604020202020204" pitchFamily="34" charset="0"/>
                  <a:ea typeface="Times Roman"/>
                  <a:cs typeface="Arial" panose="020B0604020202020204" pitchFamily="34" charset="0"/>
                  <a:sym typeface="Times Roman"/>
                </a:rPr>
                <a:t>proptose, edema palpebral e congestão venosa </a:t>
              </a:r>
              <a:r>
                <a:rPr lang="pt-BR" sz="600" kern="0" dirty="0" err="1">
                  <a:solidFill>
                    <a:srgbClr val="212121"/>
                  </a:solidFill>
                  <a:latin typeface="Arial" panose="020B0604020202020204" pitchFamily="34" charset="0"/>
                  <a:ea typeface="Times Roman"/>
                  <a:cs typeface="Arial" panose="020B0604020202020204" pitchFamily="34" charset="0"/>
                  <a:sym typeface="Times Roman"/>
                </a:rPr>
                <a:t>episcleral</a:t>
              </a:r>
              <a:r>
                <a:rPr lang="pt-BR" sz="600" kern="0" dirty="0">
                  <a:solidFill>
                    <a:srgbClr val="212121"/>
                  </a:solidFill>
                  <a:latin typeface="Arial" panose="020B0604020202020204" pitchFamily="34" charset="0"/>
                  <a:ea typeface="Times Roman"/>
                  <a:cs typeface="Arial" panose="020B0604020202020204" pitchFamily="34" charset="0"/>
                  <a:sym typeface="Times Roman"/>
                </a:rPr>
                <a:t> à direita. Imagem A: Frontal. Imagem </a:t>
              </a:r>
              <a:r>
                <a:rPr lang="pt-BR" sz="600" kern="0" dirty="0" err="1">
                  <a:solidFill>
                    <a:srgbClr val="212121"/>
                  </a:solidFill>
                  <a:latin typeface="Arial" panose="020B0604020202020204" pitchFamily="34" charset="0"/>
                  <a:ea typeface="Times Roman"/>
                  <a:cs typeface="Arial" panose="020B0604020202020204" pitchFamily="34" charset="0"/>
                  <a:sym typeface="Times Roman"/>
                </a:rPr>
                <a:t>B</a:t>
              </a:r>
              <a:r>
                <a:rPr lang="pt-BR" sz="600" kern="0" dirty="0">
                  <a:solidFill>
                    <a:srgbClr val="212121"/>
                  </a:solidFill>
                  <a:latin typeface="Arial" panose="020B0604020202020204" pitchFamily="34" charset="0"/>
                  <a:ea typeface="Times Roman"/>
                  <a:cs typeface="Arial" panose="020B0604020202020204" pitchFamily="34" charset="0"/>
                  <a:sym typeface="Times Roman"/>
                </a:rPr>
                <a:t>: Temporal.</a:t>
              </a:r>
              <a:endParaRPr lang="en-US" sz="600" kern="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5AF92A-7CD5-124E-AA14-0FC88185BE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366" y="3006779"/>
              <a:ext cx="986017" cy="896100"/>
            </a:xfrm>
            <a:prstGeom prst="rect">
              <a:avLst/>
            </a:prstGeom>
          </p:spPr>
        </p:pic>
        <p:pic>
          <p:nvPicPr>
            <p:cNvPr id="12" name="Picture 11" descr="A close up of a person's eye&#10;&#10;Description automatically generated">
              <a:extLst>
                <a:ext uri="{FF2B5EF4-FFF2-40B4-BE49-F238E27FC236}">
                  <a16:creationId xmlns:a16="http://schemas.microsoft.com/office/drawing/2014/main" id="{A91681A7-871A-E292-765D-B250D84F70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8259" y="3006779"/>
              <a:ext cx="963334" cy="896100"/>
            </a:xfrm>
            <a:prstGeom prst="rect">
              <a:avLst/>
            </a:prstGeom>
          </p:spPr>
        </p:pic>
        <p:sp>
          <p:nvSpPr>
            <p:cNvPr id="14"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4D68BA89-1FF3-74A6-DD17-C0C1BE832A74}"/>
                </a:ext>
              </a:extLst>
            </p:cNvPr>
            <p:cNvSpPr txBox="1"/>
            <p:nvPr/>
          </p:nvSpPr>
          <p:spPr>
            <a:xfrm>
              <a:off x="2643185" y="2934615"/>
              <a:ext cx="2233613" cy="1338828"/>
            </a:xfrm>
            <a:prstGeom prst="rect">
              <a:avLst/>
            </a:prstGeom>
            <a:ln w="9525">
              <a:solidFill>
                <a:srgbClr val="000000"/>
              </a:solidFill>
              <a:miter lim="400000"/>
            </a:ln>
          </p:spPr>
          <p:txBody>
            <a:bodyPr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pt-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sz="900" kern="0" dirty="0">
                <a:latin typeface="Arial" panose="020B0604020202020204" pitchFamily="34" charset="0"/>
                <a:ea typeface="Times Roman"/>
                <a:cs typeface="Arial" panose="020B0604020202020204" pitchFamily="34" charset="0"/>
                <a:sym typeface="Times Roman"/>
              </a:endParaRPr>
            </a:p>
          </p:txBody>
        </p:sp>
        <p:sp>
          <p:nvSpPr>
            <p:cNvPr id="17" name="TextBox 16">
              <a:extLst>
                <a:ext uri="{FF2B5EF4-FFF2-40B4-BE49-F238E27FC236}">
                  <a16:creationId xmlns:a16="http://schemas.microsoft.com/office/drawing/2014/main" id="{7A4E3DB8-3A4D-0C97-F432-398190364776}"/>
                </a:ext>
              </a:extLst>
            </p:cNvPr>
            <p:cNvSpPr txBox="1"/>
            <p:nvPr/>
          </p:nvSpPr>
          <p:spPr>
            <a:xfrm>
              <a:off x="2679560" y="3608267"/>
              <a:ext cx="342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kern="0" dirty="0">
                  <a:solidFill>
                    <a:srgbClr val="212121"/>
                  </a:solidFill>
                  <a:latin typeface="Arial" panose="020B0604020202020204" pitchFamily="34" charset="0"/>
                  <a:cs typeface="Arial" panose="020B0604020202020204" pitchFamily="34" charset="0"/>
                  <a:sym typeface="Times Roman"/>
                </a:rPr>
                <a:t>A</a:t>
              </a:r>
              <a:endParaRPr lang="en-BR" dirty="0"/>
            </a:p>
          </p:txBody>
        </p:sp>
        <p:sp>
          <p:nvSpPr>
            <p:cNvPr id="18" name="TextBox 17">
              <a:extLst>
                <a:ext uri="{FF2B5EF4-FFF2-40B4-BE49-F238E27FC236}">
                  <a16:creationId xmlns:a16="http://schemas.microsoft.com/office/drawing/2014/main" id="{C31F44CC-37E0-FEE4-3C7B-8762907A1359}"/>
                </a:ext>
              </a:extLst>
            </p:cNvPr>
            <p:cNvSpPr txBox="1"/>
            <p:nvPr/>
          </p:nvSpPr>
          <p:spPr>
            <a:xfrm>
              <a:off x="3776667" y="3612127"/>
              <a:ext cx="342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kern="0" dirty="0">
                  <a:solidFill>
                    <a:srgbClr val="212121"/>
                  </a:solidFill>
                  <a:latin typeface="Arial" panose="020B0604020202020204" pitchFamily="34" charset="0"/>
                  <a:cs typeface="Arial" panose="020B0604020202020204" pitchFamily="34" charset="0"/>
                  <a:sym typeface="Times Roman"/>
                </a:rPr>
                <a:t>B</a:t>
              </a:r>
              <a:endParaRPr lang="en-BR" dirty="0"/>
            </a:p>
          </p:txBody>
        </p:sp>
      </p:grpSp>
      <p:sp>
        <p:nvSpPr>
          <p:cNvPr id="19" name="TextBox 18">
            <a:extLst>
              <a:ext uri="{FF2B5EF4-FFF2-40B4-BE49-F238E27FC236}">
                <a16:creationId xmlns:a16="http://schemas.microsoft.com/office/drawing/2014/main" id="{3B161643-02C5-6522-55AE-031A91476996}"/>
              </a:ext>
            </a:extLst>
          </p:cNvPr>
          <p:cNvSpPr txBox="1"/>
          <p:nvPr/>
        </p:nvSpPr>
        <p:spPr>
          <a:xfrm>
            <a:off x="2634241" y="5353605"/>
            <a:ext cx="222091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fontAlgn="auto">
              <a:spcBef>
                <a:spcPts val="0"/>
              </a:spcBef>
              <a:spcAft>
                <a:spcPts val="0"/>
              </a:spcAft>
              <a:defRPr/>
            </a:pPr>
            <a:r>
              <a:rPr lang="pt-BR" sz="600" kern="0" dirty="0">
                <a:latin typeface="Arial" panose="020B0604020202020204" pitchFamily="34" charset="0"/>
                <a:cs typeface="Arial" panose="020B0604020202020204" pitchFamily="34" charset="0"/>
              </a:rPr>
              <a:t>Figura 2: Angio-ressonância. Imagem C: Proptose à direita. Imagem </a:t>
            </a:r>
            <a:r>
              <a:rPr lang="pt-BR" sz="600" kern="0" dirty="0" err="1">
                <a:latin typeface="Arial" panose="020B0604020202020204" pitchFamily="34" charset="0"/>
                <a:cs typeface="Arial" panose="020B0604020202020204" pitchFamily="34" charset="0"/>
              </a:rPr>
              <a:t>D</a:t>
            </a:r>
            <a:r>
              <a:rPr lang="pt-BR" sz="600" kern="0" dirty="0">
                <a:latin typeface="Arial" panose="020B0604020202020204" pitchFamily="34" charset="0"/>
                <a:cs typeface="Arial" panose="020B0604020202020204" pitchFamily="34" charset="0"/>
              </a:rPr>
              <a:t>: Ectasia da veia oftálmica superior </a:t>
            </a:r>
            <a:r>
              <a:rPr lang="pt-BR" sz="600" kern="0" dirty="0" err="1">
                <a:latin typeface="Arial" panose="020B0604020202020204" pitchFamily="34" charset="0"/>
                <a:cs typeface="Arial" panose="020B0604020202020204" pitchFamily="34" charset="0"/>
              </a:rPr>
              <a:t>diretia</a:t>
            </a:r>
            <a:r>
              <a:rPr lang="pt-BR" sz="600" kern="0" dirty="0">
                <a:latin typeface="Arial" panose="020B0604020202020204" pitchFamily="34" charset="0"/>
                <a:cs typeface="Arial" panose="020B0604020202020204" pitchFamily="34" charset="0"/>
              </a:rPr>
              <a:t>. </a:t>
            </a:r>
            <a:endParaRPr lang="en-US" sz="600" kern="0" dirty="0">
              <a:latin typeface="Arial" panose="020B0604020202020204" pitchFamily="34" charset="0"/>
              <a:cs typeface="Arial" panose="020B0604020202020204" pitchFamily="34" charset="0"/>
            </a:endParaRPr>
          </a:p>
        </p:txBody>
      </p:sp>
      <p:sp>
        <p:nvSpPr>
          <p:cNvPr id="22" name="A CA é uma lesão benigna, que pode involuir espontaneamente e, por isso, há controvérsias com relação a condutas invasivas.⁴ Casos de CA em pálpebras são raros, acometendo, principalmente, pálpebras superiores, e têm alta taxa de recorrência mesmo após a">
            <a:extLst>
              <a:ext uri="{FF2B5EF4-FFF2-40B4-BE49-F238E27FC236}">
                <a16:creationId xmlns:a16="http://schemas.microsoft.com/office/drawing/2014/main" id="{DC2C32DA-8141-7888-8CE5-097677D42C18}"/>
              </a:ext>
            </a:extLst>
          </p:cNvPr>
          <p:cNvSpPr txBox="1"/>
          <p:nvPr/>
        </p:nvSpPr>
        <p:spPr>
          <a:xfrm>
            <a:off x="2642178" y="4251228"/>
            <a:ext cx="2233613" cy="1338828"/>
          </a:xfrm>
          <a:prstGeom prst="rect">
            <a:avLst/>
          </a:prstGeom>
          <a:ln w="9525">
            <a:solidFill>
              <a:srgbClr val="000000"/>
            </a:solidFill>
            <a:miter lim="400000"/>
          </a:ln>
        </p:spPr>
        <p:txBody>
          <a:bodyPr lIns="45719" rIns="45719">
            <a:spAutoFit/>
          </a:bodyPr>
          <a:lstStyle/>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pt-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lang="en-BR" sz="900" kern="0" dirty="0">
              <a:latin typeface="Arial" panose="020B0604020202020204" pitchFamily="34" charset="0"/>
              <a:ea typeface="Times Roman"/>
              <a:cs typeface="Arial" panose="020B0604020202020204" pitchFamily="34" charset="0"/>
              <a:sym typeface="Times Roman"/>
            </a:endParaRPr>
          </a:p>
          <a:p>
            <a:pPr algn="just" defTabSz="457200" eaLnBrk="1" fontAlgn="auto">
              <a:spcBef>
                <a:spcPts val="0"/>
              </a:spcBef>
              <a:spcAft>
                <a:spcPts val="0"/>
              </a:spcAft>
              <a:defRPr sz="933">
                <a:solidFill>
                  <a:srgbClr val="212121"/>
                </a:solidFill>
                <a:latin typeface="Times Roman"/>
                <a:ea typeface="Times Roman"/>
                <a:cs typeface="Times Roman"/>
                <a:sym typeface="Times Roman"/>
              </a:defRPr>
            </a:pPr>
            <a:endParaRPr sz="900" kern="0" dirty="0">
              <a:latin typeface="Arial" panose="020B0604020202020204" pitchFamily="34" charset="0"/>
              <a:ea typeface="Times Roman"/>
              <a:cs typeface="Arial" panose="020B0604020202020204" pitchFamily="34" charset="0"/>
              <a:sym typeface="Times Roman"/>
            </a:endParaRPr>
          </a:p>
        </p:txBody>
      </p:sp>
      <p:sp>
        <p:nvSpPr>
          <p:cNvPr id="23" name="TextBox 22">
            <a:extLst>
              <a:ext uri="{FF2B5EF4-FFF2-40B4-BE49-F238E27FC236}">
                <a16:creationId xmlns:a16="http://schemas.microsoft.com/office/drawing/2014/main" id="{E3535B26-A40B-3E90-72E0-8EC1A57EF52A}"/>
              </a:ext>
            </a:extLst>
          </p:cNvPr>
          <p:cNvSpPr txBox="1"/>
          <p:nvPr/>
        </p:nvSpPr>
        <p:spPr>
          <a:xfrm>
            <a:off x="2694922" y="4245081"/>
            <a:ext cx="342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kern="0" dirty="0">
                <a:solidFill>
                  <a:schemeClr val="bg1"/>
                </a:solidFill>
                <a:latin typeface="Arial" panose="020B0604020202020204" pitchFamily="34" charset="0"/>
                <a:cs typeface="Arial" panose="020B0604020202020204" pitchFamily="34" charset="0"/>
                <a:sym typeface="Times Roman"/>
              </a:rPr>
              <a:t>C</a:t>
            </a:r>
            <a:endParaRPr lang="en-BR" dirty="0">
              <a:solidFill>
                <a:schemeClr val="bg1"/>
              </a:solidFill>
            </a:endParaRPr>
          </a:p>
        </p:txBody>
      </p:sp>
      <p:sp>
        <p:nvSpPr>
          <p:cNvPr id="24" name="TextBox 23">
            <a:extLst>
              <a:ext uri="{FF2B5EF4-FFF2-40B4-BE49-F238E27FC236}">
                <a16:creationId xmlns:a16="http://schemas.microsoft.com/office/drawing/2014/main" id="{5F6B75C9-7486-8646-80F9-D71446F7F5DD}"/>
              </a:ext>
            </a:extLst>
          </p:cNvPr>
          <p:cNvSpPr txBox="1"/>
          <p:nvPr/>
        </p:nvSpPr>
        <p:spPr>
          <a:xfrm>
            <a:off x="4480132" y="4268994"/>
            <a:ext cx="342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kern="0" dirty="0">
                <a:solidFill>
                  <a:schemeClr val="bg1"/>
                </a:solidFill>
                <a:latin typeface="Arial" panose="020B0604020202020204" pitchFamily="34" charset="0"/>
                <a:cs typeface="Arial" panose="020B0604020202020204" pitchFamily="34" charset="0"/>
                <a:sym typeface="Times Roman"/>
              </a:rPr>
              <a:t>D</a:t>
            </a:r>
            <a:endParaRPr lang="en-BR" dirty="0">
              <a:solidFill>
                <a:schemeClr val="bg1"/>
              </a:solidFill>
            </a:endParaRP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763</TotalTime>
  <Words>658</Words>
  <Application>Microsoft Macintosh PowerPoint</Application>
  <PresentationFormat>On-screen Show (16:9)</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Roboto</vt:lpstr>
      <vt:lpstr>Tema do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ROBERTO MATHIAS MACHADO</cp:lastModifiedBy>
  <cp:revision>12</cp:revision>
  <dcterms:modified xsi:type="dcterms:W3CDTF">2024-02-01T01:12:02Z</dcterms:modified>
</cp:coreProperties>
</file>