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43500" cy="9144000" type="screen16x9"/>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200" d="100"/>
          <a:sy n="200" d="100"/>
        </p:scale>
        <p:origin x="156" y="144"/>
      </p:cViewPr>
      <p:guideLst>
        <p:guide orient="horz" pos="2880"/>
        <p:guide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85763" y="2840568"/>
            <a:ext cx="4371975" cy="1960033"/>
          </a:xfrm>
        </p:spPr>
        <p:txBody>
          <a:bodyPr/>
          <a:lstStyle/>
          <a:p>
            <a:r>
              <a:rPr lang="pt-BR"/>
              <a:t>Clique para editar o título mestre</a:t>
            </a:r>
          </a:p>
        </p:txBody>
      </p:sp>
      <p:sp>
        <p:nvSpPr>
          <p:cNvPr id="3" name="Subtítulo 2"/>
          <p:cNvSpPr>
            <a:spLocks noGrp="1"/>
          </p:cNvSpPr>
          <p:nvPr>
            <p:ph type="subTitle" idx="1"/>
          </p:nvPr>
        </p:nvSpPr>
        <p:spPr>
          <a:xfrm>
            <a:off x="771525" y="5181600"/>
            <a:ext cx="360045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31/01/2024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7110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31/01/2024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05600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366185"/>
            <a:ext cx="1157288" cy="7802033"/>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257175" y="366185"/>
            <a:ext cx="3386138" cy="7802033"/>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31/01/2024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3388688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31/01/2024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69863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406301" y="5875867"/>
            <a:ext cx="4371975" cy="1816100"/>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406301" y="3875618"/>
            <a:ext cx="4371975"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31/01/2024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53931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257175" y="2133601"/>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2614612" y="2133601"/>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6321BFB-67ED-4A23-9D37-EAD255324F57}" type="datetimeFigureOut">
              <a:rPr lang="pt-BR" smtClean="0"/>
              <a:t>31/01/2024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21270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257175" y="2046817"/>
            <a:ext cx="2272606"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257175" y="2899833"/>
            <a:ext cx="2272606"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2612827" y="2046817"/>
            <a:ext cx="2273498"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2612827" y="2899833"/>
            <a:ext cx="2273498"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6321BFB-67ED-4A23-9D37-EAD255324F57}" type="datetimeFigureOut">
              <a:rPr lang="pt-BR" smtClean="0"/>
              <a:t>31/01/2024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46626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66321BFB-67ED-4A23-9D37-EAD255324F57}" type="datetimeFigureOut">
              <a:rPr lang="pt-BR" smtClean="0"/>
              <a:t>31/01/2024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69632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6321BFB-67ED-4A23-9D37-EAD255324F57}" type="datetimeFigureOut">
              <a:rPr lang="pt-BR" smtClean="0"/>
              <a:t>31/01/2024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82267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57175" y="364067"/>
            <a:ext cx="1692176" cy="154940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2010966" y="364067"/>
            <a:ext cx="2875359"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257175" y="1913467"/>
            <a:ext cx="1692176"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t>31/01/2024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545481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008162" y="6400800"/>
            <a:ext cx="3086100" cy="755651"/>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008162" y="817033"/>
            <a:ext cx="30861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008162" y="7156451"/>
            <a:ext cx="30861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t>31/01/2024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3540284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257175" y="366184"/>
            <a:ext cx="4629150" cy="1524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257175" y="2133601"/>
            <a:ext cx="4629150" cy="6034617"/>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257175" y="8475134"/>
            <a:ext cx="120015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6321BFB-67ED-4A23-9D37-EAD255324F57}" type="datetimeFigureOut">
              <a:rPr lang="pt-BR" smtClean="0"/>
              <a:t>31/01/2024</a:t>
            </a:fld>
            <a:endParaRPr lang="pt-BR"/>
          </a:p>
        </p:txBody>
      </p:sp>
      <p:sp>
        <p:nvSpPr>
          <p:cNvPr id="5" name="Espaço Reservado para Rodapé 4"/>
          <p:cNvSpPr>
            <a:spLocks noGrp="1"/>
          </p:cNvSpPr>
          <p:nvPr>
            <p:ph type="ftr" sz="quarter" idx="3"/>
          </p:nvPr>
        </p:nvSpPr>
        <p:spPr>
          <a:xfrm>
            <a:off x="1757363" y="8475134"/>
            <a:ext cx="1628775"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3686175" y="8475134"/>
            <a:ext cx="120015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4C0C279-9013-4432-9609-5078629E0928}" type="slidenum">
              <a:rPr lang="pt-BR" smtClean="0"/>
              <a:t>‹nº›</a:t>
            </a:fld>
            <a:endParaRPr lang="pt-BR"/>
          </a:p>
        </p:txBody>
      </p:sp>
    </p:spTree>
    <p:extLst>
      <p:ext uri="{BB962C8B-B14F-4D97-AF65-F5344CB8AC3E}">
        <p14:creationId xmlns:p14="http://schemas.microsoft.com/office/powerpoint/2010/main" val="2371981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id="{DBA36AF8-1894-714D-AA7D-98A010FA418A}"/>
              </a:ext>
            </a:extLst>
          </p:cNvPr>
          <p:cNvPicPr>
            <a:picLocks noChangeAspect="1"/>
          </p:cNvPicPr>
          <p:nvPr/>
        </p:nvPicPr>
        <p:blipFill rotWithShape="1">
          <a:blip r:embed="rId2"/>
          <a:srcRect b="77479"/>
          <a:stretch/>
        </p:blipFill>
        <p:spPr>
          <a:xfrm>
            <a:off x="0" y="0"/>
            <a:ext cx="5143499" cy="659106"/>
          </a:xfrm>
          <a:prstGeom prst="rect">
            <a:avLst/>
          </a:prstGeom>
        </p:spPr>
      </p:pic>
      <p:sp>
        <p:nvSpPr>
          <p:cNvPr id="10" name="Retângulo 9"/>
          <p:cNvSpPr/>
          <p:nvPr/>
        </p:nvSpPr>
        <p:spPr>
          <a:xfrm>
            <a:off x="137717" y="623919"/>
            <a:ext cx="5020021" cy="1754326"/>
          </a:xfrm>
          <a:prstGeom prst="rect">
            <a:avLst/>
          </a:prstGeom>
        </p:spPr>
        <p:txBody>
          <a:bodyPr wrap="square">
            <a:spAutoFit/>
          </a:bodyPr>
          <a:lstStyle/>
          <a:p>
            <a:pPr algn="ctr" rtl="0">
              <a:spcBef>
                <a:spcPts val="0"/>
              </a:spcBef>
              <a:spcAft>
                <a:spcPts val="0"/>
              </a:spcAft>
            </a:pPr>
            <a:r>
              <a:rPr lang="pt-BR" sz="1600" b="0" i="0" u="none" strike="noStrike" dirty="0">
                <a:solidFill>
                  <a:srgbClr val="000000"/>
                </a:solidFill>
                <a:effectLst/>
                <a:latin typeface="Arial" panose="020B0604020202020204" pitchFamily="34" charset="0"/>
                <a:cs typeface="Arial" panose="020B0604020202020204" pitchFamily="34" charset="0"/>
              </a:rPr>
              <a:t>Uso do Laser Subliminar </a:t>
            </a:r>
            <a:r>
              <a:rPr lang="pt-BR" sz="1600" b="0" i="0" u="none" strike="noStrike" dirty="0" err="1">
                <a:solidFill>
                  <a:srgbClr val="000000"/>
                </a:solidFill>
                <a:effectLst/>
                <a:latin typeface="Arial" panose="020B0604020202020204" pitchFamily="34" charset="0"/>
                <a:cs typeface="Arial" panose="020B0604020202020204" pitchFamily="34" charset="0"/>
              </a:rPr>
              <a:t>Micropulsado</a:t>
            </a:r>
            <a:r>
              <a:rPr lang="pt-BR" sz="1600" b="0" i="0" u="none" strike="noStrike" dirty="0">
                <a:solidFill>
                  <a:srgbClr val="000000"/>
                </a:solidFill>
                <a:effectLst/>
                <a:latin typeface="Arial" panose="020B0604020202020204" pitchFamily="34" charset="0"/>
                <a:cs typeface="Arial" panose="020B0604020202020204" pitchFamily="34" charset="0"/>
              </a:rPr>
              <a:t> como alternativa no tratamento da CSC crônica: um relato de caso</a:t>
            </a:r>
            <a:endParaRPr lang="pt-BR" sz="1600" b="0" dirty="0">
              <a:effectLst/>
              <a:latin typeface="Arial" panose="020B0604020202020204" pitchFamily="34" charset="0"/>
              <a:cs typeface="Arial" panose="020B0604020202020204" pitchFamily="34" charset="0"/>
            </a:endParaRPr>
          </a:p>
          <a:p>
            <a:pPr algn="ctr"/>
            <a:r>
              <a:rPr lang="pt-BR" sz="900" dirty="0"/>
              <a:t>Thales Rezende Correa</a:t>
            </a:r>
            <a:r>
              <a:rPr lang="pt-BR" sz="900" baseline="30000" dirty="0"/>
              <a:t>1</a:t>
            </a:r>
            <a:r>
              <a:rPr lang="pt-BR" sz="900" dirty="0"/>
              <a:t>, João Vitor Furtado Fernandes Terra</a:t>
            </a:r>
            <a:r>
              <a:rPr lang="pt-BR" sz="900" baseline="30000" dirty="0"/>
              <a:t>1</a:t>
            </a:r>
            <a:r>
              <a:rPr lang="pt-BR" sz="900" dirty="0"/>
              <a:t>, Amanda Gomes e Silva</a:t>
            </a:r>
            <a:r>
              <a:rPr lang="pt-BR" sz="900" baseline="30000" dirty="0"/>
              <a:t>2</a:t>
            </a:r>
            <a:r>
              <a:rPr lang="pt-BR" sz="900" dirty="0"/>
              <a:t>, Flávio Mac Cord Medina</a:t>
            </a:r>
            <a:r>
              <a:rPr lang="pt-BR" sz="900" baseline="30000" dirty="0"/>
              <a:t>3</a:t>
            </a:r>
            <a:endParaRPr lang="pt-BR" sz="900" dirty="0"/>
          </a:p>
          <a:p>
            <a:pPr algn="ctr"/>
            <a:r>
              <a:rPr lang="pt-BR" sz="700" dirty="0"/>
              <a:t>1. Residente de Oftalmologia Hospital Federal Servidores do Estado – HFSE/RJ; 2. Fellow de Retina Clínica e Cirúrgica HFSE/RJ; 3. Chefe do setor de Retina HFSE/RJ</a:t>
            </a:r>
            <a:br>
              <a:rPr lang="pt-BR" sz="2400" dirty="0"/>
            </a:br>
            <a:endParaRPr lang="en-US" sz="2400" dirty="0">
              <a:latin typeface="Arial" panose="020B0604020202020204" pitchFamily="34" charset="0"/>
              <a:ea typeface="Geneva" panose="020B0503030404040204" pitchFamily="124" charset="-128"/>
              <a:cs typeface="Arial" panose="020B0604020202020204" pitchFamily="34" charset="0"/>
            </a:endParaRPr>
          </a:p>
        </p:txBody>
      </p:sp>
      <p:sp>
        <p:nvSpPr>
          <p:cNvPr id="12" name="Retângulo 11"/>
          <p:cNvSpPr/>
          <p:nvPr/>
        </p:nvSpPr>
        <p:spPr>
          <a:xfrm>
            <a:off x="0" y="9090248"/>
            <a:ext cx="5143500" cy="53752"/>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CaixaDeTexto 12">
            <a:extLst>
              <a:ext uri="{FF2B5EF4-FFF2-40B4-BE49-F238E27FC236}">
                <a16:creationId xmlns:a16="http://schemas.microsoft.com/office/drawing/2014/main" id="{0B3F89DB-E0C9-F6AD-BB8B-E711400D5993}"/>
              </a:ext>
            </a:extLst>
          </p:cNvPr>
          <p:cNvSpPr txBox="1"/>
          <p:nvPr/>
        </p:nvSpPr>
        <p:spPr>
          <a:xfrm>
            <a:off x="2692755" y="5289133"/>
            <a:ext cx="2412267" cy="2169825"/>
          </a:xfrm>
          <a:prstGeom prst="rect">
            <a:avLst/>
          </a:prstGeom>
          <a:noFill/>
        </p:spPr>
        <p:txBody>
          <a:bodyPr wrap="square" rtlCol="0">
            <a:spAutoFit/>
          </a:bodyPr>
          <a:lstStyle/>
          <a:p>
            <a:pPr rtl="0">
              <a:spcBef>
                <a:spcPts val="0"/>
              </a:spcBef>
              <a:spcAft>
                <a:spcPts val="0"/>
              </a:spcAft>
            </a:pPr>
            <a:r>
              <a:rPr lang="pt-BR" sz="900" b="0" i="0" u="none" strike="noStrike" dirty="0">
                <a:solidFill>
                  <a:srgbClr val="000000"/>
                </a:solidFill>
                <a:effectLst/>
                <a:latin typeface="Arial" panose="020B0604020202020204" pitchFamily="34" charset="0"/>
                <a:cs typeface="Arial" panose="020B0604020202020204" pitchFamily="34" charset="0"/>
              </a:rPr>
              <a:t>CSC crônica é uma entidade de difícil manejo. Nem sempre é possível identificar o ponto de vazamento para realizar o tratamento com </a:t>
            </a:r>
            <a:r>
              <a:rPr lang="pt-BR" sz="900" b="0" i="0" u="none" strike="noStrike" dirty="0" err="1">
                <a:solidFill>
                  <a:srgbClr val="000000"/>
                </a:solidFill>
                <a:effectLst/>
                <a:latin typeface="Arial" panose="020B0604020202020204" pitchFamily="34" charset="0"/>
                <a:cs typeface="Arial" panose="020B0604020202020204" pitchFamily="34" charset="0"/>
              </a:rPr>
              <a:t>fotocoagulação</a:t>
            </a:r>
            <a:r>
              <a:rPr lang="pt-BR" sz="900" b="0" i="0" u="none" strike="noStrike" dirty="0">
                <a:solidFill>
                  <a:srgbClr val="000000"/>
                </a:solidFill>
                <a:effectLst/>
                <a:latin typeface="Arial" panose="020B0604020202020204" pitchFamily="34" charset="0"/>
                <a:cs typeface="Arial" panose="020B0604020202020204" pitchFamily="34" charset="0"/>
              </a:rPr>
              <a:t> focal. Outras opções, como uso de antagonistas de receptores de mineralocorticoides não demonstraram bons resultados. Assim, diante da baixa disponibilidade do PDT com </a:t>
            </a:r>
            <a:r>
              <a:rPr lang="pt-BR" sz="900" b="0" i="0" u="none" strike="noStrike" dirty="0" err="1">
                <a:solidFill>
                  <a:srgbClr val="000000"/>
                </a:solidFill>
                <a:effectLst/>
                <a:latin typeface="Arial" panose="020B0604020202020204" pitchFamily="34" charset="0"/>
                <a:cs typeface="Arial" panose="020B0604020202020204" pitchFamily="34" charset="0"/>
              </a:rPr>
              <a:t>verteporfina</a:t>
            </a:r>
            <a:r>
              <a:rPr lang="pt-BR" sz="900" b="0" i="0" u="none" strike="noStrike" dirty="0">
                <a:solidFill>
                  <a:srgbClr val="000000"/>
                </a:solidFill>
                <a:effectLst/>
                <a:latin typeface="Arial" panose="020B0604020202020204" pitchFamily="34" charset="0"/>
                <a:cs typeface="Arial" panose="020B0604020202020204" pitchFamily="34" charset="0"/>
              </a:rPr>
              <a:t>, a aplicação do laser subliminar </a:t>
            </a:r>
            <a:r>
              <a:rPr lang="pt-BR" sz="900" b="0" i="0" u="none" strike="noStrike" dirty="0" err="1">
                <a:solidFill>
                  <a:srgbClr val="000000"/>
                </a:solidFill>
                <a:effectLst/>
                <a:latin typeface="Arial" panose="020B0604020202020204" pitchFamily="34" charset="0"/>
                <a:cs typeface="Arial" panose="020B0604020202020204" pitchFamily="34" charset="0"/>
              </a:rPr>
              <a:t>micropulsado</a:t>
            </a:r>
            <a:r>
              <a:rPr lang="pt-BR" sz="900" b="0" i="0" u="none" strike="noStrike" dirty="0">
                <a:solidFill>
                  <a:srgbClr val="000000"/>
                </a:solidFill>
                <a:effectLst/>
                <a:latin typeface="Arial" panose="020B0604020202020204" pitchFamily="34" charset="0"/>
                <a:cs typeface="Arial" panose="020B0604020202020204" pitchFamily="34" charset="0"/>
              </a:rPr>
              <a:t> oferece bons resultados e amplo acesso.</a:t>
            </a:r>
            <a:endParaRPr lang="pt-BR" sz="900" b="0" dirty="0">
              <a:effectLst/>
              <a:latin typeface="Arial" panose="020B0604020202020204" pitchFamily="34" charset="0"/>
              <a:cs typeface="Arial" panose="020B0604020202020204" pitchFamily="34" charset="0"/>
            </a:endParaRPr>
          </a:p>
          <a:p>
            <a:br>
              <a:rPr lang="pt-BR" dirty="0"/>
            </a:br>
            <a:endParaRPr lang="pt-BR" dirty="0"/>
          </a:p>
        </p:txBody>
      </p:sp>
      <p:sp>
        <p:nvSpPr>
          <p:cNvPr id="14" name="CaixaDeTexto 13">
            <a:extLst>
              <a:ext uri="{FF2B5EF4-FFF2-40B4-BE49-F238E27FC236}">
                <a16:creationId xmlns:a16="http://schemas.microsoft.com/office/drawing/2014/main" id="{EE221394-662F-75DF-80FE-2C16CE6D82F0}"/>
              </a:ext>
            </a:extLst>
          </p:cNvPr>
          <p:cNvSpPr txBox="1"/>
          <p:nvPr/>
        </p:nvSpPr>
        <p:spPr>
          <a:xfrm>
            <a:off x="61346" y="2125326"/>
            <a:ext cx="2448271" cy="1892826"/>
          </a:xfrm>
          <a:prstGeom prst="rect">
            <a:avLst/>
          </a:prstGeom>
          <a:noFill/>
        </p:spPr>
        <p:txBody>
          <a:bodyPr wrap="square" rtlCol="0">
            <a:spAutoFit/>
          </a:bodyPr>
          <a:lstStyle/>
          <a:p>
            <a:r>
              <a:rPr lang="pt-BR" sz="900" b="0" i="0" u="none" strike="noStrike" dirty="0" err="1">
                <a:solidFill>
                  <a:srgbClr val="000000"/>
                </a:solidFill>
                <a:effectLst/>
                <a:latin typeface="Arial" panose="020B0604020202020204" pitchFamily="34" charset="0"/>
              </a:rPr>
              <a:t>Coriorretinopatia</a:t>
            </a:r>
            <a:r>
              <a:rPr lang="pt-BR" sz="900" b="0" i="0" u="none" strike="noStrike" dirty="0">
                <a:solidFill>
                  <a:srgbClr val="000000"/>
                </a:solidFill>
                <a:effectLst/>
                <a:latin typeface="Arial" panose="020B0604020202020204" pitchFamily="34" charset="0"/>
              </a:rPr>
              <a:t> serosa central (CSC) é definida como descolamento da retina neurossensorial, normalmente na região macular, causado por vazamento ao nível do EPR, secundário à </a:t>
            </a:r>
            <a:r>
              <a:rPr lang="pt-BR" sz="900" b="0" i="0" u="none" strike="noStrike" dirty="0" err="1">
                <a:solidFill>
                  <a:srgbClr val="000000"/>
                </a:solidFill>
                <a:effectLst/>
                <a:latin typeface="Arial" panose="020B0604020202020204" pitchFamily="34" charset="0"/>
              </a:rPr>
              <a:t>hiperpermeabilidade</a:t>
            </a:r>
            <a:r>
              <a:rPr lang="pt-BR" sz="900" b="0" i="0" u="none" strike="noStrike" dirty="0">
                <a:solidFill>
                  <a:srgbClr val="000000"/>
                </a:solidFill>
                <a:effectLst/>
                <a:latin typeface="Arial" panose="020B0604020202020204" pitchFamily="34" charset="0"/>
              </a:rPr>
              <a:t> da </a:t>
            </a:r>
            <a:r>
              <a:rPr lang="pt-BR" sz="900" b="0" i="0" u="none" strike="noStrike" dirty="0" err="1">
                <a:solidFill>
                  <a:srgbClr val="000000"/>
                </a:solidFill>
                <a:effectLst/>
                <a:latin typeface="Arial" panose="020B0604020202020204" pitchFamily="34" charset="0"/>
              </a:rPr>
              <a:t>coriocapilar</a:t>
            </a:r>
            <a:r>
              <a:rPr lang="pt-BR" sz="900" b="0" i="0" u="none" strike="noStrike" dirty="0">
                <a:solidFill>
                  <a:srgbClr val="000000"/>
                </a:solidFill>
                <a:effectLst/>
                <a:latin typeface="Arial" panose="020B0604020202020204" pitchFamily="34" charset="0"/>
              </a:rPr>
              <a:t>. Sua forma crônica, é acompanhada por alterações pigmentares do EPR, fluido </a:t>
            </a:r>
            <a:r>
              <a:rPr lang="pt-BR" sz="900" b="0" i="0" u="none" strike="noStrike" dirty="0" err="1">
                <a:solidFill>
                  <a:srgbClr val="000000"/>
                </a:solidFill>
                <a:effectLst/>
                <a:latin typeface="Arial" panose="020B0604020202020204" pitchFamily="34" charset="0"/>
              </a:rPr>
              <a:t>sub-retiniano</a:t>
            </a:r>
            <a:r>
              <a:rPr lang="pt-BR" sz="900" b="0" i="0" u="none" strike="noStrike" dirty="0">
                <a:solidFill>
                  <a:srgbClr val="000000"/>
                </a:solidFill>
                <a:effectLst/>
                <a:latin typeface="Arial" panose="020B0604020202020204" pitchFamily="34" charset="0"/>
              </a:rPr>
              <a:t> persistente e refratariedade ao tratamento. Diante da baixa disponibilidade do PDT com </a:t>
            </a:r>
            <a:r>
              <a:rPr lang="pt-BR" sz="900" b="0" i="0" u="none" strike="noStrike" dirty="0" err="1">
                <a:solidFill>
                  <a:srgbClr val="000000"/>
                </a:solidFill>
                <a:effectLst/>
                <a:latin typeface="Arial" panose="020B0604020202020204" pitchFamily="34" charset="0"/>
              </a:rPr>
              <a:t>verteporfina</a:t>
            </a:r>
            <a:r>
              <a:rPr lang="pt-BR" sz="900" b="0" i="0" u="none" strike="noStrike" dirty="0">
                <a:solidFill>
                  <a:srgbClr val="000000"/>
                </a:solidFill>
                <a:effectLst/>
                <a:latin typeface="Arial" panose="020B0604020202020204" pitchFamily="34" charset="0"/>
              </a:rPr>
              <a:t>, atualmente o padrão ouro, torna-se necessário explorar outras opções de tratamento.</a:t>
            </a:r>
            <a:endParaRPr lang="pt-BR" sz="900" dirty="0"/>
          </a:p>
        </p:txBody>
      </p:sp>
      <p:sp>
        <p:nvSpPr>
          <p:cNvPr id="16" name="CaixaDeTexto 15">
            <a:extLst>
              <a:ext uri="{FF2B5EF4-FFF2-40B4-BE49-F238E27FC236}">
                <a16:creationId xmlns:a16="http://schemas.microsoft.com/office/drawing/2014/main" id="{2B1EB255-9C67-89E7-FEDD-C9B161588B51}"/>
              </a:ext>
            </a:extLst>
          </p:cNvPr>
          <p:cNvSpPr txBox="1"/>
          <p:nvPr/>
        </p:nvSpPr>
        <p:spPr>
          <a:xfrm>
            <a:off x="58526" y="4297554"/>
            <a:ext cx="2627226" cy="369332"/>
          </a:xfrm>
          <a:prstGeom prst="rect">
            <a:avLst/>
          </a:prstGeom>
          <a:noFill/>
        </p:spPr>
        <p:txBody>
          <a:bodyPr wrap="square" rtlCol="0">
            <a:spAutoFit/>
          </a:bodyPr>
          <a:lstStyle/>
          <a:p>
            <a:r>
              <a:rPr lang="pt-BR" sz="900" b="0" i="0" u="none" strike="noStrike" dirty="0">
                <a:effectLst/>
                <a:latin typeface="Arial" panose="020B0604020202020204" pitchFamily="34" charset="0"/>
              </a:rPr>
              <a:t>Análise retrospectiva de prontuário e revisão de literatura.</a:t>
            </a:r>
            <a:endParaRPr lang="pt-BR" sz="900" dirty="0"/>
          </a:p>
        </p:txBody>
      </p:sp>
      <p:sp>
        <p:nvSpPr>
          <p:cNvPr id="17" name="CaixaDeTexto 16">
            <a:extLst>
              <a:ext uri="{FF2B5EF4-FFF2-40B4-BE49-F238E27FC236}">
                <a16:creationId xmlns:a16="http://schemas.microsoft.com/office/drawing/2014/main" id="{A23EB738-086F-7624-1A4C-985F7CF3A95F}"/>
              </a:ext>
            </a:extLst>
          </p:cNvPr>
          <p:cNvSpPr txBox="1"/>
          <p:nvPr/>
        </p:nvSpPr>
        <p:spPr>
          <a:xfrm>
            <a:off x="67629" y="4946288"/>
            <a:ext cx="2412267" cy="4108817"/>
          </a:xfrm>
          <a:prstGeom prst="rect">
            <a:avLst/>
          </a:prstGeom>
          <a:noFill/>
        </p:spPr>
        <p:txBody>
          <a:bodyPr wrap="square" rtlCol="0">
            <a:spAutoFit/>
          </a:bodyPr>
          <a:lstStyle/>
          <a:p>
            <a:r>
              <a:rPr lang="pt-BR" sz="900" b="0" i="0" u="none" strike="noStrike" dirty="0">
                <a:effectLst/>
                <a:latin typeface="Arial" panose="020B0604020202020204" pitchFamily="34" charset="0"/>
              </a:rPr>
              <a:t>Paciente masculino, 51 anos, branco, natural e procedente do Rio de Janeiro. Relatou embaçamento visual em OD há 02 dias. Negava comorbidades, mas informou estar vivendo momento de grande estresse no trabalho. Apresentou quadros recorrentes de CSC em OD, sendo o último em Março de 2021, e perda de visão em OE por CSC crônica. Ao exame, acuidade visual corrigida de 20/40 em OD e 20/100 em OE. Fundoscopia apresentou elevação bolhosa da mácula em OD e alterações pigmentares na mácula em OE. </a:t>
            </a:r>
            <a:r>
              <a:rPr lang="pt-BR" sz="900" b="0" i="0" u="none" strike="noStrike" dirty="0" err="1">
                <a:effectLst/>
                <a:latin typeface="Arial" panose="020B0604020202020204" pitchFamily="34" charset="0"/>
              </a:rPr>
              <a:t>Angiofluoresceinografia</a:t>
            </a:r>
            <a:r>
              <a:rPr lang="pt-BR" sz="900" b="0" i="0" u="none" strike="noStrike" dirty="0">
                <a:effectLst/>
                <a:latin typeface="Arial" panose="020B0604020202020204" pitchFamily="34" charset="0"/>
              </a:rPr>
              <a:t> apresentou vazamento difuso na mácula em fases tardias do exame em OD. OCT confirmou a presença de  fluido </a:t>
            </a:r>
            <a:r>
              <a:rPr lang="pt-BR" sz="900" b="0" i="0" u="none" strike="noStrike" dirty="0" err="1">
                <a:effectLst/>
                <a:latin typeface="Arial" panose="020B0604020202020204" pitchFamily="34" charset="0"/>
              </a:rPr>
              <a:t>sub-retiniano</a:t>
            </a:r>
            <a:r>
              <a:rPr lang="pt-BR" sz="900" b="0" i="0" u="none" strike="noStrike" dirty="0">
                <a:effectLst/>
                <a:latin typeface="Arial" panose="020B0604020202020204" pitchFamily="34" charset="0"/>
              </a:rPr>
              <a:t> na mácula do OD. </a:t>
            </a:r>
            <a:r>
              <a:rPr lang="pt-BR" sz="900" b="0" i="0" u="none" strike="noStrike" dirty="0" err="1">
                <a:effectLst/>
                <a:latin typeface="Arial" panose="020B0604020202020204" pitchFamily="34" charset="0"/>
              </a:rPr>
              <a:t>OCTa</a:t>
            </a:r>
            <a:r>
              <a:rPr lang="pt-BR" sz="900" b="0" i="0" u="none" strike="noStrike" dirty="0">
                <a:effectLst/>
                <a:latin typeface="Arial" panose="020B0604020202020204" pitchFamily="34" charset="0"/>
              </a:rPr>
              <a:t> não evidenciou presença de MNV. Evoluiu com piora do FSR, após tentativa de tratamento com uma dose de </a:t>
            </a:r>
            <a:r>
              <a:rPr lang="pt-BR" sz="900" b="0" i="0" u="none" strike="noStrike" dirty="0" err="1">
                <a:effectLst/>
                <a:latin typeface="Arial" panose="020B0604020202020204" pitchFamily="34" charset="0"/>
              </a:rPr>
              <a:t>ranibizumabe</a:t>
            </a:r>
            <a:r>
              <a:rPr lang="pt-BR" sz="900" b="0" i="0" u="none" strike="noStrike" dirty="0">
                <a:effectLst/>
                <a:latin typeface="Arial" panose="020B0604020202020204" pitchFamily="34" charset="0"/>
              </a:rPr>
              <a:t> (suspeita inicial de MNV não identificada na avaliação multimodal). Optado pela realização de uma sessão de laser diodo subliminar </a:t>
            </a:r>
            <a:r>
              <a:rPr lang="pt-BR" sz="900" b="0" i="0" u="none" strike="noStrike" dirty="0" err="1">
                <a:effectLst/>
                <a:latin typeface="Arial" panose="020B0604020202020204" pitchFamily="34" charset="0"/>
              </a:rPr>
              <a:t>micropulsado</a:t>
            </a:r>
            <a:r>
              <a:rPr lang="pt-BR" sz="900" b="0" i="0" u="none" strike="noStrike" dirty="0">
                <a:effectLst/>
                <a:latin typeface="Arial" panose="020B0604020202020204" pitchFamily="34" charset="0"/>
              </a:rPr>
              <a:t> em OD utilizando o </a:t>
            </a:r>
            <a:r>
              <a:rPr lang="pt-BR" sz="900" b="0" i="0" u="none" strike="noStrike" dirty="0" err="1">
                <a:effectLst/>
                <a:latin typeface="Arial" panose="020B0604020202020204" pitchFamily="34" charset="0"/>
              </a:rPr>
              <a:t>Iridex</a:t>
            </a:r>
            <a:r>
              <a:rPr lang="pt-BR" sz="900" b="0" i="0" u="none" strike="noStrike" dirty="0">
                <a:effectLst/>
                <a:latin typeface="Arial" panose="020B0604020202020204" pitchFamily="34" charset="0"/>
              </a:rPr>
              <a:t>. Parâmetros utilizados foram: tempo de exposição de 200 </a:t>
            </a:r>
            <a:r>
              <a:rPr lang="pt-BR" sz="900" b="0" i="0" u="none" strike="noStrike" dirty="0" err="1">
                <a:effectLst/>
                <a:latin typeface="Arial" panose="020B0604020202020204" pitchFamily="34" charset="0"/>
              </a:rPr>
              <a:t>ms</a:t>
            </a:r>
            <a:r>
              <a:rPr lang="pt-BR" sz="900" b="0" i="0" u="none" strike="noStrike" dirty="0">
                <a:effectLst/>
                <a:latin typeface="Arial" panose="020B0604020202020204" pitchFamily="34" charset="0"/>
              </a:rPr>
              <a:t>, diâmetro do spot de 100 um, </a:t>
            </a:r>
            <a:r>
              <a:rPr lang="pt-BR" sz="900" b="0" i="0" u="none" strike="noStrike" dirty="0" err="1">
                <a:effectLst/>
                <a:latin typeface="Arial" panose="020B0604020202020204" pitchFamily="34" charset="0"/>
              </a:rPr>
              <a:t>duty</a:t>
            </a:r>
            <a:r>
              <a:rPr lang="pt-BR" sz="900" b="0" i="0" u="none" strike="noStrike" dirty="0">
                <a:effectLst/>
                <a:latin typeface="Arial" panose="020B0604020202020204" pitchFamily="34" charset="0"/>
              </a:rPr>
              <a:t> </a:t>
            </a:r>
            <a:r>
              <a:rPr lang="pt-BR" sz="900" b="0" i="0" u="none" strike="noStrike" dirty="0" err="1">
                <a:effectLst/>
                <a:latin typeface="Arial" panose="020B0604020202020204" pitchFamily="34" charset="0"/>
              </a:rPr>
              <a:t>cycle</a:t>
            </a:r>
            <a:r>
              <a:rPr lang="pt-BR" sz="900" b="0" i="0" u="none" strike="noStrike" dirty="0">
                <a:effectLst/>
                <a:latin typeface="Arial" panose="020B0604020202020204" pitchFamily="34" charset="0"/>
              </a:rPr>
              <a:t> de 50%. Evoluiu com resolução do FSR após 01 mês do procedimento.</a:t>
            </a:r>
            <a:endParaRPr lang="pt-BR" sz="900" dirty="0"/>
          </a:p>
        </p:txBody>
      </p:sp>
      <p:sp>
        <p:nvSpPr>
          <p:cNvPr id="19" name="Retângulo 18">
            <a:extLst>
              <a:ext uri="{FF2B5EF4-FFF2-40B4-BE49-F238E27FC236}">
                <a16:creationId xmlns:a16="http://schemas.microsoft.com/office/drawing/2014/main" id="{5351781B-99F6-3BFF-27E5-7DC2CA78DE91}"/>
              </a:ext>
            </a:extLst>
          </p:cNvPr>
          <p:cNvSpPr/>
          <p:nvPr/>
        </p:nvSpPr>
        <p:spPr>
          <a:xfrm>
            <a:off x="144495" y="1895960"/>
            <a:ext cx="2571682" cy="261608"/>
          </a:xfrm>
          <a:prstGeom prst="rect">
            <a:avLst/>
          </a:prstGeom>
          <a:solidFill>
            <a:srgbClr val="051C4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pt-BR" sz="1050" b="0" i="0" u="none" strike="noStrike" cap="none" spc="0" normalizeH="0" baseline="0" dirty="0">
                <a:ln>
                  <a:noFill/>
                </a:ln>
                <a:solidFill>
                  <a:schemeClr val="bg1"/>
                </a:solidFill>
                <a:effectLst/>
                <a:uFillTx/>
                <a:latin typeface="Trebuchet MS" panose="020B0603020202020204" pitchFamily="34" charset="0"/>
                <a:sym typeface="Calibri"/>
              </a:rPr>
              <a:t>INTRODUÇÃO</a:t>
            </a:r>
          </a:p>
        </p:txBody>
      </p:sp>
      <p:sp>
        <p:nvSpPr>
          <p:cNvPr id="20" name="Retângulo 19">
            <a:extLst>
              <a:ext uri="{FF2B5EF4-FFF2-40B4-BE49-F238E27FC236}">
                <a16:creationId xmlns:a16="http://schemas.microsoft.com/office/drawing/2014/main" id="{F3FE1177-0093-1348-156A-A2EDE0EB277F}"/>
              </a:ext>
            </a:extLst>
          </p:cNvPr>
          <p:cNvSpPr/>
          <p:nvPr/>
        </p:nvSpPr>
        <p:spPr>
          <a:xfrm>
            <a:off x="144494" y="4008272"/>
            <a:ext cx="2571683" cy="261828"/>
          </a:xfrm>
          <a:prstGeom prst="rect">
            <a:avLst/>
          </a:prstGeom>
          <a:solidFill>
            <a:srgbClr val="051C4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pt-BR" sz="1050" b="0" i="0" u="none" strike="noStrike" cap="none" spc="0" normalizeH="0" baseline="0" dirty="0">
                <a:ln>
                  <a:noFill/>
                </a:ln>
                <a:solidFill>
                  <a:schemeClr val="bg1"/>
                </a:solidFill>
                <a:effectLst/>
                <a:uFillTx/>
                <a:latin typeface="Trebuchet MS" panose="020B0603020202020204" pitchFamily="34" charset="0"/>
                <a:sym typeface="Calibri"/>
              </a:rPr>
              <a:t>MÉTODOS</a:t>
            </a:r>
          </a:p>
        </p:txBody>
      </p:sp>
      <p:sp>
        <p:nvSpPr>
          <p:cNvPr id="21" name="Retângulo 20">
            <a:extLst>
              <a:ext uri="{FF2B5EF4-FFF2-40B4-BE49-F238E27FC236}">
                <a16:creationId xmlns:a16="http://schemas.microsoft.com/office/drawing/2014/main" id="{0D561A89-68B1-3B71-7477-8F27605B9C50}"/>
              </a:ext>
            </a:extLst>
          </p:cNvPr>
          <p:cNvSpPr/>
          <p:nvPr/>
        </p:nvSpPr>
        <p:spPr>
          <a:xfrm>
            <a:off x="155007" y="4694340"/>
            <a:ext cx="2537748" cy="261608"/>
          </a:xfrm>
          <a:prstGeom prst="rect">
            <a:avLst/>
          </a:prstGeom>
          <a:solidFill>
            <a:srgbClr val="051C4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pt-BR" sz="1050" b="0" i="0" u="none" strike="noStrike" cap="none" spc="0" normalizeH="0" baseline="0" dirty="0">
                <a:ln>
                  <a:noFill/>
                </a:ln>
                <a:solidFill>
                  <a:schemeClr val="bg1"/>
                </a:solidFill>
                <a:effectLst/>
                <a:uFillTx/>
                <a:latin typeface="Trebuchet MS" panose="020B0603020202020204" pitchFamily="34" charset="0"/>
                <a:sym typeface="Calibri"/>
              </a:rPr>
              <a:t>RESULTADOS</a:t>
            </a:r>
          </a:p>
        </p:txBody>
      </p:sp>
      <p:sp>
        <p:nvSpPr>
          <p:cNvPr id="22" name="Retângulo 21">
            <a:extLst>
              <a:ext uri="{FF2B5EF4-FFF2-40B4-BE49-F238E27FC236}">
                <a16:creationId xmlns:a16="http://schemas.microsoft.com/office/drawing/2014/main" id="{E27AA7FC-D032-A563-0BBD-478F3BBEEBC0}"/>
              </a:ext>
            </a:extLst>
          </p:cNvPr>
          <p:cNvSpPr/>
          <p:nvPr/>
        </p:nvSpPr>
        <p:spPr>
          <a:xfrm>
            <a:off x="2760932" y="1895960"/>
            <a:ext cx="2238073" cy="267606"/>
          </a:xfrm>
          <a:prstGeom prst="rect">
            <a:avLst/>
          </a:prstGeom>
          <a:solidFill>
            <a:srgbClr val="051C4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pt-BR" sz="1100" b="0" i="0" u="none" strike="noStrike" cap="none" spc="0" normalizeH="0" baseline="0" dirty="0">
                <a:ln>
                  <a:noFill/>
                </a:ln>
                <a:solidFill>
                  <a:schemeClr val="bg1"/>
                </a:solidFill>
                <a:effectLst/>
                <a:uFillTx/>
                <a:latin typeface="Trebuchet MS" panose="020B0603020202020204" pitchFamily="34" charset="0"/>
                <a:sym typeface="Calibri"/>
              </a:rPr>
              <a:t>FIGURAS</a:t>
            </a:r>
          </a:p>
        </p:txBody>
      </p:sp>
      <p:sp>
        <p:nvSpPr>
          <p:cNvPr id="23" name="Retângulo 22">
            <a:extLst>
              <a:ext uri="{FF2B5EF4-FFF2-40B4-BE49-F238E27FC236}">
                <a16:creationId xmlns:a16="http://schemas.microsoft.com/office/drawing/2014/main" id="{AACD7A79-5C3B-10CE-A92F-2C187E4F1D84}"/>
              </a:ext>
            </a:extLst>
          </p:cNvPr>
          <p:cNvSpPr/>
          <p:nvPr/>
        </p:nvSpPr>
        <p:spPr>
          <a:xfrm>
            <a:off x="2774598" y="5038452"/>
            <a:ext cx="2224407" cy="261608"/>
          </a:xfrm>
          <a:prstGeom prst="rect">
            <a:avLst/>
          </a:prstGeom>
          <a:solidFill>
            <a:srgbClr val="051C4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pt-BR" sz="1100" b="0" i="0" u="none" strike="noStrike" cap="none" spc="0" normalizeH="0" baseline="0" dirty="0">
                <a:ln>
                  <a:noFill/>
                </a:ln>
                <a:solidFill>
                  <a:schemeClr val="bg1"/>
                </a:solidFill>
                <a:effectLst/>
                <a:uFillTx/>
                <a:latin typeface="Trebuchet MS" panose="020B0603020202020204" pitchFamily="34" charset="0"/>
                <a:sym typeface="Calibri"/>
              </a:rPr>
              <a:t>CONCLUSÕES</a:t>
            </a:r>
          </a:p>
        </p:txBody>
      </p:sp>
      <p:sp>
        <p:nvSpPr>
          <p:cNvPr id="24" name="Retângulo 23">
            <a:extLst>
              <a:ext uri="{FF2B5EF4-FFF2-40B4-BE49-F238E27FC236}">
                <a16:creationId xmlns:a16="http://schemas.microsoft.com/office/drawing/2014/main" id="{C52F2696-E5E4-7184-6848-86DAE6F6C1DF}"/>
              </a:ext>
            </a:extLst>
          </p:cNvPr>
          <p:cNvSpPr/>
          <p:nvPr/>
        </p:nvSpPr>
        <p:spPr>
          <a:xfrm>
            <a:off x="2774598" y="6892294"/>
            <a:ext cx="2263679" cy="261608"/>
          </a:xfrm>
          <a:prstGeom prst="rect">
            <a:avLst/>
          </a:prstGeom>
          <a:solidFill>
            <a:srgbClr val="051C4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pt-BR" sz="1100" b="0" i="0" u="none" strike="noStrike" cap="none" spc="0" normalizeH="0" baseline="0" dirty="0">
                <a:ln>
                  <a:noFill/>
                </a:ln>
                <a:solidFill>
                  <a:schemeClr val="bg1"/>
                </a:solidFill>
                <a:effectLst/>
                <a:uFillTx/>
                <a:latin typeface="Trebuchet MS" panose="020B0603020202020204" pitchFamily="34" charset="0"/>
                <a:sym typeface="Calibri"/>
              </a:rPr>
              <a:t>REFERÊNCIAS</a:t>
            </a:r>
          </a:p>
        </p:txBody>
      </p:sp>
      <p:sp>
        <p:nvSpPr>
          <p:cNvPr id="25" name="CaixaDeTexto 24">
            <a:extLst>
              <a:ext uri="{FF2B5EF4-FFF2-40B4-BE49-F238E27FC236}">
                <a16:creationId xmlns:a16="http://schemas.microsoft.com/office/drawing/2014/main" id="{89CFC32B-B630-12FE-61C3-BDF1619C0592}"/>
              </a:ext>
            </a:extLst>
          </p:cNvPr>
          <p:cNvSpPr txBox="1"/>
          <p:nvPr/>
        </p:nvSpPr>
        <p:spPr>
          <a:xfrm>
            <a:off x="2760509" y="7153902"/>
            <a:ext cx="2282828" cy="2593531"/>
          </a:xfrm>
          <a:prstGeom prst="rect">
            <a:avLst/>
          </a:prstGeom>
          <a:noFill/>
        </p:spPr>
        <p:txBody>
          <a:bodyPr wrap="square" numCol="1" rtlCol="0">
            <a:spAutoFit/>
          </a:bodyPr>
          <a:lstStyle/>
          <a:p>
            <a:pPr marL="342900" lvl="0" indent="-342900">
              <a:lnSpc>
                <a:spcPct val="107000"/>
              </a:lnSpc>
              <a:buFont typeface="+mj-lt"/>
              <a:buAutoNum type="arabicPeriod"/>
            </a:pPr>
            <a:r>
              <a:rPr lang="pt-BR" sz="700" kern="100" dirty="0" err="1">
                <a:effectLst/>
                <a:latin typeface="Arial" panose="020B0604020202020204" pitchFamily="34" charset="0"/>
                <a:ea typeface="Calibri" panose="020F0502020204030204" pitchFamily="34" charset="0"/>
                <a:cs typeface="Arial" panose="020B0604020202020204" pitchFamily="34" charset="0"/>
              </a:rPr>
              <a:t>Comparing</a:t>
            </a:r>
            <a:r>
              <a:rPr lang="pt-BR" sz="700" kern="100" dirty="0">
                <a:effectLst/>
                <a:latin typeface="Arial" panose="020B0604020202020204" pitchFamily="34" charset="0"/>
                <a:ea typeface="Calibri" panose="020F0502020204030204" pitchFamily="34" charset="0"/>
                <a:cs typeface="Arial" panose="020B0604020202020204" pitchFamily="34" charset="0"/>
              </a:rPr>
              <a:t> </a:t>
            </a:r>
            <a:r>
              <a:rPr lang="pt-BR" sz="700" kern="100" dirty="0" err="1">
                <a:effectLst/>
                <a:latin typeface="Arial" panose="020B0604020202020204" pitchFamily="34" charset="0"/>
                <a:ea typeface="Calibri" panose="020F0502020204030204" pitchFamily="34" charset="0"/>
                <a:cs typeface="Arial" panose="020B0604020202020204" pitchFamily="34" charset="0"/>
              </a:rPr>
              <a:t>interventions</a:t>
            </a:r>
            <a:r>
              <a:rPr lang="pt-BR" sz="700" kern="100" dirty="0">
                <a:effectLst/>
                <a:latin typeface="Arial" panose="020B0604020202020204" pitchFamily="34" charset="0"/>
                <a:ea typeface="Calibri" panose="020F0502020204030204" pitchFamily="34" charset="0"/>
                <a:cs typeface="Arial" panose="020B0604020202020204" pitchFamily="34" charset="0"/>
              </a:rPr>
              <a:t> for </a:t>
            </a:r>
            <a:r>
              <a:rPr lang="pt-BR" sz="700" kern="100" dirty="0" err="1">
                <a:effectLst/>
                <a:latin typeface="Arial" panose="020B0604020202020204" pitchFamily="34" charset="0"/>
                <a:ea typeface="Calibri" panose="020F0502020204030204" pitchFamily="34" charset="0"/>
                <a:cs typeface="Arial" panose="020B0604020202020204" pitchFamily="34" charset="0"/>
              </a:rPr>
              <a:t>chronic</a:t>
            </a:r>
            <a:r>
              <a:rPr lang="pt-BR" sz="700" kern="100" dirty="0">
                <a:effectLst/>
                <a:latin typeface="Arial" panose="020B0604020202020204" pitchFamily="34" charset="0"/>
                <a:ea typeface="Calibri" panose="020F0502020204030204" pitchFamily="34" charset="0"/>
                <a:cs typeface="Arial" panose="020B0604020202020204" pitchFamily="34" charset="0"/>
              </a:rPr>
              <a:t> central </a:t>
            </a:r>
            <a:r>
              <a:rPr lang="pt-BR" sz="700" kern="100" dirty="0" err="1">
                <a:effectLst/>
                <a:latin typeface="Arial" panose="020B0604020202020204" pitchFamily="34" charset="0"/>
                <a:ea typeface="Calibri" panose="020F0502020204030204" pitchFamily="34" charset="0"/>
                <a:cs typeface="Arial" panose="020B0604020202020204" pitchFamily="34" charset="0"/>
              </a:rPr>
              <a:t>serous</a:t>
            </a:r>
            <a:r>
              <a:rPr lang="pt-BR" sz="700" kern="100" dirty="0">
                <a:effectLst/>
                <a:latin typeface="Arial" panose="020B0604020202020204" pitchFamily="34" charset="0"/>
                <a:ea typeface="Calibri" panose="020F0502020204030204" pitchFamily="34" charset="0"/>
                <a:cs typeface="Arial" panose="020B0604020202020204" pitchFamily="34" charset="0"/>
              </a:rPr>
              <a:t> </a:t>
            </a:r>
            <a:r>
              <a:rPr lang="pt-BR" sz="700" kern="100" dirty="0" err="1">
                <a:effectLst/>
                <a:latin typeface="Arial" panose="020B0604020202020204" pitchFamily="34" charset="0"/>
                <a:ea typeface="Calibri" panose="020F0502020204030204" pitchFamily="34" charset="0"/>
                <a:cs typeface="Arial" panose="020B0604020202020204" pitchFamily="34" charset="0"/>
              </a:rPr>
              <a:t>chorioretinopathy</a:t>
            </a:r>
            <a:r>
              <a:rPr lang="pt-BR" sz="700" kern="100" dirty="0">
                <a:effectLst/>
                <a:latin typeface="Arial" panose="020B0604020202020204" pitchFamily="34" charset="0"/>
                <a:ea typeface="Calibri" panose="020F0502020204030204" pitchFamily="34" charset="0"/>
                <a:cs typeface="Arial" panose="020B0604020202020204" pitchFamily="34" charset="0"/>
              </a:rPr>
              <a:t>: A network meta-</a:t>
            </a:r>
            <a:r>
              <a:rPr lang="pt-BR" sz="700" kern="100" dirty="0" err="1">
                <a:effectLst/>
                <a:latin typeface="Arial" panose="020B0604020202020204" pitchFamily="34" charset="0"/>
                <a:ea typeface="Calibri" panose="020F0502020204030204" pitchFamily="34" charset="0"/>
                <a:cs typeface="Arial" panose="020B0604020202020204" pitchFamily="34" charset="0"/>
              </a:rPr>
              <a:t>analysis,Survey</a:t>
            </a:r>
            <a:r>
              <a:rPr lang="pt-BR" sz="700" kern="100" dirty="0">
                <a:effectLst/>
                <a:latin typeface="Arial" panose="020B0604020202020204" pitchFamily="34" charset="0"/>
                <a:ea typeface="Calibri" panose="020F0502020204030204" pitchFamily="34" charset="0"/>
                <a:cs typeface="Arial" panose="020B0604020202020204" pitchFamily="34" charset="0"/>
              </a:rPr>
              <a:t> </a:t>
            </a:r>
            <a:r>
              <a:rPr lang="pt-BR" sz="700" kern="100" dirty="0" err="1">
                <a:effectLst/>
                <a:latin typeface="Arial" panose="020B0604020202020204" pitchFamily="34" charset="0"/>
                <a:ea typeface="Calibri" panose="020F0502020204030204" pitchFamily="34" charset="0"/>
                <a:cs typeface="Arial" panose="020B0604020202020204" pitchFamily="34" charset="0"/>
              </a:rPr>
              <a:t>of</a:t>
            </a:r>
            <a:r>
              <a:rPr lang="pt-BR" sz="700" kern="100" dirty="0">
                <a:effectLst/>
                <a:latin typeface="Arial" panose="020B0604020202020204" pitchFamily="34" charset="0"/>
                <a:ea typeface="Calibri" panose="020F0502020204030204" pitchFamily="34" charset="0"/>
                <a:cs typeface="Arial" panose="020B0604020202020204" pitchFamily="34" charset="0"/>
              </a:rPr>
              <a:t> </a:t>
            </a:r>
            <a:r>
              <a:rPr lang="pt-BR" sz="700" kern="100" dirty="0" err="1">
                <a:effectLst/>
                <a:latin typeface="Arial" panose="020B0604020202020204" pitchFamily="34" charset="0"/>
                <a:ea typeface="Calibri" panose="020F0502020204030204" pitchFamily="34" charset="0"/>
                <a:cs typeface="Arial" panose="020B0604020202020204" pitchFamily="34" charset="0"/>
              </a:rPr>
              <a:t>Ophthalmology</a:t>
            </a:r>
            <a:r>
              <a:rPr lang="pt-BR" sz="700" kern="100" dirty="0">
                <a:effectLst/>
                <a:latin typeface="Arial" panose="020B0604020202020204" pitchFamily="34" charset="0"/>
                <a:ea typeface="Calibri" panose="020F0502020204030204" pitchFamily="34" charset="0"/>
                <a:cs typeface="Arial" panose="020B0604020202020204" pitchFamily="34" charset="0"/>
              </a:rPr>
              <a:t>, Volume 68, </a:t>
            </a:r>
            <a:r>
              <a:rPr lang="pt-BR" sz="700" kern="100" dirty="0" err="1">
                <a:effectLst/>
                <a:latin typeface="Arial" panose="020B0604020202020204" pitchFamily="34" charset="0"/>
                <a:ea typeface="Calibri" panose="020F0502020204030204" pitchFamily="34" charset="0"/>
                <a:cs typeface="Arial" panose="020B0604020202020204" pitchFamily="34" charset="0"/>
              </a:rPr>
              <a:t>Issue</a:t>
            </a:r>
            <a:r>
              <a:rPr lang="pt-BR" sz="700" kern="100" dirty="0">
                <a:effectLst/>
                <a:latin typeface="Arial" panose="020B0604020202020204" pitchFamily="34" charset="0"/>
                <a:ea typeface="Calibri" panose="020F0502020204030204" pitchFamily="34" charset="0"/>
                <a:cs typeface="Arial" panose="020B0604020202020204" pitchFamily="34" charset="0"/>
              </a:rPr>
              <a:t> 4, 2023, Pages 601-614, ISSN 0039-6257.</a:t>
            </a:r>
          </a:p>
          <a:p>
            <a:pPr marL="342900" lvl="0" indent="-342900">
              <a:lnSpc>
                <a:spcPct val="107000"/>
              </a:lnSpc>
              <a:buFont typeface="+mj-lt"/>
              <a:buAutoNum type="arabicPeriod"/>
            </a:pPr>
            <a:r>
              <a:rPr lang="pt-BR" sz="700" kern="100" dirty="0" err="1">
                <a:effectLst/>
                <a:latin typeface="Arial" panose="020B0604020202020204" pitchFamily="34" charset="0"/>
                <a:ea typeface="Calibri" panose="020F0502020204030204" pitchFamily="34" charset="0"/>
                <a:cs typeface="Arial" panose="020B0604020202020204" pitchFamily="34" charset="0"/>
              </a:rPr>
              <a:t>Luttrull</a:t>
            </a:r>
            <a:r>
              <a:rPr lang="pt-BR" sz="700" kern="100" dirty="0">
                <a:effectLst/>
                <a:latin typeface="Arial" panose="020B0604020202020204" pitchFamily="34" charset="0"/>
                <a:ea typeface="Calibri" panose="020F0502020204030204" pitchFamily="34" charset="0"/>
                <a:cs typeface="Arial" panose="020B0604020202020204" pitchFamily="34" charset="0"/>
              </a:rPr>
              <a:t>, Jeffrey K. MD. </a:t>
            </a:r>
            <a:r>
              <a:rPr lang="pt-BR" sz="700" kern="100" dirty="0" err="1">
                <a:effectLst/>
                <a:latin typeface="Arial" panose="020B0604020202020204" pitchFamily="34" charset="0"/>
                <a:ea typeface="Calibri" panose="020F0502020204030204" pitchFamily="34" charset="0"/>
                <a:cs typeface="Arial" panose="020B0604020202020204" pitchFamily="34" charset="0"/>
              </a:rPr>
              <a:t>Low-intensity</a:t>
            </a:r>
            <a:r>
              <a:rPr lang="pt-BR" sz="700" kern="100" dirty="0">
                <a:effectLst/>
                <a:latin typeface="Arial" panose="020B0604020202020204" pitchFamily="34" charset="0"/>
                <a:ea typeface="Calibri" panose="020F0502020204030204" pitchFamily="34" charset="0"/>
                <a:cs typeface="Arial" panose="020B0604020202020204" pitchFamily="34" charset="0"/>
              </a:rPr>
              <a:t>/high-</a:t>
            </a:r>
            <a:r>
              <a:rPr lang="pt-BR" sz="700" kern="100" dirty="0" err="1">
                <a:effectLst/>
                <a:latin typeface="Arial" panose="020B0604020202020204" pitchFamily="34" charset="0"/>
                <a:ea typeface="Calibri" panose="020F0502020204030204" pitchFamily="34" charset="0"/>
                <a:cs typeface="Arial" panose="020B0604020202020204" pitchFamily="34" charset="0"/>
              </a:rPr>
              <a:t>density</a:t>
            </a:r>
            <a:r>
              <a:rPr lang="pt-BR" sz="700" kern="100" dirty="0">
                <a:effectLst/>
                <a:latin typeface="Arial" panose="020B0604020202020204" pitchFamily="34" charset="0"/>
                <a:ea typeface="Calibri" panose="020F0502020204030204" pitchFamily="34" charset="0"/>
                <a:cs typeface="Arial" panose="020B0604020202020204" pitchFamily="34" charset="0"/>
              </a:rPr>
              <a:t> </a:t>
            </a:r>
            <a:r>
              <a:rPr lang="pt-BR" sz="700" kern="100" dirty="0" err="1">
                <a:effectLst/>
                <a:latin typeface="Arial" panose="020B0604020202020204" pitchFamily="34" charset="0"/>
                <a:ea typeface="Calibri" panose="020F0502020204030204" pitchFamily="34" charset="0"/>
                <a:cs typeface="Arial" panose="020B0604020202020204" pitchFamily="34" charset="0"/>
              </a:rPr>
              <a:t>subthreshold</a:t>
            </a:r>
            <a:r>
              <a:rPr lang="pt-BR" sz="700" kern="100" dirty="0">
                <a:effectLst/>
                <a:latin typeface="Arial" panose="020B0604020202020204" pitchFamily="34" charset="0"/>
                <a:ea typeface="Calibri" panose="020F0502020204030204" pitchFamily="34" charset="0"/>
                <a:cs typeface="Arial" panose="020B0604020202020204" pitchFamily="34" charset="0"/>
              </a:rPr>
              <a:t> </a:t>
            </a:r>
            <a:r>
              <a:rPr lang="pt-BR" sz="700" kern="100" dirty="0" err="1">
                <a:effectLst/>
                <a:latin typeface="Arial" panose="020B0604020202020204" pitchFamily="34" charset="0"/>
                <a:ea typeface="Calibri" panose="020F0502020204030204" pitchFamily="34" charset="0"/>
                <a:cs typeface="Arial" panose="020B0604020202020204" pitchFamily="34" charset="0"/>
              </a:rPr>
              <a:t>diode</a:t>
            </a:r>
            <a:r>
              <a:rPr lang="pt-BR" sz="700" kern="100" dirty="0">
                <a:effectLst/>
                <a:latin typeface="Arial" panose="020B0604020202020204" pitchFamily="34" charset="0"/>
                <a:ea typeface="Calibri" panose="020F0502020204030204" pitchFamily="34" charset="0"/>
                <a:cs typeface="Arial" panose="020B0604020202020204" pitchFamily="34" charset="0"/>
              </a:rPr>
              <a:t> </a:t>
            </a:r>
            <a:r>
              <a:rPr lang="pt-BR" sz="700" kern="100" dirty="0" err="1">
                <a:effectLst/>
                <a:latin typeface="Arial" panose="020B0604020202020204" pitchFamily="34" charset="0"/>
                <a:ea typeface="Calibri" panose="020F0502020204030204" pitchFamily="34" charset="0"/>
                <a:cs typeface="Arial" panose="020B0604020202020204" pitchFamily="34" charset="0"/>
              </a:rPr>
              <a:t>micropulse</a:t>
            </a:r>
            <a:r>
              <a:rPr lang="pt-BR" sz="700" kern="100" dirty="0">
                <a:effectLst/>
                <a:latin typeface="Arial" panose="020B0604020202020204" pitchFamily="34" charset="0"/>
                <a:ea typeface="Calibri" panose="020F0502020204030204" pitchFamily="34" charset="0"/>
                <a:cs typeface="Arial" panose="020B0604020202020204" pitchFamily="34" charset="0"/>
              </a:rPr>
              <a:t> laser for central </a:t>
            </a:r>
            <a:r>
              <a:rPr lang="pt-BR" sz="700" kern="100" dirty="0" err="1">
                <a:effectLst/>
                <a:latin typeface="Arial" panose="020B0604020202020204" pitchFamily="34" charset="0"/>
                <a:ea typeface="Calibri" panose="020F0502020204030204" pitchFamily="34" charset="0"/>
                <a:cs typeface="Arial" panose="020B0604020202020204" pitchFamily="34" charset="0"/>
              </a:rPr>
              <a:t>serous</a:t>
            </a:r>
            <a:r>
              <a:rPr lang="pt-BR" sz="700" kern="100" dirty="0">
                <a:effectLst/>
                <a:latin typeface="Arial" panose="020B0604020202020204" pitchFamily="34" charset="0"/>
                <a:ea typeface="Calibri" panose="020F0502020204030204" pitchFamily="34" charset="0"/>
                <a:cs typeface="Arial" panose="020B0604020202020204" pitchFamily="34" charset="0"/>
              </a:rPr>
              <a:t> </a:t>
            </a:r>
            <a:r>
              <a:rPr lang="pt-BR" sz="700" kern="100" dirty="0" err="1">
                <a:effectLst/>
                <a:latin typeface="Arial" panose="020B0604020202020204" pitchFamily="34" charset="0"/>
                <a:ea typeface="Calibri" panose="020F0502020204030204" pitchFamily="34" charset="0"/>
                <a:cs typeface="Arial" panose="020B0604020202020204" pitchFamily="34" charset="0"/>
              </a:rPr>
              <a:t>chorioretinopathy</a:t>
            </a:r>
            <a:r>
              <a:rPr lang="pt-BR" sz="700" kern="100" dirty="0">
                <a:effectLst/>
                <a:latin typeface="Arial" panose="020B0604020202020204" pitchFamily="34" charset="0"/>
                <a:ea typeface="Calibri" panose="020F0502020204030204" pitchFamily="34" charset="0"/>
                <a:cs typeface="Arial" panose="020B0604020202020204" pitchFamily="34" charset="0"/>
              </a:rPr>
              <a:t>. Retina 36(9):p 1658-1663, </a:t>
            </a:r>
            <a:r>
              <a:rPr lang="pt-BR" sz="700" kern="100" dirty="0" err="1">
                <a:effectLst/>
                <a:latin typeface="Arial" panose="020B0604020202020204" pitchFamily="34" charset="0"/>
                <a:ea typeface="Calibri" panose="020F0502020204030204" pitchFamily="34" charset="0"/>
                <a:cs typeface="Arial" panose="020B0604020202020204" pitchFamily="34" charset="0"/>
              </a:rPr>
              <a:t>September</a:t>
            </a:r>
            <a:r>
              <a:rPr lang="pt-BR" sz="700" kern="100" dirty="0">
                <a:effectLst/>
                <a:latin typeface="Arial" panose="020B0604020202020204" pitchFamily="34" charset="0"/>
                <a:ea typeface="Calibri" panose="020F0502020204030204" pitchFamily="34" charset="0"/>
                <a:cs typeface="Arial" panose="020B0604020202020204" pitchFamily="34" charset="0"/>
              </a:rPr>
              <a:t> 2016.</a:t>
            </a:r>
          </a:p>
          <a:p>
            <a:pPr marL="342900" lvl="0" indent="-342900">
              <a:lnSpc>
                <a:spcPct val="107000"/>
              </a:lnSpc>
              <a:buFont typeface="+mj-lt"/>
              <a:buAutoNum type="arabicPeriod"/>
            </a:pPr>
            <a:r>
              <a:rPr lang="pt-BR" sz="700" kern="100" dirty="0">
                <a:effectLst/>
                <a:latin typeface="Arial" panose="020B0604020202020204" pitchFamily="34" charset="0"/>
                <a:ea typeface="Calibri" panose="020F0502020204030204" pitchFamily="34" charset="0"/>
                <a:cs typeface="Arial" panose="020B0604020202020204" pitchFamily="34" charset="0"/>
              </a:rPr>
              <a:t>The </a:t>
            </a:r>
            <a:r>
              <a:rPr lang="pt-BR" sz="700" kern="100" dirty="0" err="1">
                <a:effectLst/>
                <a:latin typeface="Arial" panose="020B0604020202020204" pitchFamily="34" charset="0"/>
                <a:ea typeface="Calibri" panose="020F0502020204030204" pitchFamily="34" charset="0"/>
                <a:cs typeface="Arial" panose="020B0604020202020204" pitchFamily="34" charset="0"/>
              </a:rPr>
              <a:t>incidence</a:t>
            </a:r>
            <a:r>
              <a:rPr lang="pt-BR" sz="700" kern="100" dirty="0">
                <a:effectLst/>
                <a:latin typeface="Arial" panose="020B0604020202020204" pitchFamily="34" charset="0"/>
                <a:ea typeface="Calibri" panose="020F0502020204030204" pitchFamily="34" charset="0"/>
                <a:cs typeface="Arial" panose="020B0604020202020204" pitchFamily="34" charset="0"/>
              </a:rPr>
              <a:t> </a:t>
            </a:r>
            <a:r>
              <a:rPr lang="pt-BR" sz="700" kern="100" dirty="0" err="1">
                <a:effectLst/>
                <a:latin typeface="Arial" panose="020B0604020202020204" pitchFamily="34" charset="0"/>
                <a:ea typeface="Calibri" panose="020F0502020204030204" pitchFamily="34" charset="0"/>
                <a:cs typeface="Arial" panose="020B0604020202020204" pitchFamily="34" charset="0"/>
              </a:rPr>
              <a:t>of</a:t>
            </a:r>
            <a:r>
              <a:rPr lang="pt-BR" sz="700" kern="100" dirty="0">
                <a:effectLst/>
                <a:latin typeface="Arial" panose="020B0604020202020204" pitchFamily="34" charset="0"/>
                <a:ea typeface="Calibri" panose="020F0502020204030204" pitchFamily="34" charset="0"/>
                <a:cs typeface="Arial" panose="020B0604020202020204" pitchFamily="34" charset="0"/>
              </a:rPr>
              <a:t> </a:t>
            </a:r>
            <a:r>
              <a:rPr lang="pt-BR" sz="700" kern="100" dirty="0" err="1">
                <a:effectLst/>
                <a:latin typeface="Arial" panose="020B0604020202020204" pitchFamily="34" charset="0"/>
                <a:ea typeface="Calibri" panose="020F0502020204030204" pitchFamily="34" charset="0"/>
                <a:cs typeface="Arial" panose="020B0604020202020204" pitchFamily="34" charset="0"/>
              </a:rPr>
              <a:t>neovascularization</a:t>
            </a:r>
            <a:r>
              <a:rPr lang="pt-BR" sz="700" kern="100" dirty="0">
                <a:effectLst/>
                <a:latin typeface="Arial" panose="020B0604020202020204" pitchFamily="34" charset="0"/>
                <a:ea typeface="Calibri" panose="020F0502020204030204" pitchFamily="34" charset="0"/>
                <a:cs typeface="Arial" panose="020B0604020202020204" pitchFamily="34" charset="0"/>
              </a:rPr>
              <a:t> in central </a:t>
            </a:r>
            <a:r>
              <a:rPr lang="pt-BR" sz="700" kern="100" dirty="0" err="1">
                <a:effectLst/>
                <a:latin typeface="Arial" panose="020B0604020202020204" pitchFamily="34" charset="0"/>
                <a:ea typeface="Calibri" panose="020F0502020204030204" pitchFamily="34" charset="0"/>
                <a:cs typeface="Arial" panose="020B0604020202020204" pitchFamily="34" charset="0"/>
              </a:rPr>
              <a:t>serous</a:t>
            </a:r>
            <a:r>
              <a:rPr lang="pt-BR" sz="700" kern="100" dirty="0">
                <a:effectLst/>
                <a:latin typeface="Arial" panose="020B0604020202020204" pitchFamily="34" charset="0"/>
                <a:ea typeface="Calibri" panose="020F0502020204030204" pitchFamily="34" charset="0"/>
                <a:cs typeface="Arial" panose="020B0604020202020204" pitchFamily="34" charset="0"/>
              </a:rPr>
              <a:t> </a:t>
            </a:r>
            <a:r>
              <a:rPr lang="pt-BR" sz="700" kern="100" dirty="0" err="1">
                <a:effectLst/>
                <a:latin typeface="Arial" panose="020B0604020202020204" pitchFamily="34" charset="0"/>
                <a:ea typeface="Calibri" panose="020F0502020204030204" pitchFamily="34" charset="0"/>
                <a:cs typeface="Arial" panose="020B0604020202020204" pitchFamily="34" charset="0"/>
              </a:rPr>
              <a:t>chorioretinopathy</a:t>
            </a:r>
            <a:r>
              <a:rPr lang="pt-BR" sz="700" kern="100" dirty="0">
                <a:effectLst/>
                <a:latin typeface="Arial" panose="020B0604020202020204" pitchFamily="34" charset="0"/>
                <a:ea typeface="Calibri" panose="020F0502020204030204" pitchFamily="34" charset="0"/>
                <a:cs typeface="Arial" panose="020B0604020202020204" pitchFamily="34" charset="0"/>
              </a:rPr>
              <a:t> </a:t>
            </a:r>
            <a:r>
              <a:rPr lang="pt-BR" sz="700" kern="100" dirty="0" err="1">
                <a:effectLst/>
                <a:latin typeface="Arial" panose="020B0604020202020204" pitchFamily="34" charset="0"/>
                <a:ea typeface="Calibri" panose="020F0502020204030204" pitchFamily="34" charset="0"/>
                <a:cs typeface="Arial" panose="020B0604020202020204" pitchFamily="34" charset="0"/>
              </a:rPr>
              <a:t>by</a:t>
            </a:r>
            <a:r>
              <a:rPr lang="pt-BR" sz="700" kern="100" dirty="0">
                <a:effectLst/>
                <a:latin typeface="Arial" panose="020B0604020202020204" pitchFamily="34" charset="0"/>
                <a:ea typeface="Calibri" panose="020F0502020204030204" pitchFamily="34" charset="0"/>
                <a:cs typeface="Arial" panose="020B0604020202020204" pitchFamily="34" charset="0"/>
              </a:rPr>
              <a:t> </a:t>
            </a:r>
            <a:r>
              <a:rPr lang="pt-BR" sz="700" kern="100" dirty="0" err="1">
                <a:effectLst/>
                <a:latin typeface="Arial" panose="020B0604020202020204" pitchFamily="34" charset="0"/>
                <a:ea typeface="Calibri" panose="020F0502020204030204" pitchFamily="34" charset="0"/>
                <a:cs typeface="Arial" panose="020B0604020202020204" pitchFamily="34" charset="0"/>
              </a:rPr>
              <a:t>optical</a:t>
            </a:r>
            <a:r>
              <a:rPr lang="pt-BR" sz="700" kern="100" dirty="0">
                <a:effectLst/>
                <a:latin typeface="Arial" panose="020B0604020202020204" pitchFamily="34" charset="0"/>
                <a:ea typeface="Calibri" panose="020F0502020204030204" pitchFamily="34" charset="0"/>
                <a:cs typeface="Arial" panose="020B0604020202020204" pitchFamily="34" charset="0"/>
              </a:rPr>
              <a:t> </a:t>
            </a:r>
            <a:r>
              <a:rPr lang="pt-BR" sz="700" kern="100" dirty="0" err="1">
                <a:effectLst/>
                <a:latin typeface="Arial" panose="020B0604020202020204" pitchFamily="34" charset="0"/>
                <a:ea typeface="Calibri" panose="020F0502020204030204" pitchFamily="34" charset="0"/>
                <a:cs typeface="Arial" panose="020B0604020202020204" pitchFamily="34" charset="0"/>
              </a:rPr>
              <a:t>coherence</a:t>
            </a:r>
            <a:r>
              <a:rPr lang="pt-BR" sz="700" kern="100" dirty="0">
                <a:effectLst/>
                <a:latin typeface="Arial" panose="020B0604020202020204" pitchFamily="34" charset="0"/>
                <a:ea typeface="Calibri" panose="020F0502020204030204" pitchFamily="34" charset="0"/>
                <a:cs typeface="Arial" panose="020B0604020202020204" pitchFamily="34" charset="0"/>
              </a:rPr>
              <a:t> </a:t>
            </a:r>
            <a:r>
              <a:rPr lang="pt-BR" sz="700" kern="100" dirty="0" err="1">
                <a:effectLst/>
                <a:latin typeface="Arial" panose="020B0604020202020204" pitchFamily="34" charset="0"/>
                <a:ea typeface="Calibri" panose="020F0502020204030204" pitchFamily="34" charset="0"/>
                <a:cs typeface="Arial" panose="020B0604020202020204" pitchFamily="34" charset="0"/>
              </a:rPr>
              <a:t>tomography</a:t>
            </a:r>
            <a:r>
              <a:rPr lang="pt-BR" sz="700" kern="100" dirty="0">
                <a:effectLst/>
                <a:latin typeface="Arial" panose="020B0604020202020204" pitchFamily="34" charset="0"/>
                <a:ea typeface="Calibri" panose="020F0502020204030204" pitchFamily="34" charset="0"/>
                <a:cs typeface="Arial" panose="020B0604020202020204" pitchFamily="34" charset="0"/>
              </a:rPr>
              <a:t> </a:t>
            </a:r>
            <a:r>
              <a:rPr lang="pt-BR" sz="700" kern="100" dirty="0" err="1">
                <a:effectLst/>
                <a:latin typeface="Arial" panose="020B0604020202020204" pitchFamily="34" charset="0"/>
                <a:ea typeface="Calibri" panose="020F0502020204030204" pitchFamily="34" charset="0"/>
                <a:cs typeface="Arial" panose="020B0604020202020204" pitchFamily="34" charset="0"/>
              </a:rPr>
              <a:t>angiography</a:t>
            </a:r>
            <a:r>
              <a:rPr lang="pt-BR" sz="700" kern="100" dirty="0">
                <a:effectLst/>
                <a:latin typeface="Arial" panose="020B0604020202020204" pitchFamily="34" charset="0"/>
                <a:ea typeface="Calibri" panose="020F0502020204030204" pitchFamily="34" charset="0"/>
                <a:cs typeface="Arial" panose="020B0604020202020204" pitchFamily="34" charset="0"/>
              </a:rPr>
              <a:t>. Retina 41(2):p 302-308, </a:t>
            </a:r>
            <a:r>
              <a:rPr lang="pt-BR" sz="700" kern="100" dirty="0" err="1">
                <a:effectLst/>
                <a:latin typeface="Arial" panose="020B0604020202020204" pitchFamily="34" charset="0"/>
                <a:ea typeface="Calibri" panose="020F0502020204030204" pitchFamily="34" charset="0"/>
                <a:cs typeface="Arial" panose="020B0604020202020204" pitchFamily="34" charset="0"/>
              </a:rPr>
              <a:t>February</a:t>
            </a:r>
            <a:r>
              <a:rPr lang="pt-BR" sz="700" kern="100" dirty="0">
                <a:effectLst/>
                <a:latin typeface="Arial" panose="020B0604020202020204" pitchFamily="34" charset="0"/>
                <a:ea typeface="Calibri" panose="020F0502020204030204" pitchFamily="34" charset="0"/>
                <a:cs typeface="Arial" panose="020B0604020202020204" pitchFamily="34" charset="0"/>
              </a:rPr>
              <a:t> 2021.</a:t>
            </a:r>
          </a:p>
          <a:p>
            <a:pPr marL="342900" lvl="0" indent="-342900">
              <a:lnSpc>
                <a:spcPct val="107000"/>
              </a:lnSpc>
              <a:buFont typeface="+mj-lt"/>
              <a:buAutoNum type="arabicPeriod"/>
            </a:pPr>
            <a:r>
              <a:rPr lang="pt-BR" sz="700" kern="100" dirty="0">
                <a:effectLst/>
                <a:latin typeface="Arial" panose="020B0604020202020204" pitchFamily="34" charset="0"/>
                <a:ea typeface="Calibri" panose="020F0502020204030204" pitchFamily="34" charset="0"/>
                <a:cs typeface="Arial" panose="020B0604020202020204" pitchFamily="34" charset="0"/>
              </a:rPr>
              <a:t>Retina </a:t>
            </a:r>
            <a:r>
              <a:rPr lang="pt-BR" sz="700" kern="100" dirty="0" err="1">
                <a:effectLst/>
                <a:latin typeface="Arial" panose="020B0604020202020204" pitchFamily="34" charset="0"/>
                <a:ea typeface="Calibri" panose="020F0502020204030204" pitchFamily="34" charset="0"/>
                <a:cs typeface="Arial" panose="020B0604020202020204" pitchFamily="34" charset="0"/>
              </a:rPr>
              <a:t>and</a:t>
            </a:r>
            <a:r>
              <a:rPr lang="pt-BR" sz="700" kern="100" dirty="0">
                <a:effectLst/>
                <a:latin typeface="Arial" panose="020B0604020202020204" pitchFamily="34" charset="0"/>
                <a:ea typeface="Calibri" panose="020F0502020204030204" pitchFamily="34" charset="0"/>
                <a:cs typeface="Arial" panose="020B0604020202020204" pitchFamily="34" charset="0"/>
              </a:rPr>
              <a:t> </a:t>
            </a:r>
            <a:r>
              <a:rPr lang="pt-BR" sz="700" kern="100" dirty="0" err="1">
                <a:effectLst/>
                <a:latin typeface="Arial" panose="020B0604020202020204" pitchFamily="34" charset="0"/>
                <a:ea typeface="Calibri" panose="020F0502020204030204" pitchFamily="34" charset="0"/>
                <a:cs typeface="Arial" panose="020B0604020202020204" pitchFamily="34" charset="0"/>
              </a:rPr>
              <a:t>Vitreous</a:t>
            </a:r>
            <a:r>
              <a:rPr lang="pt-BR" sz="700" kern="100" dirty="0">
                <a:effectLst/>
                <a:latin typeface="Arial" panose="020B0604020202020204" pitchFamily="34" charset="0"/>
                <a:ea typeface="Calibri" panose="020F0502020204030204" pitchFamily="34" charset="0"/>
                <a:cs typeface="Arial" panose="020B0604020202020204" pitchFamily="34" charset="0"/>
              </a:rPr>
              <a:t> CSC 2020-2021 BSCS. American </a:t>
            </a:r>
            <a:r>
              <a:rPr lang="pt-BR" sz="700" kern="100" dirty="0" err="1">
                <a:effectLst/>
                <a:latin typeface="Arial" panose="020B0604020202020204" pitchFamily="34" charset="0"/>
                <a:ea typeface="Calibri" panose="020F0502020204030204" pitchFamily="34" charset="0"/>
                <a:cs typeface="Arial" panose="020B0604020202020204" pitchFamily="34" charset="0"/>
              </a:rPr>
              <a:t>Academy</a:t>
            </a:r>
            <a:r>
              <a:rPr lang="pt-BR" sz="700" kern="100" dirty="0">
                <a:effectLst/>
                <a:latin typeface="Arial" panose="020B0604020202020204" pitchFamily="34" charset="0"/>
                <a:ea typeface="Calibri" panose="020F0502020204030204" pitchFamily="34" charset="0"/>
                <a:cs typeface="Arial" panose="020B0604020202020204" pitchFamily="34" charset="0"/>
              </a:rPr>
              <a:t> </a:t>
            </a:r>
            <a:r>
              <a:rPr lang="pt-BR" sz="700" kern="100" dirty="0" err="1">
                <a:effectLst/>
                <a:latin typeface="Arial" panose="020B0604020202020204" pitchFamily="34" charset="0"/>
                <a:ea typeface="Calibri" panose="020F0502020204030204" pitchFamily="34" charset="0"/>
                <a:cs typeface="Arial" panose="020B0604020202020204" pitchFamily="34" charset="0"/>
              </a:rPr>
              <a:t>of</a:t>
            </a:r>
            <a:r>
              <a:rPr lang="pt-BR" sz="700" kern="100" dirty="0">
                <a:effectLst/>
                <a:latin typeface="Arial" panose="020B0604020202020204" pitchFamily="34" charset="0"/>
                <a:ea typeface="Calibri" panose="020F0502020204030204" pitchFamily="34" charset="0"/>
                <a:cs typeface="Arial" panose="020B0604020202020204" pitchFamily="34" charset="0"/>
              </a:rPr>
              <a:t> </a:t>
            </a:r>
            <a:r>
              <a:rPr lang="pt-BR" sz="700" kern="100" dirty="0" err="1">
                <a:effectLst/>
                <a:latin typeface="Arial" panose="020B0604020202020204" pitchFamily="34" charset="0"/>
                <a:ea typeface="Calibri" panose="020F0502020204030204" pitchFamily="34" charset="0"/>
                <a:cs typeface="Arial" panose="020B0604020202020204" pitchFamily="34" charset="0"/>
              </a:rPr>
              <a:t>Ophtalmology</a:t>
            </a:r>
            <a:r>
              <a:rPr lang="pt-BR" sz="700" kern="100" dirty="0">
                <a:effectLst/>
                <a:latin typeface="Arial" panose="020B0604020202020204" pitchFamily="34" charset="0"/>
                <a:ea typeface="Calibri" panose="020F0502020204030204" pitchFamily="34" charset="0"/>
                <a:cs typeface="Arial" panose="020B0604020202020204" pitchFamily="34" charset="0"/>
              </a:rPr>
              <a:t>.</a:t>
            </a:r>
          </a:p>
          <a:p>
            <a:pPr marL="342900" lvl="0" indent="-342900">
              <a:lnSpc>
                <a:spcPct val="107000"/>
              </a:lnSpc>
              <a:spcAft>
                <a:spcPts val="800"/>
              </a:spcAft>
              <a:buFont typeface="+mj-lt"/>
              <a:buAutoNum type="arabicPeriod"/>
            </a:pPr>
            <a:r>
              <a:rPr lang="pt-BR" sz="700" kern="100" dirty="0" err="1">
                <a:effectLst/>
                <a:latin typeface="Arial" panose="020B0604020202020204" pitchFamily="34" charset="0"/>
                <a:ea typeface="Calibri" panose="020F0502020204030204" pitchFamily="34" charset="0"/>
                <a:cs typeface="Arial" panose="020B0604020202020204" pitchFamily="34" charset="0"/>
              </a:rPr>
              <a:t>Ryan’s</a:t>
            </a:r>
            <a:r>
              <a:rPr lang="pt-BR" sz="700" kern="100" dirty="0">
                <a:effectLst/>
                <a:latin typeface="Arial" panose="020B0604020202020204" pitchFamily="34" charset="0"/>
                <a:ea typeface="Calibri" panose="020F0502020204030204" pitchFamily="34" charset="0"/>
                <a:cs typeface="Arial" panose="020B0604020202020204" pitchFamily="34" charset="0"/>
              </a:rPr>
              <a:t> Retina 6th Ed.</a:t>
            </a:r>
          </a:p>
          <a:p>
            <a:br>
              <a:rPr lang="pt-BR" dirty="0"/>
            </a:br>
            <a:endParaRPr lang="pt-BR" dirty="0"/>
          </a:p>
        </p:txBody>
      </p:sp>
      <p:pic>
        <p:nvPicPr>
          <p:cNvPr id="3" name="Imagem 2">
            <a:extLst>
              <a:ext uri="{FF2B5EF4-FFF2-40B4-BE49-F238E27FC236}">
                <a16:creationId xmlns:a16="http://schemas.microsoft.com/office/drawing/2014/main" id="{9FEE0218-5CA9-041B-0462-5F865BAC02AA}"/>
              </a:ext>
            </a:extLst>
          </p:cNvPr>
          <p:cNvPicPr>
            <a:picLocks noChangeAspect="1"/>
          </p:cNvPicPr>
          <p:nvPr/>
        </p:nvPicPr>
        <p:blipFill>
          <a:blip r:embed="rId3"/>
          <a:stretch>
            <a:fillRect/>
          </a:stretch>
        </p:blipFill>
        <p:spPr>
          <a:xfrm>
            <a:off x="2927573" y="2225910"/>
            <a:ext cx="1813376" cy="754162"/>
          </a:xfrm>
          <a:prstGeom prst="rect">
            <a:avLst/>
          </a:prstGeom>
        </p:spPr>
      </p:pic>
      <p:pic>
        <p:nvPicPr>
          <p:cNvPr id="5" name="Imagem 4">
            <a:extLst>
              <a:ext uri="{FF2B5EF4-FFF2-40B4-BE49-F238E27FC236}">
                <a16:creationId xmlns:a16="http://schemas.microsoft.com/office/drawing/2014/main" id="{1D3CA601-F268-EE04-3E0B-82E1D7EB3C96}"/>
              </a:ext>
            </a:extLst>
          </p:cNvPr>
          <p:cNvPicPr>
            <a:picLocks noChangeAspect="1"/>
          </p:cNvPicPr>
          <p:nvPr/>
        </p:nvPicPr>
        <p:blipFill>
          <a:blip r:embed="rId4"/>
          <a:stretch>
            <a:fillRect/>
          </a:stretch>
        </p:blipFill>
        <p:spPr>
          <a:xfrm>
            <a:off x="2926406" y="3139426"/>
            <a:ext cx="1813377" cy="747179"/>
          </a:xfrm>
          <a:prstGeom prst="rect">
            <a:avLst/>
          </a:prstGeom>
        </p:spPr>
      </p:pic>
      <p:pic>
        <p:nvPicPr>
          <p:cNvPr id="8" name="Imagem 7">
            <a:extLst>
              <a:ext uri="{FF2B5EF4-FFF2-40B4-BE49-F238E27FC236}">
                <a16:creationId xmlns:a16="http://schemas.microsoft.com/office/drawing/2014/main" id="{5AAEBFE7-7910-885A-5209-56F3A02C632E}"/>
              </a:ext>
            </a:extLst>
          </p:cNvPr>
          <p:cNvPicPr>
            <a:picLocks noChangeAspect="1"/>
          </p:cNvPicPr>
          <p:nvPr/>
        </p:nvPicPr>
        <p:blipFill>
          <a:blip r:embed="rId5"/>
          <a:stretch>
            <a:fillRect/>
          </a:stretch>
        </p:blipFill>
        <p:spPr>
          <a:xfrm>
            <a:off x="2926406" y="4076375"/>
            <a:ext cx="1844872" cy="746241"/>
          </a:xfrm>
          <a:prstGeom prst="rect">
            <a:avLst/>
          </a:prstGeom>
        </p:spPr>
      </p:pic>
      <p:sp>
        <p:nvSpPr>
          <p:cNvPr id="26" name="CaixaDeTexto 25">
            <a:extLst>
              <a:ext uri="{FF2B5EF4-FFF2-40B4-BE49-F238E27FC236}">
                <a16:creationId xmlns:a16="http://schemas.microsoft.com/office/drawing/2014/main" id="{6EC0C831-C6F2-6165-1BAD-E200C55A9F71}"/>
              </a:ext>
            </a:extLst>
          </p:cNvPr>
          <p:cNvSpPr txBox="1"/>
          <p:nvPr/>
        </p:nvSpPr>
        <p:spPr>
          <a:xfrm>
            <a:off x="3174731" y="2932391"/>
            <a:ext cx="1448314" cy="215444"/>
          </a:xfrm>
          <a:prstGeom prst="rect">
            <a:avLst/>
          </a:prstGeom>
          <a:noFill/>
        </p:spPr>
        <p:txBody>
          <a:bodyPr wrap="square" rtlCol="0">
            <a:spAutoFit/>
          </a:bodyPr>
          <a:lstStyle/>
          <a:p>
            <a:pPr algn="ctr"/>
            <a:r>
              <a:rPr lang="pt-BR" sz="800" dirty="0"/>
              <a:t>Figura 1. Apresentação inicial</a:t>
            </a:r>
          </a:p>
        </p:txBody>
      </p:sp>
      <p:sp>
        <p:nvSpPr>
          <p:cNvPr id="27" name="CaixaDeTexto 26">
            <a:extLst>
              <a:ext uri="{FF2B5EF4-FFF2-40B4-BE49-F238E27FC236}">
                <a16:creationId xmlns:a16="http://schemas.microsoft.com/office/drawing/2014/main" id="{ECE4A35B-FA19-242D-497A-207807F4DD06}"/>
              </a:ext>
            </a:extLst>
          </p:cNvPr>
          <p:cNvSpPr txBox="1"/>
          <p:nvPr/>
        </p:nvSpPr>
        <p:spPr>
          <a:xfrm>
            <a:off x="3206434" y="3857509"/>
            <a:ext cx="1384908" cy="215444"/>
          </a:xfrm>
          <a:prstGeom prst="rect">
            <a:avLst/>
          </a:prstGeom>
          <a:noFill/>
        </p:spPr>
        <p:txBody>
          <a:bodyPr wrap="square" rtlCol="0">
            <a:spAutoFit/>
          </a:bodyPr>
          <a:lstStyle/>
          <a:p>
            <a:pPr algn="ctr"/>
            <a:r>
              <a:rPr lang="pt-BR" sz="800" dirty="0"/>
              <a:t>Figura 2. Após </a:t>
            </a:r>
            <a:r>
              <a:rPr lang="pt-BR" sz="800" dirty="0" err="1"/>
              <a:t>ranibizumabe</a:t>
            </a:r>
            <a:endParaRPr lang="pt-BR" sz="800" dirty="0"/>
          </a:p>
        </p:txBody>
      </p:sp>
      <p:sp>
        <p:nvSpPr>
          <p:cNvPr id="28" name="CaixaDeTexto 27">
            <a:extLst>
              <a:ext uri="{FF2B5EF4-FFF2-40B4-BE49-F238E27FC236}">
                <a16:creationId xmlns:a16="http://schemas.microsoft.com/office/drawing/2014/main" id="{43E6CD81-2E2B-502D-D686-231EDB1C785C}"/>
              </a:ext>
            </a:extLst>
          </p:cNvPr>
          <p:cNvSpPr txBox="1"/>
          <p:nvPr/>
        </p:nvSpPr>
        <p:spPr>
          <a:xfrm>
            <a:off x="3238137" y="4790568"/>
            <a:ext cx="1336599" cy="215444"/>
          </a:xfrm>
          <a:prstGeom prst="rect">
            <a:avLst/>
          </a:prstGeom>
          <a:noFill/>
        </p:spPr>
        <p:txBody>
          <a:bodyPr wrap="square" rtlCol="0">
            <a:spAutoFit/>
          </a:bodyPr>
          <a:lstStyle/>
          <a:p>
            <a:pPr algn="ctr"/>
            <a:r>
              <a:rPr lang="pt-BR" sz="800" dirty="0"/>
              <a:t>Figura 3. Após </a:t>
            </a:r>
            <a:r>
              <a:rPr lang="pt-BR" sz="800" dirty="0" err="1"/>
              <a:t>micropulso</a:t>
            </a:r>
            <a:endParaRPr lang="pt-BR" sz="800" dirty="0"/>
          </a:p>
        </p:txBody>
      </p:sp>
    </p:spTree>
    <p:extLst>
      <p:ext uri="{BB962C8B-B14F-4D97-AF65-F5344CB8AC3E}">
        <p14:creationId xmlns:p14="http://schemas.microsoft.com/office/powerpoint/2010/main" val="73409455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551</Words>
  <Application>Microsoft Office PowerPoint</Application>
  <PresentationFormat>Apresentação na tela (16:9)</PresentationFormat>
  <Paragraphs>23</Paragraphs>
  <Slides>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Trebuchet MS</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dc:creator>
  <cp:lastModifiedBy>Usuario</cp:lastModifiedBy>
  <cp:revision>17</cp:revision>
  <dcterms:created xsi:type="dcterms:W3CDTF">2024-01-09T13:58:08Z</dcterms:created>
  <dcterms:modified xsi:type="dcterms:W3CDTF">2024-01-31T22:46:43Z</dcterms:modified>
</cp:coreProperties>
</file>